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5" r:id="rId3"/>
    <p:sldId id="258" r:id="rId4"/>
    <p:sldId id="266" r:id="rId5"/>
    <p:sldId id="260" r:id="rId6"/>
    <p:sldId id="261" r:id="rId7"/>
    <p:sldId id="259" r:id="rId8"/>
    <p:sldId id="257" r:id="rId9"/>
    <p:sldId id="262" r:id="rId10"/>
    <p:sldId id="263" r:id="rId11"/>
    <p:sldId id="264" r:id="rId1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s-ES" smtClean="0"/>
              <a:t>Haga clic para modificar el estilo de título del patrón</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78C9A3B2-4A62-4CA5-9393-F8D274071AE0}" type="datetimeFigureOut">
              <a:rPr lang="es-MX" smtClean="0"/>
              <a:t>08/04/2016</a:t>
            </a:fld>
            <a:endParaRPr lang="es-MX"/>
          </a:p>
        </p:txBody>
      </p:sp>
      <p:sp>
        <p:nvSpPr>
          <p:cNvPr id="5" name="Footer Placeholder 4"/>
          <p:cNvSpPr>
            <a:spLocks noGrp="1"/>
          </p:cNvSpPr>
          <p:nvPr>
            <p:ph type="ftr" sz="quarter" idx="11"/>
          </p:nvPr>
        </p:nvSpPr>
        <p:spPr>
          <a:xfrm>
            <a:off x="1174044" y="5357592"/>
            <a:ext cx="5034845" cy="365125"/>
          </a:xfrm>
        </p:spPr>
        <p:txBody>
          <a:bodyPr/>
          <a:lstStyle/>
          <a:p>
            <a:endParaRPr lang="es-MX"/>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10259905-181E-499D-886B-F818487E60BF}"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78C9A3B2-4A62-4CA5-9393-F8D274071AE0}" type="datetimeFigureOut">
              <a:rPr lang="es-MX" smtClean="0"/>
              <a:t>08/04/2016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0259905-181E-499D-886B-F818487E60BF}"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78C9A3B2-4A62-4CA5-9393-F8D274071AE0}" type="datetimeFigureOut">
              <a:rPr lang="es-MX" smtClean="0"/>
              <a:t>08/04/2016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0259905-181E-499D-886B-F818487E60BF}"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78C9A3B2-4A62-4CA5-9393-F8D274071AE0}" type="datetimeFigureOut">
              <a:rPr lang="es-MX" smtClean="0"/>
              <a:t>08/04/2016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0259905-181E-499D-886B-F818487E60BF}"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8C9A3B2-4A62-4CA5-9393-F8D274071AE0}" type="datetimeFigureOut">
              <a:rPr lang="es-MX" smtClean="0"/>
              <a:t>08/04/2016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0259905-181E-499D-886B-F818487E60BF}"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78C9A3B2-4A62-4CA5-9393-F8D274071AE0}" type="datetimeFigureOut">
              <a:rPr lang="es-MX" smtClean="0"/>
              <a:t>08/04/2016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10259905-181E-499D-886B-F818487E60BF}" type="slidenum">
              <a:rPr lang="es-MX" smtClean="0"/>
              <a:t>‹Nº›</a:t>
            </a:fld>
            <a:endParaRPr lang="es-MX"/>
          </a:p>
        </p:txBody>
      </p:sp>
      <p:sp>
        <p:nvSpPr>
          <p:cNvPr id="9" name="Content Placeholder 8"/>
          <p:cNvSpPr>
            <a:spLocks noGrp="1"/>
          </p:cNvSpPr>
          <p:nvPr>
            <p:ph sz="quarter" idx="13"/>
          </p:nvPr>
        </p:nvSpPr>
        <p:spPr>
          <a:xfrm>
            <a:off x="1298448" y="2121407"/>
            <a:ext cx="3200400" cy="360273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7" name="Date Placeholder 6"/>
          <p:cNvSpPr>
            <a:spLocks noGrp="1"/>
          </p:cNvSpPr>
          <p:nvPr>
            <p:ph type="dt" sz="half" idx="10"/>
          </p:nvPr>
        </p:nvSpPr>
        <p:spPr/>
        <p:txBody>
          <a:bodyPr/>
          <a:lstStyle/>
          <a:p>
            <a:fld id="{78C9A3B2-4A62-4CA5-9393-F8D274071AE0}" type="datetimeFigureOut">
              <a:rPr lang="es-MX" smtClean="0"/>
              <a:t>08/04/2016</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10259905-181E-499D-886B-F818487E60BF}" type="slidenum">
              <a:rPr lang="es-MX" smtClean="0"/>
              <a:t>‹Nº›</a:t>
            </a:fld>
            <a:endParaRPr lang="es-MX"/>
          </a:p>
        </p:txBody>
      </p:sp>
      <p:sp>
        <p:nvSpPr>
          <p:cNvPr id="11" name="Content Placeholder 10"/>
          <p:cNvSpPr>
            <a:spLocks noGrp="1"/>
          </p:cNvSpPr>
          <p:nvPr>
            <p:ph sz="quarter" idx="13"/>
          </p:nvPr>
        </p:nvSpPr>
        <p:spPr>
          <a:xfrm>
            <a:off x="1298448" y="2944368"/>
            <a:ext cx="3227832" cy="277977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78C9A3B2-4A62-4CA5-9393-F8D274071AE0}" type="datetimeFigureOut">
              <a:rPr lang="es-MX" smtClean="0"/>
              <a:t>08/04/2016</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10259905-181E-499D-886B-F818487E60BF}"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C9A3B2-4A62-4CA5-9393-F8D274071AE0}" type="datetimeFigureOut">
              <a:rPr lang="es-MX" smtClean="0"/>
              <a:t>08/04/2016</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10259905-181E-499D-886B-F818487E60BF}"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rot="60000">
            <a:off x="6341698" y="5885672"/>
            <a:ext cx="1213821" cy="365125"/>
          </a:xfrm>
        </p:spPr>
        <p:txBody>
          <a:bodyPr/>
          <a:lstStyle/>
          <a:p>
            <a:fld id="{78C9A3B2-4A62-4CA5-9393-F8D274071AE0}" type="datetimeFigureOut">
              <a:rPr lang="es-MX" smtClean="0"/>
              <a:t>08/04/2016</a:t>
            </a:fld>
            <a:endParaRPr lang="es-MX"/>
          </a:p>
        </p:txBody>
      </p:sp>
      <p:sp>
        <p:nvSpPr>
          <p:cNvPr id="6" name="Footer Placeholder 5"/>
          <p:cNvSpPr>
            <a:spLocks noGrp="1"/>
          </p:cNvSpPr>
          <p:nvPr>
            <p:ph type="ftr" sz="quarter" idx="11"/>
          </p:nvPr>
        </p:nvSpPr>
        <p:spPr>
          <a:xfrm rot="-60000">
            <a:off x="914554" y="5829261"/>
            <a:ext cx="3522607" cy="365125"/>
          </a:xfrm>
        </p:spPr>
        <p:txBody>
          <a:bodyPr/>
          <a:lstStyle/>
          <a:p>
            <a:endParaRPr lang="es-MX"/>
          </a:p>
        </p:txBody>
      </p:sp>
      <p:sp>
        <p:nvSpPr>
          <p:cNvPr id="7" name="Slide Number Placeholder 6"/>
          <p:cNvSpPr>
            <a:spLocks noGrp="1"/>
          </p:cNvSpPr>
          <p:nvPr>
            <p:ph type="sldNum" sz="quarter" idx="12"/>
          </p:nvPr>
        </p:nvSpPr>
        <p:spPr>
          <a:xfrm rot="60000">
            <a:off x="7557313" y="5896961"/>
            <a:ext cx="554023" cy="365125"/>
          </a:xfrm>
        </p:spPr>
        <p:txBody>
          <a:bodyPr/>
          <a:lstStyle/>
          <a:p>
            <a:fld id="{10259905-181E-499D-886B-F818487E60BF}"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rot="60000">
            <a:off x="6345936" y="5888737"/>
            <a:ext cx="1213821" cy="365125"/>
          </a:xfrm>
        </p:spPr>
        <p:txBody>
          <a:bodyPr/>
          <a:lstStyle/>
          <a:p>
            <a:fld id="{78C9A3B2-4A62-4CA5-9393-F8D274071AE0}" type="datetimeFigureOut">
              <a:rPr lang="es-MX" smtClean="0"/>
              <a:t>08/04/2016</a:t>
            </a:fld>
            <a:endParaRPr lang="es-MX"/>
          </a:p>
        </p:txBody>
      </p:sp>
      <p:sp>
        <p:nvSpPr>
          <p:cNvPr id="6" name="Footer Placeholder 5"/>
          <p:cNvSpPr>
            <a:spLocks noGrp="1"/>
          </p:cNvSpPr>
          <p:nvPr>
            <p:ph type="ftr" sz="quarter" idx="11"/>
          </p:nvPr>
        </p:nvSpPr>
        <p:spPr>
          <a:xfrm rot="-60000">
            <a:off x="914569" y="5831037"/>
            <a:ext cx="3319043" cy="365125"/>
          </a:xfrm>
        </p:spPr>
        <p:txBody>
          <a:bodyPr/>
          <a:lstStyle/>
          <a:p>
            <a:endParaRPr lang="es-MX"/>
          </a:p>
        </p:txBody>
      </p:sp>
      <p:sp>
        <p:nvSpPr>
          <p:cNvPr id="7" name="Slide Number Placeholder 6"/>
          <p:cNvSpPr>
            <a:spLocks noGrp="1"/>
          </p:cNvSpPr>
          <p:nvPr>
            <p:ph type="sldNum" sz="quarter" idx="12"/>
          </p:nvPr>
        </p:nvSpPr>
        <p:spPr>
          <a:xfrm rot="60000">
            <a:off x="7562089" y="5900026"/>
            <a:ext cx="554023" cy="365125"/>
          </a:xfrm>
        </p:spPr>
        <p:txBody>
          <a:bodyPr/>
          <a:lstStyle/>
          <a:p>
            <a:fld id="{10259905-181E-499D-886B-F818487E60BF}"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78C9A3B2-4A62-4CA5-9393-F8D274071AE0}" type="datetimeFigureOut">
              <a:rPr lang="es-MX" smtClean="0"/>
              <a:t>08/04/2016</a:t>
            </a:fld>
            <a:endParaRPr lang="es-MX"/>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s-MX"/>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10259905-181E-499D-886B-F818487E60BF}"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259632" y="2060848"/>
            <a:ext cx="6400800" cy="1752600"/>
          </a:xfrm>
        </p:spPr>
        <p:txBody>
          <a:bodyPr/>
          <a:lstStyle/>
          <a:p>
            <a:r>
              <a:rPr lang="es-MX" b="1" dirty="0" err="1" smtClean="0">
                <a:solidFill>
                  <a:schemeClr val="tx1"/>
                </a:solidFill>
              </a:rPr>
              <a:t>Bourcier</a:t>
            </a:r>
            <a:r>
              <a:rPr lang="es-MX" b="1" dirty="0" smtClean="0">
                <a:solidFill>
                  <a:schemeClr val="tx1"/>
                </a:solidFill>
              </a:rPr>
              <a:t>, S. (2012). La agresividad en los niños de 0 a 6 años. Madrid, Narcea, pp. 109-148.</a:t>
            </a:r>
          </a:p>
          <a:p>
            <a:endParaRPr lang="es-MX" b="1" dirty="0">
              <a:solidFill>
                <a:schemeClr val="tx1"/>
              </a:solidFill>
            </a:endParaRPr>
          </a:p>
        </p:txBody>
      </p:sp>
    </p:spTree>
    <p:extLst>
      <p:ext uri="{BB962C8B-B14F-4D97-AF65-F5344CB8AC3E}">
        <p14:creationId xmlns:p14="http://schemas.microsoft.com/office/powerpoint/2010/main" val="27982040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95023" y="692696"/>
            <a:ext cx="6965245" cy="1202485"/>
          </a:xfrm>
        </p:spPr>
        <p:txBody>
          <a:bodyPr>
            <a:noAutofit/>
          </a:bodyPr>
          <a:lstStyle/>
          <a:p>
            <a:r>
              <a:rPr lang="es-MX" sz="3200" b="1" dirty="0" smtClean="0"/>
              <a:t>Ejemplo:</a:t>
            </a:r>
            <a:br>
              <a:rPr lang="es-MX" sz="3200" b="1" dirty="0" smtClean="0"/>
            </a:br>
            <a:endParaRPr lang="es-MX" sz="3200" b="1" dirty="0"/>
          </a:p>
        </p:txBody>
      </p:sp>
      <p:sp>
        <p:nvSpPr>
          <p:cNvPr id="3" name="2 Marcador de contenido"/>
          <p:cNvSpPr>
            <a:spLocks noGrp="1"/>
          </p:cNvSpPr>
          <p:nvPr>
            <p:ph idx="1"/>
          </p:nvPr>
        </p:nvSpPr>
        <p:spPr>
          <a:xfrm>
            <a:off x="755576" y="1412776"/>
            <a:ext cx="7571184" cy="4752528"/>
          </a:xfrm>
        </p:spPr>
        <p:txBody>
          <a:bodyPr>
            <a:noAutofit/>
          </a:bodyPr>
          <a:lstStyle/>
          <a:p>
            <a:pPr marL="514350" indent="-514350" algn="just">
              <a:lnSpc>
                <a:spcPct val="170000"/>
              </a:lnSpc>
              <a:buFont typeface="+mj-lt"/>
              <a:buAutoNum type="arabicPeriod"/>
            </a:pPr>
            <a:r>
              <a:rPr lang="es-MX" sz="1800" dirty="0" smtClean="0"/>
              <a:t>Ir a la estación de bomberos y lanzarme por el tubo.</a:t>
            </a:r>
          </a:p>
          <a:p>
            <a:pPr marL="514350" indent="-514350" algn="just">
              <a:lnSpc>
                <a:spcPct val="170000"/>
              </a:lnSpc>
              <a:buFont typeface="+mj-lt"/>
              <a:buAutoNum type="arabicPeriod"/>
            </a:pPr>
            <a:r>
              <a:rPr lang="es-MX" sz="1800" dirty="0" smtClean="0"/>
              <a:t>Debo portarme bien para que mi papá me lleve con mi tío (es bombero).</a:t>
            </a:r>
          </a:p>
          <a:p>
            <a:pPr marL="514350" indent="-514350" algn="just">
              <a:lnSpc>
                <a:spcPct val="170000"/>
              </a:lnSpc>
              <a:buFont typeface="+mj-lt"/>
              <a:buAutoNum type="arabicPeriod"/>
            </a:pPr>
            <a:r>
              <a:rPr lang="es-MX" sz="1800" dirty="0" smtClean="0"/>
              <a:t>Para que ellos me permitan lo que quiero primero debo tener paciencia en el recorrido por la estación, segundo haré un dibujo con los colores favoritos de mi tío para que le permita lanzarme por el tubo y tercero voy a lanzarme sin ayuda de nadie.</a:t>
            </a:r>
          </a:p>
          <a:p>
            <a:pPr marL="514350" indent="-514350" algn="just">
              <a:lnSpc>
                <a:spcPct val="170000"/>
              </a:lnSpc>
              <a:buFont typeface="+mj-lt"/>
              <a:buAutoNum type="arabicPeriod"/>
            </a:pPr>
            <a:r>
              <a:rPr lang="es-MX" sz="1800" dirty="0" smtClean="0"/>
              <a:t>Debo obedecer a mi papá toda la semana para que cuando le siguiera que me llevé acepte de inmediato, y en el recorrido tendré paciencia hasta que estemos en la demostración.</a:t>
            </a:r>
          </a:p>
          <a:p>
            <a:pPr marL="514350" indent="-514350" algn="just">
              <a:lnSpc>
                <a:spcPct val="170000"/>
              </a:lnSpc>
              <a:buFont typeface="+mj-lt"/>
              <a:buAutoNum type="arabicPeriod"/>
            </a:pPr>
            <a:endParaRPr lang="es-MX" sz="1800" dirty="0" smtClean="0"/>
          </a:p>
          <a:p>
            <a:pPr marL="514350" indent="-514350" algn="just">
              <a:lnSpc>
                <a:spcPct val="170000"/>
              </a:lnSpc>
              <a:buFont typeface="+mj-lt"/>
              <a:buAutoNum type="arabicPeriod"/>
            </a:pPr>
            <a:endParaRPr lang="es-MX" sz="1800" dirty="0"/>
          </a:p>
        </p:txBody>
      </p:sp>
    </p:spTree>
    <p:extLst>
      <p:ext uri="{BB962C8B-B14F-4D97-AF65-F5344CB8AC3E}">
        <p14:creationId xmlns:p14="http://schemas.microsoft.com/office/powerpoint/2010/main" val="15925779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87624" y="908720"/>
            <a:ext cx="6196405" cy="3603812"/>
          </a:xfrm>
        </p:spPr>
        <p:txBody>
          <a:bodyPr>
            <a:noAutofit/>
          </a:bodyPr>
          <a:lstStyle/>
          <a:p>
            <a:pPr marL="514350" indent="-514350" algn="just">
              <a:lnSpc>
                <a:spcPct val="170000"/>
              </a:lnSpc>
              <a:buFont typeface="+mj-lt"/>
              <a:buAutoNum type="arabicPeriod" startAt="5"/>
            </a:pPr>
            <a:r>
              <a:rPr lang="es-MX" sz="1600" dirty="0" smtClean="0"/>
              <a:t>No tendré miedo ni estaré ansioso.</a:t>
            </a:r>
          </a:p>
          <a:p>
            <a:pPr marL="514350" indent="-514350" algn="just">
              <a:lnSpc>
                <a:spcPct val="170000"/>
              </a:lnSpc>
              <a:buFont typeface="+mj-lt"/>
              <a:buAutoNum type="arabicPeriod" startAt="5"/>
            </a:pPr>
            <a:r>
              <a:rPr lang="es-MX" sz="1600" dirty="0" smtClean="0"/>
              <a:t>Pero si me lanzó y me caigo podre ir al hospital como cuando me caí del árbol.</a:t>
            </a:r>
          </a:p>
          <a:p>
            <a:pPr marL="514350" indent="-514350" algn="just">
              <a:lnSpc>
                <a:spcPct val="170000"/>
              </a:lnSpc>
              <a:buFont typeface="+mj-lt"/>
              <a:buAutoNum type="arabicPeriod" startAt="5"/>
            </a:pPr>
            <a:r>
              <a:rPr lang="es-MX" sz="1600" dirty="0" smtClean="0"/>
              <a:t>El dibujo lo debo hacer de rojo o azul, ya que ambos se ven bien.</a:t>
            </a:r>
          </a:p>
          <a:p>
            <a:pPr marL="514350" indent="-514350" algn="just">
              <a:lnSpc>
                <a:spcPct val="170000"/>
              </a:lnSpc>
              <a:buFont typeface="+mj-lt"/>
              <a:buAutoNum type="arabicPeriod" startAt="5"/>
            </a:pPr>
            <a:r>
              <a:rPr lang="es-MX" sz="1600" dirty="0" smtClean="0"/>
              <a:t>Utilizaré los dos colores</a:t>
            </a:r>
          </a:p>
          <a:p>
            <a:pPr marL="514350" indent="-514350" algn="just">
              <a:lnSpc>
                <a:spcPct val="170000"/>
              </a:lnSpc>
              <a:buFont typeface="+mj-lt"/>
              <a:buAutoNum type="arabicPeriod" startAt="5"/>
            </a:pPr>
            <a:r>
              <a:rPr lang="es-MX" sz="1600" dirty="0" smtClean="0"/>
              <a:t>Primero haré un dibujo de mi tío con color rojo, después agregare un árbol verde con frutos amarillos y haré un cielo azul.</a:t>
            </a:r>
          </a:p>
          <a:p>
            <a:pPr marL="514350" indent="-514350" algn="just">
              <a:lnSpc>
                <a:spcPct val="170000"/>
              </a:lnSpc>
              <a:buFont typeface="+mj-lt"/>
              <a:buAutoNum type="arabicPeriod" startAt="5"/>
            </a:pPr>
            <a:r>
              <a:rPr lang="es-MX" sz="1600" dirty="0" smtClean="0"/>
              <a:t>Fui paciente y al final lo dejan subirse al tubo para lanzarse.</a:t>
            </a:r>
          </a:p>
          <a:p>
            <a:pPr marL="514350" indent="-514350" algn="just">
              <a:lnSpc>
                <a:spcPct val="170000"/>
              </a:lnSpc>
              <a:buFont typeface="+mj-lt"/>
              <a:buAutoNum type="arabicPeriod" startAt="5"/>
            </a:pPr>
            <a:r>
              <a:rPr lang="es-MX" sz="1600" dirty="0" smtClean="0"/>
              <a:t>Sé que no podré, así que rechazo la invitación pero pido que cuando se mayor me dejen intentarlo</a:t>
            </a:r>
            <a:endParaRPr lang="es-MX" sz="1600" dirty="0"/>
          </a:p>
        </p:txBody>
      </p:sp>
    </p:spTree>
    <p:extLst>
      <p:ext uri="{BB962C8B-B14F-4D97-AF65-F5344CB8AC3E}">
        <p14:creationId xmlns:p14="http://schemas.microsoft.com/office/powerpoint/2010/main" val="811912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400" b="1" dirty="0"/>
              <a:t>UNIDAD DE APRENDIZAJE II. El desarrollo personal y social del niño en la educación preescolar.</a:t>
            </a:r>
          </a:p>
        </p:txBody>
      </p:sp>
      <p:sp>
        <p:nvSpPr>
          <p:cNvPr id="3" name="2 Marcador de contenido"/>
          <p:cNvSpPr>
            <a:spLocks noGrp="1"/>
          </p:cNvSpPr>
          <p:nvPr>
            <p:ph idx="1"/>
          </p:nvPr>
        </p:nvSpPr>
        <p:spPr/>
        <p:txBody>
          <a:bodyPr>
            <a:normAutofit lnSpcReduction="10000"/>
          </a:bodyPr>
          <a:lstStyle/>
          <a:p>
            <a:pPr marL="0" indent="0" algn="just">
              <a:buNone/>
            </a:pPr>
            <a:r>
              <a:rPr lang="es-MX" dirty="0"/>
              <a:t>Competencia de la unidad de aprendizaje: </a:t>
            </a:r>
          </a:p>
          <a:p>
            <a:pPr marL="0" indent="0" algn="just">
              <a:buNone/>
            </a:pPr>
            <a:endParaRPr lang="es-MX" dirty="0"/>
          </a:p>
          <a:p>
            <a:pPr marL="0" indent="0" algn="just">
              <a:buNone/>
            </a:pPr>
            <a:r>
              <a:rPr lang="es-MX" dirty="0"/>
              <a:t>Utiliza las premisas centrales de las teorías psicológicas y sociológicas acerca de la infancia para orientar acciones que contribuyan al pleno desenvolvimiento de la identidad personal y las relaciones interpersonales de los niños en el marco del programa de estudios de educación preescolar. </a:t>
            </a:r>
          </a:p>
          <a:p>
            <a:endParaRPr lang="es-MX" dirty="0"/>
          </a:p>
        </p:txBody>
      </p:sp>
    </p:spTree>
    <p:extLst>
      <p:ext uri="{BB962C8B-B14F-4D97-AF65-F5344CB8AC3E}">
        <p14:creationId xmlns:p14="http://schemas.microsoft.com/office/powerpoint/2010/main" val="766940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95023" y="570331"/>
            <a:ext cx="6965245" cy="1202485"/>
          </a:xfrm>
        </p:spPr>
        <p:txBody>
          <a:bodyPr>
            <a:normAutofit fontScale="90000"/>
          </a:bodyPr>
          <a:lstStyle/>
          <a:p>
            <a:r>
              <a:rPr lang="es-MX" sz="3600" b="1" dirty="0" smtClean="0"/>
              <a:t/>
            </a:r>
            <a:br>
              <a:rPr lang="es-MX" sz="3600" b="1" dirty="0" smtClean="0"/>
            </a:br>
            <a:r>
              <a:rPr lang="es-MX" sz="3600" b="1" dirty="0" smtClean="0"/>
              <a:t>Disputa por un juguete:</a:t>
            </a:r>
            <a:r>
              <a:rPr lang="es-MX" sz="3600" dirty="0" smtClean="0"/>
              <a:t/>
            </a:r>
            <a:br>
              <a:rPr lang="es-MX" sz="3600" dirty="0" smtClean="0"/>
            </a:br>
            <a:endParaRPr lang="es-MX" dirty="0"/>
          </a:p>
        </p:txBody>
      </p:sp>
      <p:sp>
        <p:nvSpPr>
          <p:cNvPr id="3" name="2 Marcador de contenido"/>
          <p:cNvSpPr>
            <a:spLocks noGrp="1"/>
          </p:cNvSpPr>
          <p:nvPr>
            <p:ph idx="1"/>
          </p:nvPr>
        </p:nvSpPr>
        <p:spPr>
          <a:xfrm>
            <a:off x="1463040" y="1913420"/>
            <a:ext cx="6196405" cy="3603812"/>
          </a:xfrm>
        </p:spPr>
        <p:txBody>
          <a:bodyPr>
            <a:noAutofit/>
          </a:bodyPr>
          <a:lstStyle/>
          <a:p>
            <a:pPr algn="just"/>
            <a:r>
              <a:rPr lang="es-MX" sz="1800" dirty="0" smtClean="0"/>
              <a:t>Calmarse y prepararse para poder escuchar al otro y que éste sea capaz de expresar sus sentimientos y deseos. Alternar la palabra. </a:t>
            </a:r>
          </a:p>
          <a:p>
            <a:pPr algn="just"/>
            <a:endParaRPr lang="es-MX" sz="1800" dirty="0"/>
          </a:p>
          <a:p>
            <a:pPr algn="just"/>
            <a:r>
              <a:rPr lang="es-MX" sz="1800" dirty="0" smtClean="0"/>
              <a:t>Para llegar a una solución pacífica hay que saber reconocer las consecuencias que tienen las acciones en el resultado del conflicto y comprender lo que sienten los demás. La agresividad no resuelve nada debemos analizar su naturaleza.</a:t>
            </a:r>
          </a:p>
          <a:p>
            <a:pPr algn="just"/>
            <a:endParaRPr lang="es-MX" sz="1800" dirty="0" smtClean="0"/>
          </a:p>
          <a:p>
            <a:pPr marL="0" indent="0" algn="just">
              <a:buNone/>
            </a:pPr>
            <a:r>
              <a:rPr lang="es-MX" sz="1800" dirty="0" smtClean="0"/>
              <a:t> </a:t>
            </a:r>
          </a:p>
        </p:txBody>
      </p:sp>
    </p:spTree>
    <p:extLst>
      <p:ext uri="{BB962C8B-B14F-4D97-AF65-F5344CB8AC3E}">
        <p14:creationId xmlns:p14="http://schemas.microsoft.com/office/powerpoint/2010/main" val="771793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3600" b="1" dirty="0"/>
              <a:t>Disputa por un juguete:</a:t>
            </a:r>
            <a:endParaRPr lang="es-MX" sz="3600" dirty="0"/>
          </a:p>
        </p:txBody>
      </p:sp>
      <p:sp>
        <p:nvSpPr>
          <p:cNvPr id="3" name="2 Marcador de contenido"/>
          <p:cNvSpPr>
            <a:spLocks noGrp="1"/>
          </p:cNvSpPr>
          <p:nvPr>
            <p:ph idx="1"/>
          </p:nvPr>
        </p:nvSpPr>
        <p:spPr/>
        <p:txBody>
          <a:bodyPr>
            <a:normAutofit fontScale="85000" lnSpcReduction="10000"/>
          </a:bodyPr>
          <a:lstStyle/>
          <a:p>
            <a:pPr algn="just"/>
            <a:r>
              <a:rPr lang="es-MX" dirty="0"/>
              <a:t>Los niños que sienten la empatía o la simpatía hacia los otros parecen desarrollar tácticas de comportamiento más adaptadas en el plano social y salir adelante en su recorrido escolar.</a:t>
            </a:r>
          </a:p>
          <a:p>
            <a:pPr algn="just"/>
            <a:endParaRPr lang="es-MX" dirty="0"/>
          </a:p>
          <a:p>
            <a:pPr algn="just"/>
            <a:r>
              <a:rPr lang="es-MX" dirty="0"/>
              <a:t>Debemos ofrecer modelos de negociación pacifica (como la imitación, si el niño ve esos comportamientos el niño los repite por lo debemos recordar que somos el ejemplo a seguir). Hablar en voz baja ayuda al niño a disminuir la ansiedad en una tarea difícil o en un conflicto.</a:t>
            </a:r>
          </a:p>
          <a:p>
            <a:endParaRPr lang="es-MX" dirty="0"/>
          </a:p>
        </p:txBody>
      </p:sp>
    </p:spTree>
    <p:extLst>
      <p:ext uri="{BB962C8B-B14F-4D97-AF65-F5344CB8AC3E}">
        <p14:creationId xmlns:p14="http://schemas.microsoft.com/office/powerpoint/2010/main" val="1218825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MX" sz="2800" b="1" dirty="0" smtClean="0"/>
              <a:t>Errores corrientes de los adultos que intervienen</a:t>
            </a:r>
            <a:r>
              <a:rPr lang="es-MX" sz="2800" dirty="0" smtClean="0"/>
              <a:t/>
            </a:r>
            <a:br>
              <a:rPr lang="es-MX" sz="2800" dirty="0" smtClean="0"/>
            </a:br>
            <a:endParaRPr lang="es-MX" sz="2800" dirty="0"/>
          </a:p>
        </p:txBody>
      </p:sp>
      <p:sp>
        <p:nvSpPr>
          <p:cNvPr id="3" name="2 Marcador de contenido"/>
          <p:cNvSpPr>
            <a:spLocks noGrp="1"/>
          </p:cNvSpPr>
          <p:nvPr>
            <p:ph idx="1"/>
          </p:nvPr>
        </p:nvSpPr>
        <p:spPr/>
        <p:txBody>
          <a:bodyPr>
            <a:normAutofit fontScale="85000" lnSpcReduction="10000"/>
          </a:bodyPr>
          <a:lstStyle/>
          <a:p>
            <a:pPr algn="just"/>
            <a:r>
              <a:rPr lang="es-MX" sz="2400" dirty="0" smtClean="0"/>
              <a:t>Los niños tienen cierta necesitad de ser guiados y apoyados pero también han de tener ocasión de pensar por sí mismos. La educación debe ayudar a los niños a practicar y saber cómo reflexionar. </a:t>
            </a:r>
          </a:p>
          <a:p>
            <a:pPr algn="just"/>
            <a:endParaRPr lang="es-MX" sz="2400" dirty="0"/>
          </a:p>
          <a:p>
            <a:pPr algn="just"/>
            <a:r>
              <a:rPr lang="es-MX" sz="2400" dirty="0" smtClean="0"/>
              <a:t>El adulto debe escuchar las razones, debe escucharlas antes de rechazarlas por más descabelladas que sean. Después el adulto rechaza la idea con preguntas que pongan al niño a tomar consciencia de las consecuencias, del impacto de la acción lo que le llevará a buscar otra solución.</a:t>
            </a:r>
          </a:p>
          <a:p>
            <a:pPr algn="just"/>
            <a:endParaRPr lang="es-MX" sz="2400" dirty="0" smtClean="0"/>
          </a:p>
          <a:p>
            <a:pPr algn="just"/>
            <a:endParaRPr lang="es-MX" sz="2400" dirty="0"/>
          </a:p>
        </p:txBody>
      </p:sp>
    </p:spTree>
    <p:extLst>
      <p:ext uri="{BB962C8B-B14F-4D97-AF65-F5344CB8AC3E}">
        <p14:creationId xmlns:p14="http://schemas.microsoft.com/office/powerpoint/2010/main" val="3726630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MX" sz="3200" b="1" dirty="0" smtClean="0"/>
              <a:t>Técnicas para favorecer el autocontrol:</a:t>
            </a:r>
            <a:r>
              <a:rPr lang="es-MX" sz="3200" dirty="0" smtClean="0"/>
              <a:t/>
            </a:r>
            <a:br>
              <a:rPr lang="es-MX" sz="3200" dirty="0" smtClean="0"/>
            </a:br>
            <a:endParaRPr lang="es-MX" sz="3200" dirty="0"/>
          </a:p>
        </p:txBody>
      </p:sp>
      <p:sp>
        <p:nvSpPr>
          <p:cNvPr id="3" name="2 Marcador de contenido"/>
          <p:cNvSpPr>
            <a:spLocks noGrp="1"/>
          </p:cNvSpPr>
          <p:nvPr>
            <p:ph idx="1"/>
          </p:nvPr>
        </p:nvSpPr>
        <p:spPr/>
        <p:txBody>
          <a:bodyPr>
            <a:normAutofit fontScale="77500" lnSpcReduction="20000"/>
          </a:bodyPr>
          <a:lstStyle/>
          <a:p>
            <a:pPr algn="just"/>
            <a:r>
              <a:rPr lang="es-MX" dirty="0" smtClean="0"/>
              <a:t>El niño no se está quieto.</a:t>
            </a:r>
          </a:p>
          <a:p>
            <a:pPr algn="just"/>
            <a:endParaRPr lang="es-MX" dirty="0" smtClean="0"/>
          </a:p>
          <a:p>
            <a:pPr algn="just"/>
            <a:r>
              <a:rPr lang="es-MX" dirty="0" smtClean="0"/>
              <a:t>Para el niño el movimiento es estar vivo, conocer el entorno y su cuerpo, así como sus sentidos. </a:t>
            </a:r>
          </a:p>
          <a:p>
            <a:pPr algn="just"/>
            <a:endParaRPr lang="es-MX" dirty="0"/>
          </a:p>
          <a:p>
            <a:pPr algn="just"/>
            <a:r>
              <a:rPr lang="es-MX" dirty="0" smtClean="0"/>
              <a:t>El niño adquiere, primero, habilidades para mejorar sus acciones y coordinarlas de mejor manera, manipular objetos, refuerza sus músculos y se mantiene con un solo pie, salta con los dos pies y corre. </a:t>
            </a:r>
          </a:p>
          <a:p>
            <a:pPr algn="just"/>
            <a:endParaRPr lang="es-MX" dirty="0"/>
          </a:p>
          <a:p>
            <a:pPr algn="just"/>
            <a:r>
              <a:rPr lang="es-MX" dirty="0" smtClean="0"/>
              <a:t>El niño se hace explorador y competitivo (se compara y quiere distinguirse).</a:t>
            </a:r>
          </a:p>
          <a:p>
            <a:pPr algn="just"/>
            <a:endParaRPr lang="es-MX" dirty="0"/>
          </a:p>
        </p:txBody>
      </p:sp>
    </p:spTree>
    <p:extLst>
      <p:ext uri="{BB962C8B-B14F-4D97-AF65-F5344CB8AC3E}">
        <p14:creationId xmlns:p14="http://schemas.microsoft.com/office/powerpoint/2010/main" val="1336006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MX" sz="2800" b="1" dirty="0" smtClean="0"/>
              <a:t/>
            </a:r>
            <a:br>
              <a:rPr lang="es-MX" sz="2800" b="1" dirty="0" smtClean="0"/>
            </a:br>
            <a:r>
              <a:rPr lang="es-MX" sz="2800" b="1" dirty="0" smtClean="0"/>
              <a:t>Ayúdales a adquirir habilidades</a:t>
            </a:r>
            <a:r>
              <a:rPr lang="es-MX" sz="2800" dirty="0" smtClean="0"/>
              <a:t/>
            </a:r>
            <a:br>
              <a:rPr lang="es-MX" sz="2800" dirty="0" smtClean="0"/>
            </a:br>
            <a:endParaRPr lang="es-MX" sz="2800" dirty="0"/>
          </a:p>
        </p:txBody>
      </p:sp>
      <p:sp>
        <p:nvSpPr>
          <p:cNvPr id="3" name="2 Marcador de contenido"/>
          <p:cNvSpPr>
            <a:spLocks noGrp="1"/>
          </p:cNvSpPr>
          <p:nvPr>
            <p:ph idx="1"/>
          </p:nvPr>
        </p:nvSpPr>
        <p:spPr/>
        <p:txBody>
          <a:bodyPr>
            <a:normAutofit fontScale="55000" lnSpcReduction="20000"/>
          </a:bodyPr>
          <a:lstStyle/>
          <a:p>
            <a:pPr algn="just"/>
            <a:r>
              <a:rPr lang="es-MX" sz="2400" dirty="0" smtClean="0"/>
              <a:t>Para negociar hay que decidir qué solución es la buena. Hay que practicar la toma de decisiones, lo piensa y lo elije. Hay que imaginar diferentes opciones, tener buenas ideas. El niño debe darse cuenta de la consecuencia de sus opciones, diciendo lo que pasa concretamente (efecto, consecuencias).</a:t>
            </a:r>
          </a:p>
          <a:p>
            <a:pPr algn="just"/>
            <a:endParaRPr lang="es-MX" sz="2400" dirty="0" smtClean="0"/>
          </a:p>
          <a:p>
            <a:pPr algn="just"/>
            <a:r>
              <a:rPr lang="es-MX" sz="2400" dirty="0" smtClean="0"/>
              <a:t>Cuando el conflicto estalla entre dos pequeños, el adulto debe acercarse con rapidez y serenidad, mostrar su desacuerdo y detener los actos agresivos.</a:t>
            </a:r>
          </a:p>
          <a:p>
            <a:pPr algn="just"/>
            <a:endParaRPr lang="es-MX" sz="2400" dirty="0"/>
          </a:p>
          <a:p>
            <a:pPr algn="just"/>
            <a:r>
              <a:rPr lang="es-MX" sz="2400" dirty="0" smtClean="0"/>
              <a:t>Conocimiento de las reglas, pero no las reubicara. El niño usa su lenguaje interior para acordarse de estas, prueba una o dos soluciones antes de reaccionar a la frustración. Su capacidad para evaluarse le permite modificar y regular sus comportamientos. </a:t>
            </a:r>
          </a:p>
          <a:p>
            <a:pPr algn="just"/>
            <a:endParaRPr lang="es-MX" sz="2400" dirty="0"/>
          </a:p>
          <a:p>
            <a:pPr algn="just"/>
            <a:r>
              <a:rPr lang="es-MX" sz="2400" dirty="0" smtClean="0"/>
              <a:t>Le permitirán estos cambios controlar sus impulsos, tolerar la frustración y esperar.</a:t>
            </a:r>
          </a:p>
          <a:p>
            <a:pPr algn="just"/>
            <a:endParaRPr lang="es-MX" sz="2400" dirty="0" smtClean="0"/>
          </a:p>
          <a:p>
            <a:pPr marL="0" indent="0" algn="just">
              <a:buNone/>
            </a:pPr>
            <a:r>
              <a:rPr lang="es-MX" sz="2400" b="1" dirty="0" smtClean="0"/>
              <a:t> </a:t>
            </a:r>
            <a:endParaRPr lang="es-MX" sz="2400" dirty="0" smtClean="0"/>
          </a:p>
          <a:p>
            <a:pPr algn="just"/>
            <a:endParaRPr lang="es-MX" sz="2400" dirty="0"/>
          </a:p>
        </p:txBody>
      </p:sp>
    </p:spTree>
    <p:extLst>
      <p:ext uri="{BB962C8B-B14F-4D97-AF65-F5344CB8AC3E}">
        <p14:creationId xmlns:p14="http://schemas.microsoft.com/office/powerpoint/2010/main" val="2169580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MX" sz="2800" b="1" dirty="0" smtClean="0"/>
              <a:t>¿Por qué no puede parar?</a:t>
            </a:r>
            <a:r>
              <a:rPr lang="es-MX" sz="2800" dirty="0" smtClean="0"/>
              <a:t/>
            </a:r>
            <a:br>
              <a:rPr lang="es-MX" sz="2800" dirty="0" smtClean="0"/>
            </a:br>
            <a:endParaRPr lang="es-MX" sz="2800" dirty="0"/>
          </a:p>
        </p:txBody>
      </p:sp>
      <p:sp>
        <p:nvSpPr>
          <p:cNvPr id="3" name="2 Marcador de contenido"/>
          <p:cNvSpPr>
            <a:spLocks noGrp="1"/>
          </p:cNvSpPr>
          <p:nvPr>
            <p:ph idx="1"/>
          </p:nvPr>
        </p:nvSpPr>
        <p:spPr/>
        <p:txBody>
          <a:bodyPr>
            <a:noAutofit/>
          </a:bodyPr>
          <a:lstStyle/>
          <a:p>
            <a:pPr algn="just"/>
            <a:r>
              <a:rPr lang="es-MX" sz="2000" dirty="0" smtClean="0"/>
              <a:t>Cuando </a:t>
            </a:r>
            <a:r>
              <a:rPr lang="es-MX" sz="2000" dirty="0"/>
              <a:t>se le exige atención e inmovilidad el niño expresa su atención agitándose y gritando, el movimiento le ayuda a liberar tensiones</a:t>
            </a:r>
            <a:r>
              <a:rPr lang="es-MX" sz="2000" dirty="0" smtClean="0"/>
              <a:t>.</a:t>
            </a:r>
          </a:p>
          <a:p>
            <a:pPr algn="just"/>
            <a:endParaRPr lang="es-MX" sz="2000" dirty="0"/>
          </a:p>
          <a:p>
            <a:pPr algn="just"/>
            <a:r>
              <a:rPr lang="es-MX" sz="2000" dirty="0"/>
              <a:t>El estrés inherente influye también a los niños que captan el nerviosismo de los adultos y lo reproducen a su modo, se presenta situaciones de angustia e inseguridad</a:t>
            </a:r>
            <a:r>
              <a:rPr lang="es-MX" sz="2000" dirty="0" smtClean="0"/>
              <a:t>.</a:t>
            </a:r>
          </a:p>
          <a:p>
            <a:pPr algn="just"/>
            <a:endParaRPr lang="es-MX" sz="2000" dirty="0"/>
          </a:p>
          <a:p>
            <a:pPr algn="just"/>
            <a:r>
              <a:rPr lang="es-MX" sz="2000" dirty="0"/>
              <a:t>Algunos niños han comprendido que su excitación suscita el interés de los adultos.</a:t>
            </a:r>
          </a:p>
          <a:p>
            <a:pPr algn="just"/>
            <a:endParaRPr lang="es-MX" sz="2000" dirty="0"/>
          </a:p>
        </p:txBody>
      </p:sp>
    </p:spTree>
    <p:extLst>
      <p:ext uri="{BB962C8B-B14F-4D97-AF65-F5344CB8AC3E}">
        <p14:creationId xmlns:p14="http://schemas.microsoft.com/office/powerpoint/2010/main" val="17579375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MX" sz="3200" b="1" dirty="0" smtClean="0"/>
              <a:t>Proceso de autorregulación o autocontrol:</a:t>
            </a:r>
            <a:r>
              <a:rPr lang="es-MX" sz="3200" dirty="0" smtClean="0"/>
              <a:t/>
            </a:r>
            <a:br>
              <a:rPr lang="es-MX" sz="3200" dirty="0" smtClean="0"/>
            </a:br>
            <a:endParaRPr lang="es-MX" sz="3200" dirty="0"/>
          </a:p>
        </p:txBody>
      </p:sp>
      <p:sp>
        <p:nvSpPr>
          <p:cNvPr id="3" name="2 Marcador de contenido"/>
          <p:cNvSpPr>
            <a:spLocks noGrp="1"/>
          </p:cNvSpPr>
          <p:nvPr>
            <p:ph idx="1"/>
          </p:nvPr>
        </p:nvSpPr>
        <p:spPr/>
        <p:txBody>
          <a:bodyPr>
            <a:normAutofit fontScale="62500" lnSpcReduction="20000"/>
          </a:bodyPr>
          <a:lstStyle/>
          <a:p>
            <a:pPr marL="514350" indent="-514350">
              <a:buFont typeface="+mj-lt"/>
              <a:buAutoNum type="arabicPeriod"/>
            </a:pPr>
            <a:r>
              <a:rPr lang="es-MX" dirty="0" smtClean="0"/>
              <a:t>Selección de un objetivo</a:t>
            </a:r>
          </a:p>
          <a:p>
            <a:pPr marL="514350" indent="-514350">
              <a:buFont typeface="+mj-lt"/>
              <a:buAutoNum type="arabicPeriod"/>
            </a:pPr>
            <a:r>
              <a:rPr lang="es-MX" dirty="0" smtClean="0"/>
              <a:t>Anticipación</a:t>
            </a:r>
          </a:p>
          <a:p>
            <a:pPr marL="514350" indent="-514350">
              <a:buFont typeface="+mj-lt"/>
              <a:buAutoNum type="arabicPeriod"/>
            </a:pPr>
            <a:r>
              <a:rPr lang="es-MX" dirty="0" smtClean="0"/>
              <a:t>Formulación de hipótesis, planificación de etapas a seguir para alcanzar el objetivo y medios para alcanzar el objetivo.</a:t>
            </a:r>
          </a:p>
          <a:p>
            <a:pPr marL="514350" indent="-514350">
              <a:buFont typeface="+mj-lt"/>
              <a:buAutoNum type="arabicPeriod"/>
            </a:pPr>
            <a:r>
              <a:rPr lang="es-MX" dirty="0" smtClean="0"/>
              <a:t>Capacidad de adaptación y modificación de su forma de comportarse para conseguir el objetivo.</a:t>
            </a:r>
          </a:p>
          <a:p>
            <a:pPr marL="514350" indent="-514350">
              <a:buFont typeface="+mj-lt"/>
              <a:buAutoNum type="arabicPeriod"/>
            </a:pPr>
            <a:r>
              <a:rPr lang="es-MX" dirty="0" smtClean="0"/>
              <a:t>Inhibición (capacidad para detenerse o contenerse)</a:t>
            </a:r>
          </a:p>
          <a:p>
            <a:pPr marL="514350" indent="-514350">
              <a:buFont typeface="+mj-lt"/>
              <a:buAutoNum type="arabicPeriod"/>
            </a:pPr>
            <a:r>
              <a:rPr lang="es-MX" dirty="0" smtClean="0"/>
              <a:t>Anticipación del resultado. Memoria del trabajo (recuerdo de un suceso pasado)</a:t>
            </a:r>
          </a:p>
          <a:p>
            <a:pPr marL="514350" indent="-514350">
              <a:buFont typeface="+mj-lt"/>
              <a:buAutoNum type="arabicPeriod"/>
            </a:pPr>
            <a:r>
              <a:rPr lang="es-MX" dirty="0" smtClean="0"/>
              <a:t>Autocritica</a:t>
            </a:r>
          </a:p>
          <a:p>
            <a:pPr marL="514350" indent="-514350">
              <a:buFont typeface="+mj-lt"/>
              <a:buAutoNum type="arabicPeriod"/>
            </a:pPr>
            <a:r>
              <a:rPr lang="es-MX" dirty="0" smtClean="0"/>
              <a:t>Resolución de un problema</a:t>
            </a:r>
          </a:p>
          <a:p>
            <a:pPr marL="514350" indent="-514350">
              <a:buFont typeface="+mj-lt"/>
              <a:buAutoNum type="arabicPeriod"/>
            </a:pPr>
            <a:r>
              <a:rPr lang="es-MX" dirty="0" smtClean="0"/>
              <a:t>Planificación</a:t>
            </a:r>
          </a:p>
          <a:p>
            <a:pPr marL="514350" indent="-514350">
              <a:buFont typeface="+mj-lt"/>
              <a:buAutoNum type="arabicPeriod"/>
            </a:pPr>
            <a:r>
              <a:rPr lang="es-MX" dirty="0" smtClean="0"/>
              <a:t>Perseverancia</a:t>
            </a:r>
          </a:p>
          <a:p>
            <a:pPr marL="514350" indent="-514350">
              <a:buFont typeface="+mj-lt"/>
              <a:buAutoNum type="arabicPeriod"/>
            </a:pPr>
            <a:r>
              <a:rPr lang="es-MX" dirty="0" smtClean="0"/>
              <a:t>Autoevaluación.</a:t>
            </a:r>
          </a:p>
        </p:txBody>
      </p:sp>
    </p:spTree>
    <p:extLst>
      <p:ext uri="{BB962C8B-B14F-4D97-AF65-F5344CB8AC3E}">
        <p14:creationId xmlns:p14="http://schemas.microsoft.com/office/powerpoint/2010/main" val="407898086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hincheta">
  <a:themeElements>
    <a:clrScheme name="Chincheta">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Chincheta">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hincheta">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28</TotalTime>
  <Words>934</Words>
  <Application>Microsoft Office PowerPoint</Application>
  <PresentationFormat>Presentación en pantalla (4:3)</PresentationFormat>
  <Paragraphs>67</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Chincheta</vt:lpstr>
      <vt:lpstr>Presentación de PowerPoint</vt:lpstr>
      <vt:lpstr>UNIDAD DE APRENDIZAJE II. El desarrollo personal y social del niño en la educación preescolar.</vt:lpstr>
      <vt:lpstr> Disputa por un juguete: </vt:lpstr>
      <vt:lpstr>Disputa por un juguete:</vt:lpstr>
      <vt:lpstr>Errores corrientes de los adultos que intervienen </vt:lpstr>
      <vt:lpstr>Técnicas para favorecer el autocontrol: </vt:lpstr>
      <vt:lpstr> Ayúdales a adquirir habilidades </vt:lpstr>
      <vt:lpstr>¿Por qué no puede parar? </vt:lpstr>
      <vt:lpstr>Proceso de autorregulación o autocontrol: </vt:lpstr>
      <vt:lpstr>Ejemplo: </vt:lpstr>
      <vt:lpstr>Presentación de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cuauhtemoc</dc:creator>
  <cp:lastModifiedBy>cuauhtemoc</cp:lastModifiedBy>
  <cp:revision>3</cp:revision>
  <dcterms:created xsi:type="dcterms:W3CDTF">2016-04-09T03:24:03Z</dcterms:created>
  <dcterms:modified xsi:type="dcterms:W3CDTF">2016-04-09T03:52:51Z</dcterms:modified>
</cp:coreProperties>
</file>