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8" d="100"/>
          <a:sy n="48" d="100"/>
        </p:scale>
        <p:origin x="-2280" y="-162"/>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30E07611-823F-44EC-926E-3C6A1C3C0E07}" type="datetimeFigureOut">
              <a:rPr lang="es-MX" smtClean="0"/>
              <a:t>31/03/2016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F3575CE-B803-4F22-9A77-6C75D1108928}"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0E07611-823F-44EC-926E-3C6A1C3C0E07}" type="datetimeFigureOut">
              <a:rPr lang="es-MX" smtClean="0"/>
              <a:t>31/03/2016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F3575CE-B803-4F22-9A77-6C75D1108928}"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0E07611-823F-44EC-926E-3C6A1C3C0E07}" type="datetimeFigureOut">
              <a:rPr lang="es-MX" smtClean="0"/>
              <a:t>31/03/2016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F3575CE-B803-4F22-9A77-6C75D1108928}"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0E07611-823F-44EC-926E-3C6A1C3C0E07}" type="datetimeFigureOut">
              <a:rPr lang="es-MX" smtClean="0"/>
              <a:t>31/03/2016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F3575CE-B803-4F22-9A77-6C75D1108928}"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0E07611-823F-44EC-926E-3C6A1C3C0E07}" type="datetimeFigureOut">
              <a:rPr lang="es-MX" smtClean="0"/>
              <a:t>31/03/2016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F3575CE-B803-4F22-9A77-6C75D1108928}"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30E07611-823F-44EC-926E-3C6A1C3C0E07}" type="datetimeFigureOut">
              <a:rPr lang="es-MX" smtClean="0"/>
              <a:t>31/03/2016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F3575CE-B803-4F22-9A77-6C75D1108928}"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30E07611-823F-44EC-926E-3C6A1C3C0E07}" type="datetimeFigureOut">
              <a:rPr lang="es-MX" smtClean="0"/>
              <a:t>31/03/2016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F3575CE-B803-4F22-9A77-6C75D1108928}"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30E07611-823F-44EC-926E-3C6A1C3C0E07}" type="datetimeFigureOut">
              <a:rPr lang="es-MX" smtClean="0"/>
              <a:t>31/03/2016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F3575CE-B803-4F22-9A77-6C75D1108928}"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0E07611-823F-44EC-926E-3C6A1C3C0E07}" type="datetimeFigureOut">
              <a:rPr lang="es-MX" smtClean="0"/>
              <a:t>31/03/2016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F3575CE-B803-4F22-9A77-6C75D1108928}"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0E07611-823F-44EC-926E-3C6A1C3C0E07}" type="datetimeFigureOut">
              <a:rPr lang="es-MX" smtClean="0"/>
              <a:t>31/03/2016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F3575CE-B803-4F22-9A77-6C75D1108928}"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0E07611-823F-44EC-926E-3C6A1C3C0E07}" type="datetimeFigureOut">
              <a:rPr lang="es-MX" smtClean="0"/>
              <a:t>31/03/2016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F3575CE-B803-4F22-9A77-6C75D1108928}"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0E07611-823F-44EC-926E-3C6A1C3C0E07}" type="datetimeFigureOut">
              <a:rPr lang="es-MX" smtClean="0"/>
              <a:t>31/03/2016</a:t>
            </a:fld>
            <a:endParaRPr lang="es-MX"/>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F3575CE-B803-4F22-9A77-6C75D1108928}"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s://encrypted-tbn2.gstatic.com/images?q=tbn:ANd9GcRb7CAFVipY8GY2wVEq3Dal_bZlASw7BGAb-wZ25J642wPGzuCnbg"/>
          <p:cNvPicPr>
            <a:picLocks noChangeAspect="1" noChangeArrowheads="1"/>
          </p:cNvPicPr>
          <p:nvPr/>
        </p:nvPicPr>
        <p:blipFill>
          <a:blip r:embed="rId2"/>
          <a:srcRect l="8161"/>
          <a:stretch>
            <a:fillRect/>
          </a:stretch>
        </p:blipFill>
        <p:spPr bwMode="auto">
          <a:xfrm rot="562654">
            <a:off x="4098621" y="2867473"/>
            <a:ext cx="2643182" cy="1643042"/>
          </a:xfrm>
          <a:prstGeom prst="rect">
            <a:avLst/>
          </a:prstGeom>
          <a:noFill/>
        </p:spPr>
      </p:pic>
      <p:sp>
        <p:nvSpPr>
          <p:cNvPr id="2" name="1 Título"/>
          <p:cNvSpPr>
            <a:spLocks noGrp="1"/>
          </p:cNvSpPr>
          <p:nvPr>
            <p:ph type="ctrTitle"/>
          </p:nvPr>
        </p:nvSpPr>
        <p:spPr>
          <a:xfrm>
            <a:off x="642918" y="-357222"/>
            <a:ext cx="5829300" cy="697961"/>
          </a:xfrm>
        </p:spPr>
        <p:txBody>
          <a:bodyPr>
            <a:noAutofit/>
          </a:bodyPr>
          <a:lstStyle/>
          <a:p>
            <a:r>
              <a:rPr lang="es-MX" sz="3600" b="1" dirty="0" smtClean="0"/>
              <a:t/>
            </a:r>
            <a:br>
              <a:rPr lang="es-MX" sz="3600" b="1" dirty="0" smtClean="0"/>
            </a:br>
            <a:r>
              <a:rPr lang="es-MX" sz="3600" b="1" dirty="0" smtClean="0"/>
              <a:t>Equidad de género</a:t>
            </a:r>
            <a:endParaRPr lang="es-MX" sz="3600" b="1" dirty="0"/>
          </a:p>
        </p:txBody>
      </p:sp>
      <p:sp>
        <p:nvSpPr>
          <p:cNvPr id="3" name="2 Subtítulo"/>
          <p:cNvSpPr>
            <a:spLocks noGrp="1"/>
          </p:cNvSpPr>
          <p:nvPr>
            <p:ph type="subTitle" idx="1"/>
          </p:nvPr>
        </p:nvSpPr>
        <p:spPr>
          <a:xfrm>
            <a:off x="2057400" y="500034"/>
            <a:ext cx="4371996" cy="1785950"/>
          </a:xfrm>
        </p:spPr>
        <p:txBody>
          <a:bodyPr>
            <a:noAutofit/>
          </a:bodyPr>
          <a:lstStyle/>
          <a:p>
            <a:pPr lvl="0"/>
            <a:r>
              <a:rPr lang="es-MX" sz="2000" dirty="0" smtClean="0">
                <a:solidFill>
                  <a:schemeClr val="tx1"/>
                </a:solidFill>
              </a:rPr>
              <a:t>El presente escrito se desarrolla en base al video observado en la asignatura de Tutoría, el cual leva el mismo título que éste. Durante el video se presentan situaciones sobretodo con un enfoque laboral, las cuales te explican de manera </a:t>
            </a:r>
          </a:p>
          <a:p>
            <a:pPr lvl="0"/>
            <a:endParaRPr lang="es-MX" sz="2000" dirty="0">
              <a:solidFill>
                <a:schemeClr val="tx1"/>
              </a:solidFill>
            </a:endParaRPr>
          </a:p>
        </p:txBody>
      </p:sp>
      <p:pic>
        <p:nvPicPr>
          <p:cNvPr id="11266" name="Picture 2" descr="http://2.bp.blogspot.com/-hn9zmdkad_8/TrBLuzJQE4I/AAAAAAAAAZ8/vjjDQUHq_5M/s1600/4.jpg"/>
          <p:cNvPicPr>
            <a:picLocks noChangeAspect="1" noChangeArrowheads="1"/>
          </p:cNvPicPr>
          <p:nvPr/>
        </p:nvPicPr>
        <p:blipFill>
          <a:blip r:embed="rId3" cstate="print"/>
          <a:srcRect/>
          <a:stretch>
            <a:fillRect/>
          </a:stretch>
        </p:blipFill>
        <p:spPr bwMode="auto">
          <a:xfrm>
            <a:off x="5101838" y="6357950"/>
            <a:ext cx="1756162" cy="2714612"/>
          </a:xfrm>
          <a:prstGeom prst="rect">
            <a:avLst/>
          </a:prstGeom>
          <a:noFill/>
        </p:spPr>
      </p:pic>
      <p:sp>
        <p:nvSpPr>
          <p:cNvPr id="5" name="1 Título"/>
          <p:cNvSpPr txBox="1">
            <a:spLocks/>
          </p:cNvSpPr>
          <p:nvPr/>
        </p:nvSpPr>
        <p:spPr>
          <a:xfrm>
            <a:off x="71414" y="16419"/>
            <a:ext cx="6786586" cy="340739"/>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s-MX" sz="2000" b="1" i="0" u="none" strike="noStrike" kern="1200" cap="none" spc="0" normalizeH="0" baseline="0" noProof="0" dirty="0" smtClean="0">
                <a:ln>
                  <a:noFill/>
                </a:ln>
                <a:solidFill>
                  <a:schemeClr val="tx1"/>
                </a:solidFill>
                <a:effectLst/>
                <a:uLnTx/>
                <a:uFillTx/>
                <a:latin typeface="+mj-lt"/>
                <a:ea typeface="+mj-ea"/>
                <a:cs typeface="+mj-cs"/>
              </a:rPr>
              <a:t>Lizeth</a:t>
            </a:r>
            <a:r>
              <a:rPr kumimoji="0" lang="es-MX" sz="2000" b="1" i="0" u="none" strike="noStrike" kern="1200" cap="none" spc="0" normalizeH="0" noProof="0" dirty="0" smtClean="0">
                <a:ln>
                  <a:noFill/>
                </a:ln>
                <a:solidFill>
                  <a:schemeClr val="tx1"/>
                </a:solidFill>
                <a:effectLst/>
                <a:uLnTx/>
                <a:uFillTx/>
                <a:latin typeface="+mj-lt"/>
                <a:ea typeface="+mj-ea"/>
                <a:cs typeface="+mj-cs"/>
              </a:rPr>
              <a:t> </a:t>
            </a:r>
            <a:r>
              <a:rPr kumimoji="0" lang="es-MX" sz="2000" b="1" i="0" u="none" strike="noStrike" kern="1200" cap="none" spc="0" normalizeH="0" noProof="0" dirty="0" err="1" smtClean="0">
                <a:ln>
                  <a:noFill/>
                </a:ln>
                <a:solidFill>
                  <a:schemeClr val="tx1"/>
                </a:solidFill>
                <a:effectLst/>
                <a:uLnTx/>
                <a:uFillTx/>
                <a:latin typeface="+mj-lt"/>
                <a:ea typeface="+mj-ea"/>
                <a:cs typeface="+mj-cs"/>
              </a:rPr>
              <a:t>Mtz</a:t>
            </a:r>
            <a:r>
              <a:rPr lang="es-MX" sz="2000" b="1" dirty="0" smtClean="0">
                <a:latin typeface="+mj-lt"/>
                <a:ea typeface="+mj-ea"/>
                <a:cs typeface="+mj-cs"/>
              </a:rPr>
              <a:t>.                                                                                   4° “D”</a:t>
            </a:r>
            <a:endParaRPr kumimoji="0" lang="es-MX" sz="2000" b="1"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11268" name="Picture 4" descr="http://franquiciasyfranquicias.com/blog/wp-content/uploads/2012/10/equidad-efren.jpg"/>
          <p:cNvPicPr>
            <a:picLocks noChangeAspect="1" noChangeArrowheads="1"/>
          </p:cNvPicPr>
          <p:nvPr/>
        </p:nvPicPr>
        <p:blipFill>
          <a:blip r:embed="rId4" cstate="print"/>
          <a:srcRect/>
          <a:stretch>
            <a:fillRect/>
          </a:stretch>
        </p:blipFill>
        <p:spPr bwMode="auto">
          <a:xfrm>
            <a:off x="214290" y="865907"/>
            <a:ext cx="1928826" cy="1134325"/>
          </a:xfrm>
          <a:prstGeom prst="rect">
            <a:avLst/>
          </a:prstGeom>
          <a:noFill/>
        </p:spPr>
      </p:pic>
      <p:pic>
        <p:nvPicPr>
          <p:cNvPr id="11270" name="Picture 6" descr="http://4.bp.blogspot.com/-8gMtI_sgqAM/VfOWGG2UBFI/AAAAAAAADL4/LGgKCNUq3TQ/s1600/varones-por-la-equidad.jpg"/>
          <p:cNvPicPr>
            <a:picLocks noChangeAspect="1" noChangeArrowheads="1"/>
          </p:cNvPicPr>
          <p:nvPr/>
        </p:nvPicPr>
        <p:blipFill>
          <a:blip r:embed="rId5"/>
          <a:srcRect/>
          <a:stretch>
            <a:fillRect/>
          </a:stretch>
        </p:blipFill>
        <p:spPr bwMode="auto">
          <a:xfrm>
            <a:off x="0" y="5214974"/>
            <a:ext cx="3071834" cy="1643042"/>
          </a:xfrm>
          <a:prstGeom prst="rect">
            <a:avLst/>
          </a:prstGeom>
          <a:noFill/>
        </p:spPr>
      </p:pic>
      <p:sp>
        <p:nvSpPr>
          <p:cNvPr id="9" name="2 Subtítulo"/>
          <p:cNvSpPr txBox="1">
            <a:spLocks/>
          </p:cNvSpPr>
          <p:nvPr/>
        </p:nvSpPr>
        <p:spPr>
          <a:xfrm>
            <a:off x="71438" y="2285984"/>
            <a:ext cx="4143380" cy="1571636"/>
          </a:xfrm>
          <a:prstGeom prst="rect">
            <a:avLst/>
          </a:prstGeom>
        </p:spPr>
        <p:txBody>
          <a:bodyPr vert="horz" lIns="91440" tIns="45720" rIns="91440" bIns="45720" rtlCol="0">
            <a:noAutofit/>
          </a:bodyPr>
          <a:lstStyle/>
          <a:p>
            <a:pPr algn="ctr">
              <a:spcBef>
                <a:spcPct val="20000"/>
              </a:spcBef>
            </a:pPr>
            <a:r>
              <a:rPr lang="es-MX" sz="2000" dirty="0" smtClean="0"/>
              <a:t>sencilla, e </a:t>
            </a:r>
            <a:r>
              <a:rPr lang="es-MX" sz="2000" dirty="0"/>
              <a:t>interesante, con el fin de que todos los que lo observen </a:t>
            </a:r>
            <a:r>
              <a:rPr lang="es-MX" sz="2000" dirty="0" smtClean="0"/>
              <a:t> </a:t>
            </a:r>
            <a:r>
              <a:rPr lang="es-MX" sz="2000" dirty="0"/>
              <a:t>entiendan a que se refiere la práctica de equidad. La </a:t>
            </a:r>
            <a:r>
              <a:rPr lang="es-MX" sz="2000" dirty="0" smtClean="0"/>
              <a:t>cual </a:t>
            </a:r>
            <a:r>
              <a:rPr lang="es-MX" sz="2000" dirty="0"/>
              <a:t>podemos definir como: igualdad de </a:t>
            </a:r>
            <a:r>
              <a:rPr lang="es-MX" sz="2000" dirty="0" smtClean="0"/>
              <a:t>oportunidades  </a:t>
            </a:r>
            <a:endParaRPr lang="es-MX" sz="2000" dirty="0"/>
          </a:p>
          <a:p>
            <a:pPr lvl="0" algn="ctr">
              <a:spcBef>
                <a:spcPct val="20000"/>
              </a:spcBef>
            </a:pPr>
            <a:endParaRPr kumimoji="0" lang="es-MX"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2 Subtítulo"/>
          <p:cNvSpPr txBox="1">
            <a:spLocks/>
          </p:cNvSpPr>
          <p:nvPr/>
        </p:nvSpPr>
        <p:spPr>
          <a:xfrm>
            <a:off x="71414" y="3786182"/>
            <a:ext cx="4143380" cy="1571636"/>
          </a:xfrm>
          <a:prstGeom prst="rect">
            <a:avLst/>
          </a:prstGeom>
        </p:spPr>
        <p:txBody>
          <a:bodyPr vert="horz" lIns="91440" tIns="45720" rIns="91440" bIns="45720" rtlCol="0">
            <a:normAutofit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s-MX" sz="2000" baseline="0" dirty="0" smtClean="0"/>
              <a:t>tanto</a:t>
            </a:r>
            <a:r>
              <a:rPr lang="es-MX" sz="2000" dirty="0" smtClean="0"/>
              <a:t> para  hombres como para mujeres; la cual aun hay casos en México en donde es evidente la falta de practica cotidiana de equidad de género. Además resalta los óptimos </a:t>
            </a:r>
            <a:endParaRPr kumimoji="0" lang="es-MX"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1" name="2 Subtítulo"/>
          <p:cNvSpPr txBox="1">
            <a:spLocks/>
          </p:cNvSpPr>
          <p:nvPr/>
        </p:nvSpPr>
        <p:spPr>
          <a:xfrm>
            <a:off x="0" y="6643702"/>
            <a:ext cx="5143512" cy="2143108"/>
          </a:xfrm>
          <a:prstGeom prst="rect">
            <a:avLst/>
          </a:prstGeom>
        </p:spPr>
        <p:txBody>
          <a:bodyPr vert="horz" lIns="91440" tIns="45720" rIns="91440" bIns="45720" rtlCol="0">
            <a:noAutofit/>
          </a:bodyPr>
          <a:lstStyle/>
          <a:p>
            <a:pPr algn="ctr">
              <a:spcBef>
                <a:spcPct val="20000"/>
              </a:spcBef>
            </a:pPr>
            <a:r>
              <a:rPr kumimoji="0" lang="es-MX" sz="2000" b="0" i="0" u="none" strike="noStrike" kern="1200" cap="none" spc="0" normalizeH="0" noProof="0" dirty="0" smtClean="0">
                <a:ln>
                  <a:noFill/>
                </a:ln>
                <a:solidFill>
                  <a:schemeClr val="tx1"/>
                </a:solidFill>
                <a:effectLst/>
                <a:uLnTx/>
                <a:uFillTx/>
                <a:latin typeface="+mn-lt"/>
                <a:ea typeface="+mn-ea"/>
                <a:cs typeface="+mn-cs"/>
              </a:rPr>
              <a:t>necesarios para lograr la practica de  la equidad, además del fomento a  la práctica y al respeto de los derechos humanos</a:t>
            </a:r>
            <a:r>
              <a:rPr lang="es-MX" sz="2000" dirty="0"/>
              <a:t>, generando acciones para disminuir las brechas entre hombres y mujeres, </a:t>
            </a:r>
            <a:r>
              <a:rPr lang="es-MX" sz="2000" dirty="0" smtClean="0"/>
              <a:t>y permitir así </a:t>
            </a:r>
            <a:r>
              <a:rPr lang="es-MX" sz="2000" dirty="0"/>
              <a:t>que ambos puedan gozar </a:t>
            </a:r>
            <a:r>
              <a:rPr lang="es-MX" sz="2000" dirty="0" smtClean="0"/>
              <a:t>plenamente de su vida, </a:t>
            </a:r>
            <a:r>
              <a:rPr lang="es-MX" sz="2000" dirty="0"/>
              <a:t>sus </a:t>
            </a:r>
            <a:r>
              <a:rPr lang="es-MX" sz="2000" dirty="0" smtClean="0"/>
              <a:t>derechos y sus oportunidades,  además del beneficio social significativo.</a:t>
            </a:r>
            <a:endParaRPr kumimoji="0" lang="es-MX"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2" name="2 Subtítulo"/>
          <p:cNvSpPr txBox="1">
            <a:spLocks/>
          </p:cNvSpPr>
          <p:nvPr/>
        </p:nvSpPr>
        <p:spPr>
          <a:xfrm>
            <a:off x="2143116" y="5143504"/>
            <a:ext cx="4714884" cy="1714512"/>
          </a:xfrm>
          <a:prstGeom prst="rect">
            <a:avLst/>
          </a:prstGeom>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s-MX" sz="2000" b="0" i="0" u="none" strike="noStrike" kern="1200" cap="none" spc="0" normalizeH="0" baseline="0" noProof="0" dirty="0" smtClean="0">
                <a:ln>
                  <a:noFill/>
                </a:ln>
                <a:solidFill>
                  <a:schemeClr val="tx1"/>
                </a:solidFill>
                <a:effectLst/>
                <a:uLnTx/>
                <a:uFillTx/>
                <a:latin typeface="+mn-lt"/>
                <a:ea typeface="+mn-ea"/>
                <a:cs typeface="+mn-cs"/>
              </a:rPr>
              <a:t>resultados del trabajo colaborativo</a:t>
            </a:r>
            <a:r>
              <a:rPr kumimoji="0" lang="es-MX" sz="2000" b="0" i="0" u="none" strike="noStrike" kern="1200" cap="none" spc="0" normalizeH="0" noProof="0" dirty="0" smtClean="0">
                <a:ln>
                  <a:noFill/>
                </a:ln>
                <a:solidFill>
                  <a:schemeClr val="tx1"/>
                </a:solidFill>
                <a:effectLst/>
                <a:uLnTx/>
                <a:uFillTx/>
                <a:latin typeface="+mn-lt"/>
                <a:ea typeface="+mn-ea"/>
                <a:cs typeface="+mn-cs"/>
              </a:rPr>
              <a:t> en                    	ámbitos laborales</a:t>
            </a:r>
            <a:r>
              <a:rPr kumimoji="0" lang="es-MX" sz="2000" b="0" i="0" u="none" strike="noStrike" kern="1200" cap="none" spc="0" normalizeH="0" baseline="0" noProof="0" dirty="0" smtClean="0">
                <a:ln>
                  <a:noFill/>
                </a:ln>
                <a:solidFill>
                  <a:schemeClr val="tx1"/>
                </a:solidFill>
                <a:effectLst/>
                <a:uLnTx/>
                <a:uFillTx/>
                <a:latin typeface="+mn-lt"/>
                <a:ea typeface="+mn-ea"/>
                <a:cs typeface="+mn-cs"/>
              </a:rPr>
              <a:t>. En lo personal, 	espero</a:t>
            </a:r>
            <a:r>
              <a:rPr kumimoji="0" lang="es-MX" sz="2000" b="0" i="0" u="none" strike="noStrike" kern="1200" cap="none" spc="0" normalizeH="0" noProof="0" dirty="0" smtClean="0">
                <a:ln>
                  <a:noFill/>
                </a:ln>
                <a:solidFill>
                  <a:schemeClr val="tx1"/>
                </a:solidFill>
                <a:effectLst/>
                <a:uLnTx/>
                <a:uFillTx/>
                <a:latin typeface="+mn-lt"/>
                <a:ea typeface="+mn-ea"/>
                <a:cs typeface="+mn-cs"/>
              </a:rPr>
              <a:t> que se genere una mayor 	participación de las mujeres , 	realizando cambios</a:t>
            </a: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MX"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1330</TotalTime>
  <Words>180</Words>
  <Application>Microsoft Office PowerPoint</Application>
  <PresentationFormat>Presentación en pantalla (4:3)</PresentationFormat>
  <Paragraphs>7</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 Equidad de género</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Equidad de género</dc:title>
  <dc:creator>Liz'</dc:creator>
  <cp:lastModifiedBy>Liz'</cp:lastModifiedBy>
  <cp:revision>1</cp:revision>
  <dcterms:created xsi:type="dcterms:W3CDTF">2016-03-31T07:58:20Z</dcterms:created>
  <dcterms:modified xsi:type="dcterms:W3CDTF">2016-04-01T06:08:40Z</dcterms:modified>
</cp:coreProperties>
</file>