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57D5-25F8-46DE-A73F-D73AA3777F5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DD03-82E8-4C08-B113-3D9692FB3AA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77281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Equipo 5 </a:t>
            </a:r>
            <a:br>
              <a:rPr lang="es-MX" sz="2800" b="1" dirty="0"/>
            </a:br>
            <a:r>
              <a:rPr lang="es-MX" sz="2800" b="1" dirty="0"/>
              <a:t>D</a:t>
            </a:r>
            <a:r>
              <a:rPr lang="es-MX" sz="2800" b="1" dirty="0" smtClean="0"/>
              <a:t>erechos </a:t>
            </a:r>
            <a:r>
              <a:rPr lang="es-MX" sz="2800" b="1" dirty="0"/>
              <a:t>humanos </a:t>
            </a:r>
            <a:r>
              <a:rPr lang="es-MX" sz="2800" b="1" dirty="0" smtClean="0"/>
              <a:t>tríptico, con </a:t>
            </a:r>
            <a:r>
              <a:rPr lang="es-MX" sz="2800" b="1" dirty="0"/>
              <a:t>información relevante sintetizada e </a:t>
            </a:r>
            <a:r>
              <a:rPr lang="es-MX" sz="2800" b="1" dirty="0" smtClean="0"/>
              <a:t>imágenes. Atractivo </a:t>
            </a:r>
            <a:r>
              <a:rPr lang="es-MX" sz="2800" b="1" dirty="0"/>
              <a:t>para el lector</a:t>
            </a:r>
          </a:p>
        </p:txBody>
      </p:sp>
    </p:spTree>
    <p:extLst>
      <p:ext uri="{BB962C8B-B14F-4D97-AF65-F5344CB8AC3E}">
        <p14:creationId xmlns:p14="http://schemas.microsoft.com/office/powerpoint/2010/main" xmlns="" val="267305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298782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615617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323528" y="188640"/>
            <a:ext cx="2448272" cy="1242392"/>
          </a:xfrm>
          <a:prstGeom prst="roundRect">
            <a:avLst/>
          </a:prstGeom>
          <a:solidFill>
            <a:srgbClr val="92D050"/>
          </a:solidFill>
          <a:ln w="57150" cmpd="tri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LOS DERECHOS HUMANOS</a:t>
            </a:r>
            <a:endParaRPr lang="es-MX" sz="24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1" name="10 Llamada rectangular"/>
          <p:cNvSpPr/>
          <p:nvPr/>
        </p:nvSpPr>
        <p:spPr>
          <a:xfrm>
            <a:off x="127097" y="2348880"/>
            <a:ext cx="1797797" cy="1944216"/>
          </a:xfrm>
          <a:prstGeom prst="wedgeRectCallout">
            <a:avLst>
              <a:gd name="adj1" fmla="val -20197"/>
              <a:gd name="adj2" fmla="val 61553"/>
            </a:avLst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ysClr val="windowText" lastClr="000000"/>
                </a:solidFill>
                <a:latin typeface="Century Gothic" pitchFamily="34" charset="0"/>
              </a:rPr>
              <a:t>S</a:t>
            </a:r>
            <a:r>
              <a:rPr lang="es-MX" sz="1200" dirty="0" smtClean="0">
                <a:solidFill>
                  <a:sysClr val="windowText" lastClr="000000"/>
                </a:solidFill>
                <a:latin typeface="Century Gothic" pitchFamily="34" charset="0"/>
              </a:rPr>
              <a:t>on derechos inherentes a todos los seres humanos, sin distinción alguna de nacionalidad, lugar de residencia, sexo, origen nacional o étnico, color, religión, lengua, o cualquier otra condición. </a:t>
            </a:r>
            <a:endParaRPr lang="es-MX" sz="1200" dirty="0">
              <a:latin typeface="Century Gothic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51012" y="1751122"/>
            <a:ext cx="1872208" cy="49405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¿Qué son?</a:t>
            </a:r>
            <a:endParaRPr lang="es-MX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2" y="4484576"/>
            <a:ext cx="1579685" cy="2204276"/>
          </a:xfrm>
          <a:prstGeom prst="rect">
            <a:avLst/>
          </a:prstGeom>
        </p:spPr>
      </p:pic>
      <p:sp>
        <p:nvSpPr>
          <p:cNvPr id="16" name="15 Llamada rectangular"/>
          <p:cNvSpPr/>
          <p:nvPr/>
        </p:nvSpPr>
        <p:spPr>
          <a:xfrm rot="5400000">
            <a:off x="1491666" y="4716023"/>
            <a:ext cx="1512168" cy="1192115"/>
          </a:xfrm>
          <a:prstGeom prst="wedgeRectCallou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dirty="0" smtClean="0">
                <a:solidFill>
                  <a:sysClr val="windowText" lastClr="000000"/>
                </a:solidFill>
                <a:latin typeface="Century Gothic" pitchFamily="34" charset="0"/>
              </a:rPr>
              <a:t>Todos tenemos los mismos derechos humanos, sin discriminación alguna.</a:t>
            </a:r>
            <a:endParaRPr lang="es-MX" sz="1200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03848" y="188640"/>
            <a:ext cx="2839164" cy="720080"/>
          </a:xfrm>
          <a:prstGeom prst="rect">
            <a:avLst/>
          </a:prstGeom>
          <a:solidFill>
            <a:srgbClr val="FFC00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itchFamily="34" charset="0"/>
              </a:rPr>
              <a:t>EL RESPETO HACIA LOS DERECHOS HUMANOS DE CADA PERSONA ES UN DEBER DE TODOS..</a:t>
            </a:r>
            <a:endParaRPr lang="es-MX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03849" y="1041488"/>
            <a:ext cx="1592858" cy="18834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Todas las autoridades tienen la obligación de promover, respetar, proteger y garantizar los derechos humanos consignados en favor del individuo.</a:t>
            </a:r>
            <a:endParaRPr lang="es-MX" sz="1100" dirty="0"/>
          </a:p>
        </p:txBody>
      </p:sp>
      <p:sp>
        <p:nvSpPr>
          <p:cNvPr id="21" name="20 Rectángulo"/>
          <p:cNvSpPr/>
          <p:nvPr/>
        </p:nvSpPr>
        <p:spPr>
          <a:xfrm>
            <a:off x="3418022" y="3152390"/>
            <a:ext cx="2479124" cy="49405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¿Para que sirven?</a:t>
            </a:r>
            <a:endParaRPr lang="es-MX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38002" y="3742420"/>
            <a:ext cx="2770856" cy="127727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Century Gothic" pitchFamily="34" charset="0"/>
              </a:rPr>
              <a:t>Nos ayudan a tener una vida digna de un ser humano, a ser tratados como tales. Aunque la violación de los derechos humanos son una constante en muchos países, estos son duramente sancionados y evita que sea algo generalizado. 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479" y="1041488"/>
            <a:ext cx="1172278" cy="2031948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187"/>
          <a:stretch/>
        </p:blipFill>
        <p:spPr>
          <a:xfrm>
            <a:off x="3555168" y="5052797"/>
            <a:ext cx="2096952" cy="1679426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6300192" y="54624"/>
            <a:ext cx="2232248" cy="75521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¿Cuáles son los derechos humanos?</a:t>
            </a:r>
            <a:endParaRPr lang="es-MX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300192" y="1041489"/>
            <a:ext cx="1872208" cy="5339839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itchFamily="34" charset="0"/>
              </a:rPr>
              <a:t>Algunos derechos humanos son: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Derecho a la vida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Derecho a la igualdad y prohibición de discriminación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Igualdad entre mujeres y hombres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Igualdad ante la ley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de la persona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Derecho a la integridad y seguridad personales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de trabajo, profesión, industria o comercio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de expresión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de conciencia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de imprenta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Derecho a libertad de tránsito y residencia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de asociación, reunión y manifestación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Century Gothic" pitchFamily="34" charset="0"/>
              </a:rPr>
              <a:t>Libertad religiosa y de culto</a:t>
            </a: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12360" y="116632"/>
            <a:ext cx="1448228" cy="5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298782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615617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7236296" y="188640"/>
            <a:ext cx="1688886" cy="84669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Derechos de los niños</a:t>
            </a:r>
            <a:endParaRPr lang="es-MX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5202" y="275149"/>
            <a:ext cx="2479124" cy="78370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¿A dónde podemos acudir en caso de que no se cumplan?</a:t>
            </a:r>
            <a:endParaRPr lang="es-MX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99141" y="1267656"/>
            <a:ext cx="1906760" cy="5424562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la identidad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vivir en familia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no ser discriminado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vivir en condiciones de bienestar y a un sano desarrollo integral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la protección de la salud y a la seguridad social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la inclusión de niñas, niños y adolescentes con discapacidad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la educación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al descanso y al esparcimiento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la libertad de convicciones éticas, pensamiento, conciencia, religión y cultura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a la libertad de expresión y de acceso a la información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de participación</a:t>
            </a:r>
          </a:p>
          <a:p>
            <a:pPr marL="171450" lvl="0" indent="-171450" algn="r">
              <a:buFont typeface="Arial" pitchFamily="34" charset="0"/>
              <a:buChar char="•"/>
            </a:pPr>
            <a:r>
              <a:rPr lang="es-MX" sz="1050" dirty="0">
                <a:latin typeface="Century Gothic" pitchFamily="34" charset="0"/>
              </a:rPr>
              <a:t>Derecho de asociación y reunión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9336" y="1307624"/>
            <a:ext cx="2770856" cy="5339923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100" dirty="0"/>
              <a:t>Como se ve, no estamos solos en materia de defensa de nuestros derechos humanos, y para reconocerlo es importante que conozcamos los temas que siguen</a:t>
            </a:r>
            <a:r>
              <a:rPr lang="es-MX" sz="1100" dirty="0" smtClean="0"/>
              <a:t>.</a:t>
            </a:r>
          </a:p>
          <a:p>
            <a:pPr algn="just"/>
            <a:endParaRPr lang="es-MX" sz="1100" dirty="0"/>
          </a:p>
          <a:p>
            <a:pPr algn="just"/>
            <a:r>
              <a:rPr lang="es-MX" sz="1100" b="1" dirty="0"/>
              <a:t>Organismos </a:t>
            </a:r>
            <a:r>
              <a:rPr lang="es-MX" sz="1100" b="1" dirty="0" smtClean="0"/>
              <a:t>judiciales:</a:t>
            </a:r>
          </a:p>
          <a:p>
            <a:pPr algn="just"/>
            <a:endParaRPr lang="es-MX" sz="1100" dirty="0"/>
          </a:p>
          <a:p>
            <a:pPr algn="just"/>
            <a:r>
              <a:rPr lang="es-MX" sz="1100" b="1" dirty="0"/>
              <a:t>Corte Constitucional</a:t>
            </a:r>
            <a:endParaRPr lang="es-MX" sz="1100" dirty="0"/>
          </a:p>
          <a:p>
            <a:pPr lvl="0" algn="just"/>
            <a:r>
              <a:rPr lang="es-MX" sz="1100" dirty="0"/>
              <a:t>Es la encargada de sentar la jurisprudencia que desarrolla los derechos fundamentales, revisar Las acciones de tutela, y resolver las acciones públicas de inconstitucionalidad que presentemos los ciudadanos contra una ley o un decreto con fuerza de ley.</a:t>
            </a:r>
          </a:p>
          <a:p>
            <a:pPr algn="just"/>
            <a:r>
              <a:rPr lang="es-MX" sz="1100" b="1" dirty="0"/>
              <a:t>Jueces</a:t>
            </a:r>
            <a:endParaRPr lang="es-MX" sz="1100" dirty="0"/>
          </a:p>
          <a:p>
            <a:pPr lvl="0" algn="just"/>
            <a:r>
              <a:rPr lang="es-MX" sz="1100" dirty="0"/>
              <a:t>Los jueces son los encargados de administrar justicia. Ellos deciden si de acuerdo con las pruebas y las leyes, deben o no condenar a una persona que pudo haber cometido un delito. Ante ellos podemos acudir para buscar la conciliación ante conflictos de intereses civiles o sociales; </a:t>
            </a:r>
            <a:endParaRPr lang="es-MX" sz="1100" dirty="0" smtClean="0"/>
          </a:p>
          <a:p>
            <a:pPr lvl="0" algn="just"/>
            <a:r>
              <a:rPr lang="es-MX" sz="1100" b="1" dirty="0" smtClean="0"/>
              <a:t>Fiscalía </a:t>
            </a:r>
            <a:r>
              <a:rPr lang="es-MX" sz="1100" b="1" dirty="0"/>
              <a:t>General de la Nación</a:t>
            </a:r>
            <a:endParaRPr lang="es-MX" sz="1100" dirty="0"/>
          </a:p>
          <a:p>
            <a:pPr lvl="0" algn="just"/>
            <a:r>
              <a:rPr lang="es-MX" sz="1100" dirty="0"/>
              <a:t>La Fiscalía General de la Nación está encargada de investigar y recopilar pruebas concernientes a posibles delitos. También califica las investigaciones, es decir, decide si se inicia un proceso penal. Para iniciar el proceso el fiscal acusa a los presuntos delincuentes frente a un juez.</a:t>
            </a:r>
          </a:p>
          <a:p>
            <a:pPr algn="just"/>
            <a:endParaRPr lang="es-MX" sz="1100" dirty="0" smtClean="0"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58530" y="3915053"/>
            <a:ext cx="2770856" cy="954107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n>
                  <a:solidFill>
                    <a:schemeClr val="tx1"/>
                  </a:solidFill>
                </a:ln>
                <a:latin typeface="Century Gothic" pitchFamily="34" charset="0"/>
              </a:rPr>
              <a:t>Claudia Georgina Monroy Balde negro NL. 9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n>
                  <a:solidFill>
                    <a:schemeClr val="tx1"/>
                  </a:solidFill>
                </a:ln>
                <a:latin typeface="Century Gothic" pitchFamily="34" charset="0"/>
              </a:rPr>
              <a:t>Mónica Vanessa Silva Cisneros NL.13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27296" y="3429000"/>
            <a:ext cx="2479124" cy="438790"/>
          </a:xfrm>
          <a:prstGeom prst="rect">
            <a:avLst/>
          </a:prstGeom>
          <a:solidFill>
            <a:srgbClr val="99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Integrantes </a:t>
            </a:r>
            <a:endParaRPr lang="es-MX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29386" y="41408"/>
            <a:ext cx="1817665" cy="685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882832"/>
            <a:ext cx="1872208" cy="1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6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Presentación en pantalla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Edwin</dc:creator>
  <cp:lastModifiedBy>Edwin</cp:lastModifiedBy>
  <cp:revision>1</cp:revision>
  <dcterms:created xsi:type="dcterms:W3CDTF">2016-04-08T22:29:02Z</dcterms:created>
  <dcterms:modified xsi:type="dcterms:W3CDTF">2016-04-08T22:30:03Z</dcterms:modified>
</cp:coreProperties>
</file>