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FFFF99"/>
    <a:srgbClr val="FF9966"/>
    <a:srgbClr val="FFCC66"/>
    <a:srgbClr val="99FFCC"/>
    <a:srgbClr val="FF9999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DE810-870C-4113-B486-5837E882AC8D}" type="datetimeFigureOut">
              <a:rPr lang="es-MX" smtClean="0"/>
              <a:t>07/04/2016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3C88-7D31-4E83-A0D6-067B55097E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6738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DE810-870C-4113-B486-5837E882AC8D}" type="datetimeFigureOut">
              <a:rPr lang="es-MX" smtClean="0"/>
              <a:t>07/04/2016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3C88-7D31-4E83-A0D6-067B55097E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8832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DE810-870C-4113-B486-5837E882AC8D}" type="datetimeFigureOut">
              <a:rPr lang="es-MX" smtClean="0"/>
              <a:t>07/04/2016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3C88-7D31-4E83-A0D6-067B55097E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020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DE810-870C-4113-B486-5837E882AC8D}" type="datetimeFigureOut">
              <a:rPr lang="es-MX" smtClean="0"/>
              <a:t>07/04/2016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3C88-7D31-4E83-A0D6-067B55097E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6970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DE810-870C-4113-B486-5837E882AC8D}" type="datetimeFigureOut">
              <a:rPr lang="es-MX" smtClean="0"/>
              <a:t>07/04/2016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3C88-7D31-4E83-A0D6-067B55097E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2496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DE810-870C-4113-B486-5837E882AC8D}" type="datetimeFigureOut">
              <a:rPr lang="es-MX" smtClean="0"/>
              <a:t>07/04/2016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3C88-7D31-4E83-A0D6-067B55097E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4495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DE810-870C-4113-B486-5837E882AC8D}" type="datetimeFigureOut">
              <a:rPr lang="es-MX" smtClean="0"/>
              <a:t>07/04/2016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3C88-7D31-4E83-A0D6-067B55097E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8938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DE810-870C-4113-B486-5837E882AC8D}" type="datetimeFigureOut">
              <a:rPr lang="es-MX" smtClean="0"/>
              <a:t>07/04/2016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3C88-7D31-4E83-A0D6-067B55097E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471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DE810-870C-4113-B486-5837E882AC8D}" type="datetimeFigureOut">
              <a:rPr lang="es-MX" smtClean="0"/>
              <a:t>07/04/2016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3C88-7D31-4E83-A0D6-067B55097E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57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DE810-870C-4113-B486-5837E882AC8D}" type="datetimeFigureOut">
              <a:rPr lang="es-MX" smtClean="0"/>
              <a:t>07/04/2016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3C88-7D31-4E83-A0D6-067B55097E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4594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DE810-870C-4113-B486-5837E882AC8D}" type="datetimeFigureOut">
              <a:rPr lang="es-MX" smtClean="0"/>
              <a:t>07/04/2016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13C88-7D31-4E83-A0D6-067B55097E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3398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DE810-870C-4113-B486-5837E882AC8D}" type="datetimeFigureOut">
              <a:rPr lang="es-MX" smtClean="0"/>
              <a:t>07/04/2016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13C88-7D31-4E83-A0D6-067B55097E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661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8000" b="-6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131840" y="2785366"/>
            <a:ext cx="3096344" cy="1723754"/>
          </a:xfrm>
          <a:prstGeom prst="roundRect">
            <a:avLst/>
          </a:prstGeom>
          <a:solidFill>
            <a:srgbClr val="9966FF"/>
          </a:solidFill>
          <a:ln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itchFamily="34" charset="0"/>
              </a:rPr>
              <a:t>Elementos a considerar para elaborar una Ruta de Mejora </a:t>
            </a:r>
            <a:endParaRPr lang="es-MX" sz="2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771800" y="44624"/>
            <a:ext cx="3333670" cy="2160240"/>
          </a:xfrm>
          <a:solidFill>
            <a:srgbClr val="FF9999"/>
          </a:solidFill>
          <a:ln w="38100" cap="rnd" cmpd="sng">
            <a:solidFill>
              <a:schemeClr val="tx1"/>
            </a:solidFill>
            <a:prstDash val="dash"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anchor="ctr">
            <a:noAutofit/>
          </a:bodyPr>
          <a:lstStyle/>
          <a:p>
            <a:r>
              <a:rPr lang="es-MX" sz="12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Century Gothic" pitchFamily="34" charset="0"/>
              </a:rPr>
              <a:t>Planeación.  </a:t>
            </a:r>
          </a:p>
          <a:p>
            <a:r>
              <a:rPr lang="es-MX" sz="1200" dirty="0" smtClean="0">
                <a:solidFill>
                  <a:schemeClr val="tx1"/>
                </a:solidFill>
                <a:latin typeface="Century Gothic" pitchFamily="34" charset="0"/>
              </a:rPr>
              <a:t>Proceso sistemático, profesional, participativo, corresponsable y colaborativo, que lleva a los Consejos Técnicos Escolares (CTE) a tener un diagnóstico de su realidad educativa, sustentado en evidencias objetivas que le permitan identificar necesidades, establecer prioridades, trazar objetivos y metas verificables, así como estrategias para la mejora del servicio educativo.</a:t>
            </a:r>
            <a:endParaRPr lang="es-MX" sz="12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6678234" y="1912394"/>
            <a:ext cx="2312640" cy="2520280"/>
          </a:xfrm>
          <a:prstGeom prst="rect">
            <a:avLst/>
          </a:prstGeom>
          <a:solidFill>
            <a:srgbClr val="FFCC66"/>
          </a:solidFill>
          <a:ln w="38100" cap="rnd" cmpd="sng">
            <a:solidFill>
              <a:schemeClr val="tx1"/>
            </a:solidFill>
            <a:prstDash val="dash"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Century Gothic" pitchFamily="34" charset="0"/>
              </a:rPr>
              <a:t>Implementación. </a:t>
            </a:r>
          </a:p>
          <a:p>
            <a:r>
              <a:rPr lang="es-MX" sz="1200" dirty="0" smtClean="0">
                <a:solidFill>
                  <a:schemeClr val="tx1"/>
                </a:solidFill>
                <a:latin typeface="Century Gothic" pitchFamily="34" charset="0"/>
              </a:rPr>
              <a:t>Es la puesta en práctica de las estrategias, acciones y compromisos, que se establecen en la Ruta de mejora escolar, para el cumplimiento</a:t>
            </a:r>
          </a:p>
          <a:p>
            <a:r>
              <a:rPr lang="es-MX" sz="1200" dirty="0" smtClean="0">
                <a:solidFill>
                  <a:schemeClr val="tx1"/>
                </a:solidFill>
                <a:latin typeface="Century Gothic" pitchFamily="34" charset="0"/>
              </a:rPr>
              <a:t>de sus objetivos. Cada integrante del colectivo docente reconoce y asume la importancia de las tareas que habrán de llevar a cabo..</a:t>
            </a:r>
            <a:endParaRPr lang="es-MX" sz="12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6048164" y="3113534"/>
            <a:ext cx="648072" cy="576064"/>
          </a:xfrm>
          <a:prstGeom prst="rightArrow">
            <a:avLst/>
          </a:prstGeom>
          <a:solidFill>
            <a:srgbClr val="FFFF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Flecha arriba"/>
          <p:cNvSpPr/>
          <p:nvPr/>
        </p:nvSpPr>
        <p:spPr>
          <a:xfrm>
            <a:off x="4139952" y="2204864"/>
            <a:ext cx="576064" cy="648072"/>
          </a:xfrm>
          <a:prstGeom prst="upArrow">
            <a:avLst/>
          </a:prstGeom>
          <a:solidFill>
            <a:srgbClr val="FFFF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5197878" y="5048944"/>
            <a:ext cx="2636676" cy="1538655"/>
          </a:xfrm>
          <a:prstGeom prst="rect">
            <a:avLst/>
          </a:prstGeom>
          <a:solidFill>
            <a:srgbClr val="FF9966"/>
          </a:solidFill>
          <a:ln w="38100" cap="rnd" cmpd="sng">
            <a:solidFill>
              <a:schemeClr val="tx1"/>
            </a:solidFill>
            <a:prstDash val="dash"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Century Gothic" pitchFamily="34" charset="0"/>
              </a:rPr>
              <a:t>Seguimiento. </a:t>
            </a:r>
          </a:p>
          <a:p>
            <a:r>
              <a:rPr lang="es-MX" sz="1200" dirty="0" smtClean="0">
                <a:solidFill>
                  <a:schemeClr val="tx1"/>
                </a:solidFill>
                <a:latin typeface="Century Gothic" pitchFamily="34" charset="0"/>
              </a:rPr>
              <a:t>Son las acciones que determina el colectivo docente para verificar cuidadosa y periódicamente el cumplimiento de actividades y acuerdos,</a:t>
            </a:r>
          </a:p>
          <a:p>
            <a:r>
              <a:rPr lang="es-MX" sz="1200" dirty="0" smtClean="0">
                <a:solidFill>
                  <a:schemeClr val="tx1"/>
                </a:solidFill>
                <a:latin typeface="Century Gothic" pitchFamily="34" charset="0"/>
              </a:rPr>
              <a:t>para el logro de sus metas...</a:t>
            </a:r>
            <a:endParaRPr lang="es-MX" sz="12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9" name="8 Flecha abajo"/>
          <p:cNvSpPr/>
          <p:nvPr/>
        </p:nvSpPr>
        <p:spPr>
          <a:xfrm rot="19671210">
            <a:off x="5618029" y="4314681"/>
            <a:ext cx="648072" cy="677828"/>
          </a:xfrm>
          <a:prstGeom prst="downArrow">
            <a:avLst/>
          </a:prstGeom>
          <a:solidFill>
            <a:srgbClr val="FFFF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2 Subtítulo"/>
          <p:cNvSpPr txBox="1">
            <a:spLocks/>
          </p:cNvSpPr>
          <p:nvPr/>
        </p:nvSpPr>
        <p:spPr>
          <a:xfrm>
            <a:off x="2051720" y="5011266"/>
            <a:ext cx="2664296" cy="1730102"/>
          </a:xfrm>
          <a:prstGeom prst="rect">
            <a:avLst/>
          </a:prstGeom>
          <a:solidFill>
            <a:srgbClr val="99FFCC"/>
          </a:solidFill>
          <a:ln w="38100" cap="rnd" cmpd="sng">
            <a:solidFill>
              <a:schemeClr val="tx1"/>
            </a:solidFill>
            <a:prstDash val="dash"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Century Gothic" pitchFamily="34" charset="0"/>
              </a:rPr>
              <a:t>Evaluación. </a:t>
            </a:r>
          </a:p>
          <a:p>
            <a:r>
              <a:rPr lang="es-MX" sz="1200" dirty="0" smtClean="0">
                <a:solidFill>
                  <a:schemeClr val="tx1"/>
                </a:solidFill>
                <a:latin typeface="Century Gothic" pitchFamily="34" charset="0"/>
              </a:rPr>
              <a:t>Es el proceso sistemático de registro y recopilación de datos(cualitativos y cuantitativos) que permite obtener información válida y </a:t>
            </a:r>
            <a:r>
              <a:rPr lang="es-MX" sz="1200" dirty="0" err="1" smtClean="0">
                <a:solidFill>
                  <a:schemeClr val="tx1"/>
                </a:solidFill>
                <a:latin typeface="Century Gothic" pitchFamily="34" charset="0"/>
              </a:rPr>
              <a:t>fiablepara</a:t>
            </a:r>
            <a:r>
              <a:rPr lang="es-MX" sz="1200" dirty="0" smtClean="0">
                <a:solidFill>
                  <a:schemeClr val="tx1"/>
                </a:solidFill>
                <a:latin typeface="Century Gothic" pitchFamily="34" charset="0"/>
              </a:rPr>
              <a:t> tomar decisiones con el objeto de mejorar la actividad educativa....</a:t>
            </a:r>
            <a:endParaRPr lang="es-MX" sz="12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1" name="2 Subtítulo"/>
          <p:cNvSpPr txBox="1">
            <a:spLocks/>
          </p:cNvSpPr>
          <p:nvPr/>
        </p:nvSpPr>
        <p:spPr>
          <a:xfrm>
            <a:off x="35496" y="1268760"/>
            <a:ext cx="2457248" cy="3312368"/>
          </a:xfrm>
          <a:prstGeom prst="rect">
            <a:avLst/>
          </a:prstGeom>
          <a:solidFill>
            <a:srgbClr val="FFCC99"/>
          </a:solidFill>
          <a:ln w="38100" cap="rnd" cmpd="sng">
            <a:solidFill>
              <a:schemeClr val="tx1"/>
            </a:solidFill>
            <a:prstDash val="dash"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Century Gothic" pitchFamily="34" charset="0"/>
              </a:rPr>
              <a:t>Rendición de cuentas. </a:t>
            </a:r>
          </a:p>
          <a:p>
            <a:r>
              <a:rPr lang="es-MX" sz="1200" dirty="0" smtClean="0">
                <a:solidFill>
                  <a:schemeClr val="tx1"/>
                </a:solidFill>
                <a:latin typeface="Century Gothic" pitchFamily="34" charset="0"/>
              </a:rPr>
              <a:t>Es la práctica en la que el director de la escuela, con el apoyo de los maestros, elabora un informe dirigido a los miembros de la comunidad escolar que contemple los resultados educativos, de gestión escolar</a:t>
            </a:r>
          </a:p>
          <a:p>
            <a:r>
              <a:rPr lang="es-MX" sz="1200" dirty="0" smtClean="0">
                <a:solidFill>
                  <a:schemeClr val="tx1"/>
                </a:solidFill>
                <a:latin typeface="Century Gothic" pitchFamily="34" charset="0"/>
              </a:rPr>
              <a:t>y lo referente a lo administrativo y financiero; dicho informe será del conocimiento de la autoridad educativa, a través de la supervisión escolar.</a:t>
            </a:r>
            <a:endParaRPr lang="es-MX" sz="12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555776" y="2998353"/>
            <a:ext cx="576064" cy="641824"/>
          </a:xfrm>
          <a:prstGeom prst="leftArrow">
            <a:avLst/>
          </a:prstGeom>
          <a:solidFill>
            <a:srgbClr val="FFFF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Flecha abajo"/>
          <p:cNvSpPr/>
          <p:nvPr/>
        </p:nvSpPr>
        <p:spPr>
          <a:xfrm rot="1683591">
            <a:off x="3084965" y="4400978"/>
            <a:ext cx="648072" cy="665532"/>
          </a:xfrm>
          <a:prstGeom prst="downArrow">
            <a:avLst/>
          </a:prstGeom>
          <a:solidFill>
            <a:srgbClr val="FFFF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5" name="1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064" y="-52564"/>
            <a:ext cx="3201936" cy="1964958"/>
          </a:xfrm>
          <a:prstGeom prst="rect">
            <a:avLst/>
          </a:prstGeom>
        </p:spPr>
      </p:pic>
      <p:pic>
        <p:nvPicPr>
          <p:cNvPr id="16" name="15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8" y="4432674"/>
            <a:ext cx="2031102" cy="230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6162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253</Words>
  <Application>Microsoft Office PowerPoint</Application>
  <PresentationFormat>Presentación en pantalla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Elementos a considerar para elaborar una ruta</dc:title>
  <dc:creator>Enduser</dc:creator>
  <cp:lastModifiedBy>Enduser</cp:lastModifiedBy>
  <cp:revision>4</cp:revision>
  <dcterms:created xsi:type="dcterms:W3CDTF">2016-04-07T05:27:07Z</dcterms:created>
  <dcterms:modified xsi:type="dcterms:W3CDTF">2016-04-07T06:00:07Z</dcterms:modified>
</cp:coreProperties>
</file>