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58" r:id="rId4"/>
    <p:sldId id="257" r:id="rId5"/>
  </p:sldIdLst>
  <p:sldSz cx="6858000" cy="9144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242" y="1884"/>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366185"/>
            <a:ext cx="1543050" cy="780203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42900" y="366185"/>
            <a:ext cx="4514850" cy="78020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55BEC8A-E9B4-4F8B-B24E-2989D5CED25B}" type="datetimeFigureOut">
              <a:rPr lang="es-ES" smtClean="0"/>
              <a:t>26/04/2016</a:t>
            </a:fld>
            <a:endParaRPr lang="es-ES"/>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B69650A-54D6-445D-95DD-955CC431A0D0}"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s://www.youtube.com/watch?v=IDEuyJwOiyA&amp;feature=youtu.be" TargetMode="Externa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8" y="7715272"/>
            <a:ext cx="6357982" cy="1200329"/>
          </a:xfrm>
          <a:prstGeom prst="rect">
            <a:avLst/>
          </a:prstGeom>
        </p:spPr>
        <p:txBody>
          <a:bodyPr wrap="square">
            <a:spAutoFit/>
          </a:bodyPr>
          <a:lstStyle/>
          <a:p>
            <a:r>
              <a:rPr lang="es-ES" sz="2400" dirty="0" smtClean="0">
                <a:hlinkClick r:id="rId2"/>
              </a:rPr>
              <a:t>https://www.youtube.com/watch?v=IDEuyJwOiyA&amp;feature=youtu.be</a:t>
            </a:r>
            <a:endParaRPr lang="es-ES_tradnl" sz="2400" dirty="0" smtClean="0"/>
          </a:p>
          <a:p>
            <a:endParaRPr lang="es-ES" sz="2400" dirty="0" smtClean="0"/>
          </a:p>
        </p:txBody>
      </p:sp>
      <p:sp>
        <p:nvSpPr>
          <p:cNvPr id="3" name="2 CuadroTexto"/>
          <p:cNvSpPr txBox="1"/>
          <p:nvPr/>
        </p:nvSpPr>
        <p:spPr>
          <a:xfrm>
            <a:off x="142876" y="7072330"/>
            <a:ext cx="6143644" cy="400110"/>
          </a:xfrm>
          <a:prstGeom prst="rect">
            <a:avLst/>
          </a:prstGeom>
          <a:noFill/>
        </p:spPr>
        <p:txBody>
          <a:bodyPr wrap="square" rtlCol="0">
            <a:spAutoFit/>
          </a:bodyPr>
          <a:lstStyle/>
          <a:p>
            <a:r>
              <a:rPr lang="es-ES_tradnl" sz="2000" dirty="0" err="1" smtClean="0"/>
              <a:t>Click</a:t>
            </a:r>
            <a:r>
              <a:rPr lang="es-ES_tradnl" sz="2000" dirty="0" smtClean="0"/>
              <a:t> </a:t>
            </a:r>
            <a:r>
              <a:rPr lang="es-ES_tradnl" sz="2000" dirty="0" err="1" smtClean="0"/>
              <a:t>on</a:t>
            </a:r>
            <a:r>
              <a:rPr lang="es-ES_tradnl" sz="2000" dirty="0" smtClean="0"/>
              <a:t> </a:t>
            </a:r>
            <a:r>
              <a:rPr lang="es-ES_tradnl" sz="2000" dirty="0" err="1" smtClean="0"/>
              <a:t>the</a:t>
            </a:r>
            <a:r>
              <a:rPr lang="es-ES_tradnl" sz="2000" dirty="0" smtClean="0"/>
              <a:t> </a:t>
            </a:r>
            <a:r>
              <a:rPr lang="es-ES_tradnl" sz="2000" dirty="0" err="1" smtClean="0"/>
              <a:t>following</a:t>
            </a:r>
            <a:r>
              <a:rPr lang="es-ES_tradnl" sz="2000" dirty="0" smtClean="0"/>
              <a:t> link </a:t>
            </a:r>
            <a:r>
              <a:rPr lang="es-ES_tradnl" sz="2000" dirty="0" err="1" smtClean="0"/>
              <a:t>to</a:t>
            </a:r>
            <a:r>
              <a:rPr lang="es-ES_tradnl" sz="2000" dirty="0" smtClean="0"/>
              <a:t> </a:t>
            </a:r>
            <a:r>
              <a:rPr lang="es-ES_tradnl" sz="2000" dirty="0" err="1" smtClean="0"/>
              <a:t>watch</a:t>
            </a:r>
            <a:r>
              <a:rPr lang="es-ES_tradnl" sz="2000" dirty="0" smtClean="0"/>
              <a:t> </a:t>
            </a:r>
            <a:r>
              <a:rPr lang="es-ES_tradnl" sz="2000" dirty="0" err="1" smtClean="0"/>
              <a:t>for</a:t>
            </a:r>
            <a:r>
              <a:rPr lang="es-ES_tradnl" sz="2000" dirty="0" smtClean="0"/>
              <a:t> </a:t>
            </a:r>
            <a:r>
              <a:rPr lang="es-ES_tradnl" sz="2000" dirty="0" err="1" smtClean="0"/>
              <a:t>better</a:t>
            </a:r>
            <a:r>
              <a:rPr lang="es-ES_tradnl" sz="2000" dirty="0" smtClean="0"/>
              <a:t> </a:t>
            </a:r>
            <a:r>
              <a:rPr lang="es-ES_tradnl" sz="2000" dirty="0" err="1" smtClean="0"/>
              <a:t>explanation</a:t>
            </a:r>
            <a:endParaRPr lang="es-ES" sz="2000" dirty="0"/>
          </a:p>
        </p:txBody>
      </p:sp>
      <p:grpSp>
        <p:nvGrpSpPr>
          <p:cNvPr id="7" name="6 Grupo"/>
          <p:cNvGrpSpPr/>
          <p:nvPr/>
        </p:nvGrpSpPr>
        <p:grpSpPr>
          <a:xfrm>
            <a:off x="285728" y="1500166"/>
            <a:ext cx="6286544" cy="5000660"/>
            <a:chOff x="285728" y="1071538"/>
            <a:chExt cx="6286544" cy="3929090"/>
          </a:xfrm>
        </p:grpSpPr>
        <p:pic>
          <p:nvPicPr>
            <p:cNvPr id="16388" name="Picture 4" descr="http://www.easypacelearning.com/design/images/content/givingdirections.gif"/>
            <p:cNvPicPr>
              <a:picLocks noChangeAspect="1" noChangeArrowheads="1"/>
            </p:cNvPicPr>
            <p:nvPr/>
          </p:nvPicPr>
          <p:blipFill>
            <a:blip r:embed="rId3"/>
            <a:srcRect/>
            <a:stretch>
              <a:fillRect/>
            </a:stretch>
          </p:blipFill>
          <p:spPr bwMode="auto">
            <a:xfrm>
              <a:off x="2357430" y="1071538"/>
              <a:ext cx="4214842" cy="3929090"/>
            </a:xfrm>
            <a:prstGeom prst="rect">
              <a:avLst/>
            </a:prstGeom>
            <a:noFill/>
          </p:spPr>
        </p:pic>
        <p:pic>
          <p:nvPicPr>
            <p:cNvPr id="16390" name="Picture 6" descr="http://www.costaricantimes.com/wp-content/uploads/2013/07/giving-directions-in-costa-rica.jpg"/>
            <p:cNvPicPr>
              <a:picLocks noChangeAspect="1" noChangeArrowheads="1"/>
            </p:cNvPicPr>
            <p:nvPr/>
          </p:nvPicPr>
          <p:blipFill>
            <a:blip r:embed="rId4"/>
            <a:srcRect/>
            <a:stretch>
              <a:fillRect/>
            </a:stretch>
          </p:blipFill>
          <p:spPr bwMode="auto">
            <a:xfrm>
              <a:off x="285728" y="1142976"/>
              <a:ext cx="2093913" cy="3829051"/>
            </a:xfrm>
            <a:prstGeom prst="rect">
              <a:avLst/>
            </a:prstGeom>
            <a:noFill/>
          </p:spPr>
        </p:pic>
      </p:grpSp>
      <p:sp>
        <p:nvSpPr>
          <p:cNvPr id="8" name="7 CuadroTexto"/>
          <p:cNvSpPr txBox="1"/>
          <p:nvPr/>
        </p:nvSpPr>
        <p:spPr>
          <a:xfrm>
            <a:off x="432730" y="214282"/>
            <a:ext cx="5782352" cy="646331"/>
          </a:xfrm>
          <a:prstGeom prst="rect">
            <a:avLst/>
          </a:prstGeom>
          <a:noFill/>
        </p:spPr>
        <p:txBody>
          <a:bodyPr wrap="none" rtlCol="0">
            <a:spAutoFit/>
          </a:bodyPr>
          <a:lstStyle/>
          <a:p>
            <a:r>
              <a:rPr lang="es-ES_tradnl" sz="3600" b="1" dirty="0" err="1" smtClean="0">
                <a:solidFill>
                  <a:srgbClr val="00B050"/>
                </a:solidFill>
                <a:latin typeface="Berlin Sans FB Demi" pitchFamily="34" charset="0"/>
              </a:rPr>
              <a:t>Giving</a:t>
            </a:r>
            <a:r>
              <a:rPr lang="es-ES_tradnl" sz="3600" b="1" dirty="0" smtClean="0">
                <a:solidFill>
                  <a:srgbClr val="00B050"/>
                </a:solidFill>
                <a:latin typeface="Berlin Sans FB Demi" pitchFamily="34" charset="0"/>
              </a:rPr>
              <a:t> </a:t>
            </a:r>
            <a:r>
              <a:rPr lang="es-ES_tradnl" sz="3600" b="1" dirty="0" err="1" smtClean="0">
                <a:solidFill>
                  <a:srgbClr val="00B050"/>
                </a:solidFill>
                <a:latin typeface="Berlin Sans FB Demi" pitchFamily="34" charset="0"/>
              </a:rPr>
              <a:t>directions</a:t>
            </a:r>
            <a:r>
              <a:rPr lang="es-ES_tradnl" sz="3600" b="1" dirty="0" smtClean="0">
                <a:solidFill>
                  <a:srgbClr val="00B050"/>
                </a:solidFill>
                <a:latin typeface="Berlin Sans FB Demi" pitchFamily="34" charset="0"/>
              </a:rPr>
              <a:t>  </a:t>
            </a:r>
            <a:r>
              <a:rPr lang="es-ES_tradnl" sz="3600" b="1" dirty="0" err="1" smtClean="0">
                <a:solidFill>
                  <a:srgbClr val="00B050"/>
                </a:solidFill>
                <a:latin typeface="Berlin Sans FB Demi" pitchFamily="34" charset="0"/>
              </a:rPr>
              <a:t>Lesson</a:t>
            </a:r>
            <a:r>
              <a:rPr lang="es-ES_tradnl" sz="3600" b="1" dirty="0" smtClean="0">
                <a:solidFill>
                  <a:srgbClr val="00B050"/>
                </a:solidFill>
                <a:latin typeface="Berlin Sans FB Demi" pitchFamily="34" charset="0"/>
              </a:rPr>
              <a:t> 7d</a:t>
            </a:r>
            <a:endParaRPr lang="es-ES" sz="3600" b="1" dirty="0">
              <a:solidFill>
                <a:srgbClr val="00B050"/>
              </a:solidFill>
              <a:latin typeface="Berlin Sans FB Dem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404664" y="467544"/>
            <a:ext cx="6199689" cy="8496944"/>
            <a:chOff x="397663" y="-36512"/>
            <a:chExt cx="6199689" cy="9073008"/>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51" t="38598" r="46083" b="29034"/>
            <a:stretch/>
          </p:blipFill>
          <p:spPr bwMode="auto">
            <a:xfrm>
              <a:off x="397663" y="-36512"/>
              <a:ext cx="6127681" cy="5535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588" t="38598" r="18851" b="29034"/>
            <a:stretch/>
          </p:blipFill>
          <p:spPr bwMode="auto">
            <a:xfrm>
              <a:off x="2060848" y="4067944"/>
              <a:ext cx="4525872"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060848" y="4283968"/>
              <a:ext cx="1152128"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3861048" y="395536"/>
              <a:ext cx="2736304"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558" t="40586" r="39138" b="53514"/>
          <a:stretch/>
        </p:blipFill>
        <p:spPr bwMode="auto">
          <a:xfrm>
            <a:off x="2348880" y="682687"/>
            <a:ext cx="4248472" cy="1008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44624" y="251520"/>
            <a:ext cx="6801862" cy="430887"/>
          </a:xfrm>
          <a:prstGeom prst="rect">
            <a:avLst/>
          </a:prstGeom>
          <a:noFill/>
        </p:spPr>
        <p:txBody>
          <a:bodyPr wrap="none" rtlCol="0">
            <a:spAutoFit/>
          </a:bodyPr>
          <a:lstStyle/>
          <a:p>
            <a:r>
              <a:rPr lang="es-ES" sz="2200" b="1" dirty="0" smtClean="0"/>
              <a:t>Complete </a:t>
            </a:r>
            <a:r>
              <a:rPr lang="es-ES" sz="2200" b="1" dirty="0" err="1" smtClean="0"/>
              <a:t>the</a:t>
            </a:r>
            <a:r>
              <a:rPr lang="es-ES" sz="2200" b="1" dirty="0" smtClean="0"/>
              <a:t> </a:t>
            </a:r>
            <a:r>
              <a:rPr lang="es-ES" sz="2200" b="1" dirty="0" err="1" smtClean="0"/>
              <a:t>following</a:t>
            </a:r>
            <a:r>
              <a:rPr lang="es-ES" sz="2200" b="1" dirty="0" smtClean="0"/>
              <a:t> </a:t>
            </a:r>
            <a:r>
              <a:rPr lang="es-ES" sz="2200" b="1" dirty="0" err="1" smtClean="0"/>
              <a:t>prepositions</a:t>
            </a:r>
            <a:r>
              <a:rPr lang="es-ES" sz="2200" b="1" dirty="0" smtClean="0"/>
              <a:t> </a:t>
            </a:r>
            <a:r>
              <a:rPr lang="es-ES" sz="2200" b="1" dirty="0" err="1" smtClean="0"/>
              <a:t>with</a:t>
            </a:r>
            <a:r>
              <a:rPr lang="es-ES" sz="2200" b="1" dirty="0" smtClean="0"/>
              <a:t> </a:t>
            </a:r>
            <a:r>
              <a:rPr lang="es-ES" sz="2200" b="1" dirty="0" err="1" smtClean="0"/>
              <a:t>the</a:t>
            </a:r>
            <a:r>
              <a:rPr lang="es-ES" sz="2200" b="1" dirty="0" smtClean="0"/>
              <a:t> </a:t>
            </a:r>
            <a:r>
              <a:rPr lang="es-ES" sz="2200" b="1" dirty="0" err="1" smtClean="0"/>
              <a:t>word</a:t>
            </a:r>
            <a:r>
              <a:rPr lang="es-ES" sz="2200" b="1" dirty="0" smtClean="0"/>
              <a:t> </a:t>
            </a:r>
            <a:r>
              <a:rPr lang="es-ES" sz="2200" b="1" dirty="0" err="1" smtClean="0"/>
              <a:t>bank</a:t>
            </a:r>
            <a:endParaRPr lang="es-ES" sz="2200" b="1" dirty="0"/>
          </a:p>
        </p:txBody>
      </p:sp>
      <p:sp>
        <p:nvSpPr>
          <p:cNvPr id="8" name="7 CuadroTexto"/>
          <p:cNvSpPr txBox="1"/>
          <p:nvPr/>
        </p:nvSpPr>
        <p:spPr>
          <a:xfrm>
            <a:off x="5236201" y="3779912"/>
            <a:ext cx="785087" cy="276999"/>
          </a:xfrm>
          <a:prstGeom prst="rect">
            <a:avLst/>
          </a:prstGeom>
          <a:noFill/>
        </p:spPr>
        <p:txBody>
          <a:bodyPr wrap="square" rtlCol="0">
            <a:spAutoFit/>
          </a:bodyPr>
          <a:lstStyle/>
          <a:p>
            <a:r>
              <a:rPr lang="es-ES_tradnl" sz="1200" dirty="0" smtClean="0"/>
              <a:t> Front</a:t>
            </a:r>
            <a:endParaRPr lang="es-ES" sz="1200" dirty="0"/>
          </a:p>
        </p:txBody>
      </p:sp>
      <p:sp>
        <p:nvSpPr>
          <p:cNvPr id="9" name="8 CuadroTexto"/>
          <p:cNvSpPr txBox="1"/>
          <p:nvPr/>
        </p:nvSpPr>
        <p:spPr>
          <a:xfrm>
            <a:off x="2348880" y="3779912"/>
            <a:ext cx="871097" cy="307777"/>
          </a:xfrm>
          <a:prstGeom prst="rect">
            <a:avLst/>
          </a:prstGeom>
          <a:noFill/>
        </p:spPr>
        <p:txBody>
          <a:bodyPr wrap="square" rtlCol="0">
            <a:spAutoFit/>
          </a:bodyPr>
          <a:lstStyle/>
          <a:p>
            <a:r>
              <a:rPr lang="es-ES_tradnl" sz="1400" dirty="0" err="1" smtClean="0"/>
              <a:t>Around</a:t>
            </a:r>
            <a:endParaRPr lang="es-ES" sz="1400" dirty="0"/>
          </a:p>
        </p:txBody>
      </p:sp>
      <p:sp>
        <p:nvSpPr>
          <p:cNvPr id="10" name="9 CuadroTexto"/>
          <p:cNvSpPr txBox="1"/>
          <p:nvPr/>
        </p:nvSpPr>
        <p:spPr>
          <a:xfrm>
            <a:off x="5236201" y="6300192"/>
            <a:ext cx="929103" cy="369332"/>
          </a:xfrm>
          <a:prstGeom prst="rect">
            <a:avLst/>
          </a:prstGeom>
          <a:noFill/>
        </p:spPr>
        <p:txBody>
          <a:bodyPr wrap="square" rtlCol="0">
            <a:spAutoFit/>
          </a:bodyPr>
          <a:lstStyle/>
          <a:p>
            <a:r>
              <a:rPr lang="es-ES_tradnl" dirty="0" err="1" smtClean="0"/>
              <a:t>down</a:t>
            </a:r>
            <a:endParaRPr lang="es-ES" dirty="0"/>
          </a:p>
        </p:txBody>
      </p:sp>
      <p:sp>
        <p:nvSpPr>
          <p:cNvPr id="11" name="10 CuadroTexto"/>
          <p:cNvSpPr txBox="1"/>
          <p:nvPr/>
        </p:nvSpPr>
        <p:spPr>
          <a:xfrm>
            <a:off x="3868049" y="7308304"/>
            <a:ext cx="785087" cy="369332"/>
          </a:xfrm>
          <a:prstGeom prst="rect">
            <a:avLst/>
          </a:prstGeom>
          <a:noFill/>
        </p:spPr>
        <p:txBody>
          <a:bodyPr wrap="square" rtlCol="0">
            <a:spAutoFit/>
          </a:bodyPr>
          <a:lstStyle/>
          <a:p>
            <a:r>
              <a:rPr lang="es-ES_tradnl" dirty="0" err="1" smtClean="0"/>
              <a:t>Out</a:t>
            </a:r>
            <a:r>
              <a:rPr lang="es-ES_tradnl" dirty="0" smtClean="0"/>
              <a:t> of</a:t>
            </a:r>
            <a:endParaRPr lang="es-ES" dirty="0"/>
          </a:p>
        </p:txBody>
      </p:sp>
    </p:spTree>
    <p:extLst>
      <p:ext uri="{BB962C8B-B14F-4D97-AF65-F5344CB8AC3E}">
        <p14:creationId xmlns:p14="http://schemas.microsoft.com/office/powerpoint/2010/main" val="659479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1438" y="5811292"/>
            <a:ext cx="6429396" cy="3046988"/>
          </a:xfrm>
          <a:prstGeom prst="rect">
            <a:avLst/>
          </a:prstGeom>
        </p:spPr>
        <p:txBody>
          <a:bodyPr wrap="square">
            <a:spAutoFit/>
          </a:bodyPr>
          <a:lstStyle/>
          <a:p>
            <a:pPr marL="342900" indent="-342900">
              <a:buAutoNum type="alphaUcPeriod"/>
            </a:pPr>
            <a:r>
              <a:rPr lang="en-US" sz="1600" dirty="0" smtClean="0"/>
              <a:t>Go </a:t>
            </a:r>
            <a:r>
              <a:rPr lang="en-US" sz="1600" dirty="0"/>
              <a:t>straight on. Then take the first left on to Green Street. Walk past the library and it’s the building next to the library on the left.  </a:t>
            </a:r>
            <a:r>
              <a:rPr lang="en-US" sz="1600" dirty="0" smtClean="0"/>
              <a:t>________________</a:t>
            </a:r>
            <a:r>
              <a:rPr lang="en-US" sz="1600" dirty="0"/>
              <a:t> </a:t>
            </a:r>
            <a:endParaRPr lang="en-US" sz="1600" dirty="0" smtClean="0"/>
          </a:p>
          <a:p>
            <a:pPr marL="342900" indent="-342900"/>
            <a:r>
              <a:rPr lang="en-US" sz="1600" dirty="0" smtClean="0"/>
              <a:t> </a:t>
            </a:r>
            <a:r>
              <a:rPr lang="en-US" sz="1600" dirty="0"/>
              <a:t>B. Go straight on. Go past the traffic lights. You will see a shop on the right. Go past that and it’s on the right next to the shop.  </a:t>
            </a:r>
            <a:r>
              <a:rPr lang="en-US" sz="1600" dirty="0" smtClean="0"/>
              <a:t>_______________</a:t>
            </a:r>
          </a:p>
          <a:p>
            <a:pPr marL="342900" indent="-342900"/>
            <a:r>
              <a:rPr lang="en-US" sz="1600" dirty="0" smtClean="0"/>
              <a:t> </a:t>
            </a:r>
            <a:r>
              <a:rPr lang="en-US" sz="1600" dirty="0"/>
              <a:t>C. Go straight on. Go past the traffic lights and go straight on until you get to the roundabout. At the roundabout turn left. Go past the theatre. It’s the building next to the theatre, opposite the hospital.   </a:t>
            </a:r>
            <a:r>
              <a:rPr lang="en-US" sz="1600" dirty="0" smtClean="0"/>
              <a:t>____________</a:t>
            </a:r>
          </a:p>
          <a:p>
            <a:pPr marL="342900" indent="-342900"/>
            <a:r>
              <a:rPr lang="en-US" sz="1600" dirty="0" smtClean="0"/>
              <a:t> </a:t>
            </a:r>
            <a:r>
              <a:rPr lang="en-US" sz="1600" dirty="0"/>
              <a:t>D. Go straight on. Go past the traffic lights and take the second right on to King’s Road. Go past the bookshop. It’s the building next to the bookshop opposite the café. </a:t>
            </a:r>
            <a:r>
              <a:rPr lang="en-US" sz="1600" dirty="0" smtClean="0"/>
              <a:t>__________________</a:t>
            </a:r>
            <a:endParaRPr lang="es-ES" sz="1600" dirty="0"/>
          </a:p>
        </p:txBody>
      </p:sp>
      <p:pic>
        <p:nvPicPr>
          <p:cNvPr id="15362" name="Picture 2"/>
          <p:cNvPicPr>
            <a:picLocks noChangeAspect="1" noChangeArrowheads="1"/>
          </p:cNvPicPr>
          <p:nvPr/>
        </p:nvPicPr>
        <p:blipFill>
          <a:blip r:embed="rId2"/>
          <a:srcRect l="23883" t="11914" r="24231" b="11914"/>
          <a:stretch>
            <a:fillRect/>
          </a:stretch>
        </p:blipFill>
        <p:spPr bwMode="auto">
          <a:xfrm>
            <a:off x="214290" y="761973"/>
            <a:ext cx="6500834" cy="4953035"/>
          </a:xfrm>
          <a:prstGeom prst="rect">
            <a:avLst/>
          </a:prstGeom>
          <a:noFill/>
          <a:ln w="9525">
            <a:noFill/>
            <a:miter lim="800000"/>
            <a:headEnd/>
            <a:tailEnd/>
          </a:ln>
          <a:effectLst/>
        </p:spPr>
      </p:pic>
      <p:sp>
        <p:nvSpPr>
          <p:cNvPr id="4" name="3 CuadroTexto"/>
          <p:cNvSpPr txBox="1"/>
          <p:nvPr/>
        </p:nvSpPr>
        <p:spPr>
          <a:xfrm>
            <a:off x="71414" y="171362"/>
            <a:ext cx="6751079" cy="461665"/>
          </a:xfrm>
          <a:prstGeom prst="rect">
            <a:avLst/>
          </a:prstGeom>
          <a:noFill/>
        </p:spPr>
        <p:txBody>
          <a:bodyPr wrap="none" rtlCol="0">
            <a:spAutoFit/>
          </a:bodyPr>
          <a:lstStyle/>
          <a:p>
            <a:r>
              <a:rPr lang="es-ES_tradnl" sz="2400" b="1" dirty="0" smtClean="0"/>
              <a:t>Look at </a:t>
            </a:r>
            <a:r>
              <a:rPr lang="es-ES_tradnl" sz="2400" b="1" dirty="0" err="1" smtClean="0"/>
              <a:t>the</a:t>
            </a:r>
            <a:r>
              <a:rPr lang="es-ES_tradnl" sz="2400" b="1" dirty="0" smtClean="0"/>
              <a:t> </a:t>
            </a:r>
            <a:r>
              <a:rPr lang="es-ES_tradnl" sz="2400" b="1" dirty="0" err="1" smtClean="0"/>
              <a:t>map</a:t>
            </a:r>
            <a:r>
              <a:rPr lang="es-ES_tradnl" sz="2400" b="1" dirty="0" smtClean="0"/>
              <a:t>, </a:t>
            </a:r>
            <a:r>
              <a:rPr lang="es-ES_tradnl" sz="2400" b="1" dirty="0" err="1" smtClean="0"/>
              <a:t>then</a:t>
            </a:r>
            <a:r>
              <a:rPr lang="es-ES_tradnl" sz="2400" b="1" dirty="0" smtClean="0"/>
              <a:t> </a:t>
            </a:r>
            <a:r>
              <a:rPr lang="es-ES_tradnl" sz="2400" b="1" dirty="0" err="1" smtClean="0"/>
              <a:t>follow</a:t>
            </a:r>
            <a:r>
              <a:rPr lang="es-ES_tradnl" sz="2400" b="1" dirty="0" smtClean="0"/>
              <a:t> </a:t>
            </a:r>
            <a:r>
              <a:rPr lang="es-ES_tradnl" sz="2400" b="1" dirty="0" err="1" smtClean="0"/>
              <a:t>directions</a:t>
            </a:r>
            <a:r>
              <a:rPr lang="es-ES_tradnl" sz="2400" b="1" dirty="0" smtClean="0"/>
              <a:t> and </a:t>
            </a:r>
            <a:r>
              <a:rPr lang="es-ES_tradnl" sz="2400" b="1" dirty="0" err="1" smtClean="0"/>
              <a:t>answer</a:t>
            </a:r>
            <a:endParaRPr lang="es-ES" sz="2400" b="1" dirty="0"/>
          </a:p>
        </p:txBody>
      </p:sp>
      <p:sp>
        <p:nvSpPr>
          <p:cNvPr id="3" name="2 CuadroTexto"/>
          <p:cNvSpPr txBox="1"/>
          <p:nvPr/>
        </p:nvSpPr>
        <p:spPr>
          <a:xfrm>
            <a:off x="980728" y="6300192"/>
            <a:ext cx="1872208" cy="369332"/>
          </a:xfrm>
          <a:prstGeom prst="rect">
            <a:avLst/>
          </a:prstGeom>
          <a:noFill/>
        </p:spPr>
        <p:txBody>
          <a:bodyPr wrap="square" rtlCol="0">
            <a:spAutoFit/>
          </a:bodyPr>
          <a:lstStyle/>
          <a:p>
            <a:r>
              <a:rPr lang="es-ES_tradnl" dirty="0" smtClean="0"/>
              <a:t>Post office</a:t>
            </a:r>
            <a:endParaRPr lang="es-ES" dirty="0"/>
          </a:p>
        </p:txBody>
      </p:sp>
      <p:sp>
        <p:nvSpPr>
          <p:cNvPr id="5" name="4 CuadroTexto"/>
          <p:cNvSpPr txBox="1"/>
          <p:nvPr/>
        </p:nvSpPr>
        <p:spPr>
          <a:xfrm>
            <a:off x="1412776" y="7740352"/>
            <a:ext cx="1440160" cy="369332"/>
          </a:xfrm>
          <a:prstGeom prst="rect">
            <a:avLst/>
          </a:prstGeom>
          <a:noFill/>
        </p:spPr>
        <p:txBody>
          <a:bodyPr wrap="square" rtlCol="0">
            <a:spAutoFit/>
          </a:bodyPr>
          <a:lstStyle/>
          <a:p>
            <a:r>
              <a:rPr lang="es-ES_tradnl" dirty="0" smtClean="0"/>
              <a:t>cinema</a:t>
            </a:r>
            <a:endParaRPr lang="es-ES" dirty="0"/>
          </a:p>
        </p:txBody>
      </p:sp>
      <p:sp>
        <p:nvSpPr>
          <p:cNvPr id="6" name="5 CuadroTexto"/>
          <p:cNvSpPr txBox="1"/>
          <p:nvPr/>
        </p:nvSpPr>
        <p:spPr>
          <a:xfrm>
            <a:off x="2852936" y="8460432"/>
            <a:ext cx="2016224" cy="369332"/>
          </a:xfrm>
          <a:prstGeom prst="rect">
            <a:avLst/>
          </a:prstGeom>
          <a:noFill/>
        </p:spPr>
        <p:txBody>
          <a:bodyPr wrap="square" rtlCol="0">
            <a:spAutoFit/>
          </a:bodyPr>
          <a:lstStyle/>
          <a:p>
            <a:r>
              <a:rPr lang="es-ES_tradnl" dirty="0" smtClean="0"/>
              <a:t>Bus </a:t>
            </a:r>
            <a:r>
              <a:rPr lang="es-ES_tradnl" dirty="0" err="1" smtClean="0"/>
              <a:t>station</a:t>
            </a:r>
            <a:endParaRPr lang="es-ES" dirty="0"/>
          </a:p>
        </p:txBody>
      </p:sp>
      <p:sp>
        <p:nvSpPr>
          <p:cNvPr id="8" name="7 CuadroTexto"/>
          <p:cNvSpPr txBox="1"/>
          <p:nvPr/>
        </p:nvSpPr>
        <p:spPr>
          <a:xfrm>
            <a:off x="4725144" y="6842778"/>
            <a:ext cx="1584176" cy="276999"/>
          </a:xfrm>
          <a:prstGeom prst="rect">
            <a:avLst/>
          </a:prstGeom>
          <a:noFill/>
        </p:spPr>
        <p:txBody>
          <a:bodyPr wrap="square" rtlCol="0">
            <a:spAutoFit/>
          </a:bodyPr>
          <a:lstStyle/>
          <a:p>
            <a:r>
              <a:rPr lang="es-ES_tradnl" sz="1200" dirty="0" err="1" smtClean="0"/>
              <a:t>Underground</a:t>
            </a:r>
            <a:r>
              <a:rPr lang="es-ES_tradnl" sz="1200" dirty="0" smtClean="0"/>
              <a:t> </a:t>
            </a:r>
            <a:r>
              <a:rPr lang="es-ES_tradnl" sz="1200" dirty="0" err="1" smtClean="0"/>
              <a:t>station</a:t>
            </a:r>
            <a:endParaRPr lang="es-ES" sz="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6350" t="16308" r="53294" b="13379"/>
          <a:stretch>
            <a:fillRect/>
          </a:stretch>
        </p:blipFill>
        <p:spPr bwMode="auto">
          <a:xfrm>
            <a:off x="183699" y="659207"/>
            <a:ext cx="6490602" cy="3786181"/>
          </a:xfrm>
          <a:prstGeom prst="rect">
            <a:avLst/>
          </a:prstGeom>
          <a:noFill/>
          <a:ln w="9525">
            <a:noFill/>
            <a:miter lim="800000"/>
            <a:headEnd/>
            <a:tailEnd/>
          </a:ln>
          <a:effectLst/>
        </p:spPr>
      </p:pic>
      <p:sp>
        <p:nvSpPr>
          <p:cNvPr id="2053" name="Rectangle 5"/>
          <p:cNvSpPr>
            <a:spLocks noChangeArrowheads="1"/>
          </p:cNvSpPr>
          <p:nvPr/>
        </p:nvSpPr>
        <p:spPr bwMode="auto">
          <a:xfrm>
            <a:off x="0" y="0"/>
            <a:ext cx="6858000" cy="276999"/>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Rectángulo"/>
          <p:cNvSpPr/>
          <p:nvPr/>
        </p:nvSpPr>
        <p:spPr>
          <a:xfrm>
            <a:off x="0" y="4671389"/>
            <a:ext cx="6858000" cy="4401205"/>
          </a:xfrm>
          <a:prstGeom prst="rect">
            <a:avLst/>
          </a:prstGeom>
        </p:spPr>
        <p:txBody>
          <a:bodyPr wrap="square">
            <a:spAutoFit/>
          </a:bodyPr>
          <a:lstStyle/>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1.- Excuse me, I am </a:t>
            </a:r>
            <a:r>
              <a:rPr kumimoji="0" lang="es-ES" sz="1400" b="0" i="0" u="none" strike="noStrike" cap="none" normalizeH="0" baseline="0" dirty="0" err="1" smtClean="0">
                <a:ln>
                  <a:noFill/>
                </a:ln>
                <a:solidFill>
                  <a:srgbClr val="000000"/>
                </a:solidFill>
                <a:effectLst/>
                <a:cs typeface="Arial" pitchFamily="34" charset="0"/>
              </a:rPr>
              <a:t>looking</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for</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________</a:t>
            </a:r>
            <a:r>
              <a:rPr kumimoji="0" lang="es-ES" sz="1400" b="0" i="0" u="none" strike="noStrike" cap="none" normalizeH="0" baseline="0" dirty="0" smtClean="0">
                <a:ln>
                  <a:noFill/>
                </a:ln>
                <a:solidFill>
                  <a:srgbClr val="000000"/>
                </a:solidFill>
                <a:effectLst/>
                <a:cs typeface="Arial" pitchFamily="34" charset="0"/>
              </a:rPr>
              <a:t>. Do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know</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I </a:t>
            </a:r>
            <a:r>
              <a:rPr kumimoji="0" lang="es-ES" sz="1400" b="0" i="0" u="none" strike="noStrike" cap="none" normalizeH="0" baseline="0" dirty="0" err="1" smtClean="0">
                <a:ln>
                  <a:noFill/>
                </a:ln>
                <a:solidFill>
                  <a:srgbClr val="000000"/>
                </a:solidFill>
                <a:effectLst/>
                <a:cs typeface="Arial" pitchFamily="34" charset="0"/>
              </a:rPr>
              <a:t>could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find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kumimoji="0" lang="es-ES" sz="1400" b="0" i="0" u="none" strike="noStrike" cap="none" normalizeH="0" baseline="0" dirty="0" smtClean="0">
                <a:ln>
                  <a:noFill/>
                </a:ln>
                <a:solidFill>
                  <a:srgbClr val="000000"/>
                </a:solidFill>
                <a:effectLst/>
                <a:cs typeface="Arial" pitchFamily="34" charset="0"/>
              </a:rPr>
              <a:t>Yes.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______________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on</a:t>
            </a:r>
            <a:r>
              <a:rPr kumimoji="0" lang="es-ES" sz="1400" b="0" i="0" u="none" strike="noStrike" cap="none" normalizeH="0" baseline="0" dirty="0" smtClean="0">
                <a:ln>
                  <a:noFill/>
                </a:ln>
                <a:solidFill>
                  <a:srgbClr val="000000"/>
                </a:solidFill>
                <a:effectLst/>
                <a:cs typeface="Arial" pitchFamily="34" charset="0"/>
              </a:rPr>
              <a:t> Short </a:t>
            </a:r>
            <a:r>
              <a:rPr kumimoji="0" lang="es-ES" sz="1400" b="0" i="0" u="none" strike="noStrike" cap="none" normalizeH="0" baseline="0" dirty="0" err="1" smtClean="0">
                <a:ln>
                  <a:noFill/>
                </a:ln>
                <a:solidFill>
                  <a:srgbClr val="000000"/>
                </a:solidFill>
                <a:effectLst/>
                <a:cs typeface="Arial" pitchFamily="34" charset="0"/>
              </a:rPr>
              <a:t>Avenue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street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library</a:t>
            </a:r>
            <a:r>
              <a:rPr kumimoji="0" lang="es-ES" sz="1400" b="0" i="0" u="none" strike="noStrike" cap="none" normalizeH="0" baseline="0" dirty="0" smtClean="0">
                <a:ln>
                  <a:noFill/>
                </a:ln>
                <a:solidFill>
                  <a:srgbClr val="000000"/>
                </a:solidFill>
                <a:effectLst/>
                <a:cs typeface="Arial" pitchFamily="34" charset="0"/>
              </a:rPr>
              <a:t>.</a:t>
            </a:r>
            <a:endParaRPr kumimoji="0" lang="es-ES" sz="12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2"/>
            </a:pPr>
            <a:r>
              <a:rPr kumimoji="0" lang="es-ES" sz="1400" b="0" i="0" u="sng" strike="noStrike" cap="none" normalizeH="0" baseline="0" dirty="0" smtClean="0">
                <a:ln>
                  <a:noFill/>
                </a:ln>
                <a:solidFill>
                  <a:srgbClr val="000000"/>
                </a:solidFill>
                <a:effectLst/>
                <a:cs typeface="Arial" pitchFamily="34" charset="0"/>
              </a:rPr>
              <a:t>  </a:t>
            </a:r>
            <a:r>
              <a:rPr kumimoji="0" lang="es-ES" sz="1400" b="0" i="0" u="sng" strike="noStrike" cap="none" normalizeH="0" baseline="0" dirty="0" err="1" smtClean="0">
                <a:ln>
                  <a:noFill/>
                </a:ln>
                <a:solidFill>
                  <a:srgbClr val="000000"/>
                </a:solidFill>
                <a:effectLst/>
                <a:cs typeface="Arial" pitchFamily="34" charset="0"/>
              </a:rPr>
              <a:t>Fire</a:t>
            </a:r>
            <a:r>
              <a:rPr kumimoji="0" lang="es-ES" sz="1400" b="0" i="0" u="sng" strike="noStrike" cap="none" normalizeH="0" baseline="0" dirty="0" smtClean="0">
                <a:ln>
                  <a:noFill/>
                </a:ln>
                <a:solidFill>
                  <a:srgbClr val="000000"/>
                </a:solidFill>
                <a:effectLst/>
                <a:cs typeface="Arial" pitchFamily="34" charset="0"/>
              </a:rPr>
              <a:t> </a:t>
            </a:r>
            <a:r>
              <a:rPr kumimoji="0" lang="es-ES" sz="1400" b="0" i="0" u="sng" strike="noStrike" cap="none" normalizeH="0" baseline="0" dirty="0" err="1" smtClean="0">
                <a:ln>
                  <a:noFill/>
                </a:ln>
                <a:solidFill>
                  <a:srgbClr val="000000"/>
                </a:solidFill>
                <a:effectLst/>
                <a:cs typeface="Arial" pitchFamily="34" charset="0"/>
              </a:rPr>
              <a:t>Station</a:t>
            </a:r>
            <a:endParaRPr kumimoji="0" lang="es-ES" sz="1400" b="0" i="0" u="sng"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Bank</a:t>
            </a:r>
          </a:p>
          <a:p>
            <a:pPr lvl="0" eaLnBrk="0" fontAlgn="base" hangingPunct="0">
              <a:spcBef>
                <a:spcPct val="0"/>
              </a:spcBef>
              <a:spcAft>
                <a:spcPct val="0"/>
              </a:spcAft>
              <a:buFontTx/>
              <a:buAutoNum type="arabicPeriod" startAt="4"/>
            </a:pPr>
            <a:endParaRPr lang="es-ES_tradnl" sz="1400" dirty="0" smtClean="0">
              <a:solidFill>
                <a:srgbClr val="000000"/>
              </a:solidFill>
              <a:cs typeface="Arial" pitchFamily="34" charset="0"/>
            </a:endParaRPr>
          </a:p>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2.- </a:t>
            </a:r>
            <a:r>
              <a:rPr kumimoji="0" lang="es-ES" sz="1400" b="0" i="0" u="none" strike="noStrike" cap="none" normalizeH="0" baseline="0" dirty="0" err="1" smtClean="0">
                <a:ln>
                  <a:noFill/>
                </a:ln>
                <a:solidFill>
                  <a:srgbClr val="000000"/>
                </a:solidFill>
                <a:effectLst/>
                <a:cs typeface="Arial" pitchFamily="34" charset="0"/>
              </a:rPr>
              <a:t>Hello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Could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tell</a:t>
            </a:r>
            <a:r>
              <a:rPr kumimoji="0" lang="es-ES" sz="1400" b="0" i="0" u="none" strike="noStrike" cap="none" normalizeH="0" baseline="0" dirty="0" smtClean="0">
                <a:ln>
                  <a:noFill/>
                </a:ln>
                <a:solidFill>
                  <a:srgbClr val="000000"/>
                </a:solidFill>
                <a:effectLst/>
                <a:cs typeface="Arial" pitchFamily="34" charset="0"/>
              </a:rPr>
              <a:t> me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______________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lang="es-ES" sz="1400" dirty="0">
                <a:solidFill>
                  <a:srgbClr val="000000"/>
                </a:solidFill>
                <a:cs typeface="Arial" pitchFamily="34" charset="0"/>
              </a:rPr>
              <a:t>Y</a:t>
            </a:r>
            <a:r>
              <a:rPr kumimoji="0" lang="es-ES" sz="1400" b="0" i="0" u="none" strike="noStrike" cap="none" normalizeH="0" baseline="0" dirty="0" smtClean="0">
                <a:ln>
                  <a:noFill/>
                </a:ln>
                <a:solidFill>
                  <a:srgbClr val="000000"/>
                </a:solidFill>
                <a:effectLst/>
                <a:cs typeface="Arial" pitchFamily="34" charset="0"/>
              </a:rPr>
              <a:t>es,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__________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street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City Park and </a:t>
            </a:r>
            <a:r>
              <a:rPr kumimoji="0" lang="es-ES" sz="1400" b="0" i="0" u="none" strike="noStrike" cap="none" normalizeH="0" baseline="0" dirty="0" err="1" smtClean="0">
                <a:ln>
                  <a:noFill/>
                </a:ln>
                <a:solidFill>
                  <a:srgbClr val="000000"/>
                </a:solidFill>
                <a:effectLst/>
                <a:cs typeface="Arial" pitchFamily="34" charset="0"/>
              </a:rPr>
              <a:t>next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Clinic</a:t>
            </a:r>
            <a:r>
              <a:rPr kumimoji="0" lang="es-ES" sz="1400" b="0" i="0" u="none" strike="noStrike" cap="none" normalizeH="0" baseline="0" dirty="0" smtClean="0">
                <a:ln>
                  <a:noFill/>
                </a:ln>
                <a:solidFill>
                  <a:srgbClr val="000000"/>
                </a:solidFill>
                <a:effectLst/>
                <a:cs typeface="Arial" pitchFamily="34" charset="0"/>
              </a:rPr>
              <a:t>.</a:t>
            </a:r>
            <a:endParaRPr kumimoji="0" lang="es-ES" sz="9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Day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Care</a:t>
            </a:r>
            <a:r>
              <a:rPr kumimoji="0" lang="es-ES" sz="1400" b="0" i="0" u="none" strike="noStrike" cap="none" normalizeH="0" baseline="0" dirty="0" smtClean="0">
                <a:ln>
                  <a:noFill/>
                </a:ln>
                <a:solidFill>
                  <a:srgbClr val="000000"/>
                </a:solidFill>
                <a:effectLst/>
                <a:cs typeface="Arial" pitchFamily="34" charset="0"/>
              </a:rPr>
              <a:t> Center</a:t>
            </a: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Middle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4"/>
            </a:pPr>
            <a:r>
              <a:rPr kumimoji="0" lang="es-ES" sz="1400" b="0" i="0" u="sng" strike="noStrike" cap="none" normalizeH="0" baseline="0" dirty="0" smtClean="0">
                <a:ln>
                  <a:noFill/>
                </a:ln>
                <a:solidFill>
                  <a:srgbClr val="000000"/>
                </a:solidFill>
                <a:effectLst/>
                <a:cs typeface="Arial" pitchFamily="34" charset="0"/>
              </a:rPr>
              <a:t>  </a:t>
            </a:r>
            <a:r>
              <a:rPr kumimoji="0" lang="es-ES" sz="1400" b="0" i="0" u="sng" strike="noStrike" cap="none" normalizeH="0" baseline="0" dirty="0" err="1" smtClean="0">
                <a:ln>
                  <a:noFill/>
                </a:ln>
                <a:solidFill>
                  <a:srgbClr val="000000"/>
                </a:solidFill>
                <a:effectLst/>
                <a:cs typeface="Arial" pitchFamily="34" charset="0"/>
              </a:rPr>
              <a:t>Bakery</a:t>
            </a:r>
            <a:endParaRPr kumimoji="0" lang="es-ES" sz="1400" b="0" i="0" u="sng"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pPr>
            <a:endParaRPr kumimoji="0" lang="es-ES" sz="1400" b="0" i="0" u="none" strike="noStrike" cap="none" normalizeH="0" baseline="0" dirty="0" smtClean="0">
              <a:ln>
                <a:noFill/>
              </a:ln>
              <a:solidFill>
                <a:srgbClr val="000000"/>
              </a:solidFill>
              <a:effectLst/>
              <a:cs typeface="Arial" pitchFamily="34" charset="0"/>
            </a:endParaRPr>
          </a:p>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3.- Can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help</a:t>
            </a:r>
            <a:r>
              <a:rPr kumimoji="0" lang="es-ES" sz="1400" b="0" i="0" u="none" strike="noStrike" cap="none" normalizeH="0" baseline="0" dirty="0" smtClean="0">
                <a:ln>
                  <a:noFill/>
                </a:ln>
                <a:solidFill>
                  <a:srgbClr val="000000"/>
                </a:solidFill>
                <a:effectLst/>
                <a:cs typeface="Arial" pitchFamily="34" charset="0"/>
              </a:rPr>
              <a:t> me? I am </a:t>
            </a:r>
            <a:r>
              <a:rPr kumimoji="0" lang="es-ES" sz="1400" b="0" i="0" u="none" strike="noStrike" cap="none" normalizeH="0" baseline="0" dirty="0" err="1" smtClean="0">
                <a:ln>
                  <a:noFill/>
                </a:ln>
                <a:solidFill>
                  <a:srgbClr val="000000"/>
                </a:solidFill>
                <a:effectLst/>
                <a:cs typeface="Arial" pitchFamily="34" charset="0"/>
              </a:rPr>
              <a:t>looking</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for</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the_____________Do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know</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kumimoji="0" lang="es-ES" sz="1400" b="0" i="0" u="none" strike="noStrike" cap="none" normalizeH="0" baseline="0" dirty="0" err="1" smtClean="0">
                <a:ln>
                  <a:noFill/>
                </a:ln>
                <a:solidFill>
                  <a:srgbClr val="000000"/>
                </a:solidFill>
                <a:effectLst/>
                <a:cs typeface="Arial" pitchFamily="34" charset="0"/>
              </a:rPr>
              <a:t>Sure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located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next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Elementary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r>
              <a:rPr kumimoji="0" lang="es-ES" sz="1400" b="0" i="0" u="none" strike="noStrike" cap="none" normalizeH="0" baseline="0" dirty="0" smtClean="0">
                <a:ln>
                  <a:noFill/>
                </a:ln>
                <a:solidFill>
                  <a:srgbClr val="000000"/>
                </a:solidFill>
                <a:effectLst/>
                <a:cs typeface="Arial" pitchFamily="34" charset="0"/>
              </a:rPr>
              <a:t>.</a:t>
            </a:r>
            <a:endParaRPr kumimoji="0" lang="es-ES" sz="9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Video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City Park</a:t>
            </a:r>
          </a:p>
          <a:p>
            <a:pPr lvl="0" eaLnBrk="0" fontAlgn="base" hangingPunct="0">
              <a:spcBef>
                <a:spcPct val="0"/>
              </a:spcBef>
              <a:spcAft>
                <a:spcPct val="0"/>
              </a:spcAft>
              <a:buFontTx/>
              <a:buAutoNum type="arabicPeriod" startAt="4"/>
            </a:pPr>
            <a:r>
              <a:rPr kumimoji="0" lang="es-ES" sz="1400" b="0" i="0" u="sng" strike="noStrike" cap="none" normalizeH="0" baseline="0" dirty="0" smtClean="0">
                <a:ln>
                  <a:noFill/>
                </a:ln>
                <a:solidFill>
                  <a:srgbClr val="000000"/>
                </a:solidFill>
                <a:effectLst/>
                <a:cs typeface="Arial" pitchFamily="34" charset="0"/>
              </a:rPr>
              <a:t>  City </a:t>
            </a:r>
            <a:r>
              <a:rPr kumimoji="0" lang="es-ES" sz="1400" b="0" i="0" u="sng" strike="noStrike" cap="none" normalizeH="0" baseline="0" dirty="0" err="1" smtClean="0">
                <a:ln>
                  <a:noFill/>
                </a:ln>
                <a:solidFill>
                  <a:srgbClr val="000000"/>
                </a:solidFill>
                <a:effectLst/>
                <a:cs typeface="Arial" pitchFamily="34" charset="0"/>
              </a:rPr>
              <a:t>Middle</a:t>
            </a:r>
            <a:r>
              <a:rPr kumimoji="0" lang="es-ES" sz="1400" b="0" i="0" u="sng" strike="noStrike" cap="none" normalizeH="0" baseline="0" dirty="0" smtClean="0">
                <a:ln>
                  <a:noFill/>
                </a:ln>
                <a:solidFill>
                  <a:srgbClr val="000000"/>
                </a:solidFill>
                <a:effectLst/>
                <a:cs typeface="Arial" pitchFamily="34" charset="0"/>
              </a:rPr>
              <a:t> </a:t>
            </a:r>
            <a:r>
              <a:rPr kumimoji="0" lang="es-ES" sz="1400" b="0" i="0" u="sng" strike="noStrike" cap="none" normalizeH="0" baseline="0" dirty="0" err="1" smtClean="0">
                <a:ln>
                  <a:noFill/>
                </a:ln>
                <a:solidFill>
                  <a:srgbClr val="000000"/>
                </a:solidFill>
                <a:effectLst/>
                <a:cs typeface="Arial" pitchFamily="34" charset="0"/>
              </a:rPr>
              <a:t>School</a:t>
            </a:r>
            <a:endParaRPr kumimoji="0" lang="es-ES" sz="1400" b="0" i="0" u="sng" strike="noStrike" cap="none" normalizeH="0" baseline="0" dirty="0" smtClean="0">
              <a:ln>
                <a:noFill/>
              </a:ln>
              <a:solidFill>
                <a:srgbClr val="000000"/>
              </a:solidFill>
              <a:effectLst/>
              <a:cs typeface="Arial" pitchFamily="34" charset="0"/>
            </a:endParaRPr>
          </a:p>
        </p:txBody>
      </p:sp>
      <p:sp>
        <p:nvSpPr>
          <p:cNvPr id="7" name="6 CuadroTexto"/>
          <p:cNvSpPr txBox="1"/>
          <p:nvPr/>
        </p:nvSpPr>
        <p:spPr>
          <a:xfrm>
            <a:off x="71414" y="171362"/>
            <a:ext cx="6751079" cy="461665"/>
          </a:xfrm>
          <a:prstGeom prst="rect">
            <a:avLst/>
          </a:prstGeom>
          <a:noFill/>
        </p:spPr>
        <p:txBody>
          <a:bodyPr wrap="none" rtlCol="0">
            <a:spAutoFit/>
          </a:bodyPr>
          <a:lstStyle/>
          <a:p>
            <a:r>
              <a:rPr lang="es-ES_tradnl" sz="2400" b="1" dirty="0" smtClean="0"/>
              <a:t>Look at </a:t>
            </a:r>
            <a:r>
              <a:rPr lang="es-ES_tradnl" sz="2400" b="1" dirty="0" err="1" smtClean="0"/>
              <a:t>the</a:t>
            </a:r>
            <a:r>
              <a:rPr lang="es-ES_tradnl" sz="2400" b="1" dirty="0" smtClean="0"/>
              <a:t> </a:t>
            </a:r>
            <a:r>
              <a:rPr lang="es-ES_tradnl" sz="2400" b="1" dirty="0" err="1" smtClean="0"/>
              <a:t>map</a:t>
            </a:r>
            <a:r>
              <a:rPr lang="es-ES_tradnl" sz="2400" b="1" dirty="0" smtClean="0"/>
              <a:t>, </a:t>
            </a:r>
            <a:r>
              <a:rPr lang="es-ES_tradnl" sz="2400" b="1" dirty="0" err="1" smtClean="0"/>
              <a:t>then</a:t>
            </a:r>
            <a:r>
              <a:rPr lang="es-ES_tradnl" sz="2400" b="1" dirty="0" smtClean="0"/>
              <a:t> </a:t>
            </a:r>
            <a:r>
              <a:rPr lang="es-ES_tradnl" sz="2400" b="1" dirty="0" err="1" smtClean="0"/>
              <a:t>follow</a:t>
            </a:r>
            <a:r>
              <a:rPr lang="es-ES_tradnl" sz="2400" b="1" dirty="0" smtClean="0"/>
              <a:t> </a:t>
            </a:r>
            <a:r>
              <a:rPr lang="es-ES_tradnl" sz="2400" b="1" dirty="0" err="1" smtClean="0"/>
              <a:t>directions</a:t>
            </a:r>
            <a:r>
              <a:rPr lang="es-ES_tradnl" sz="2400" b="1" dirty="0" smtClean="0"/>
              <a:t> and </a:t>
            </a:r>
            <a:r>
              <a:rPr lang="es-ES_tradnl" sz="2400" b="1" dirty="0" err="1" smtClean="0"/>
              <a:t>answer</a:t>
            </a:r>
            <a:endParaRPr lang="es-ES" sz="2400" b="1" dirty="0"/>
          </a:p>
        </p:txBody>
      </p:sp>
      <p:sp>
        <p:nvSpPr>
          <p:cNvPr id="2" name="1 Elipse"/>
          <p:cNvSpPr/>
          <p:nvPr/>
        </p:nvSpPr>
        <p:spPr>
          <a:xfrm>
            <a:off x="0" y="5364088"/>
            <a:ext cx="1484784"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Elipse"/>
          <p:cNvSpPr/>
          <p:nvPr/>
        </p:nvSpPr>
        <p:spPr>
          <a:xfrm>
            <a:off x="0" y="7308304"/>
            <a:ext cx="1052736"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Elipse"/>
          <p:cNvSpPr/>
          <p:nvPr/>
        </p:nvSpPr>
        <p:spPr>
          <a:xfrm>
            <a:off x="0" y="8748464"/>
            <a:ext cx="1772816" cy="32413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TotalTime>
  <Words>98</Words>
  <Application>Microsoft Office PowerPoint</Application>
  <PresentationFormat>Presentación en pantalla (4:3)</PresentationFormat>
  <Paragraphs>35</Paragraphs>
  <Slides>4</Slides>
  <Notes>0</Notes>
  <HiddenSlides>0</HiddenSlides>
  <MMClips>0</MMClips>
  <ScaleCrop>false</ScaleCrop>
  <HeadingPairs>
    <vt:vector size="4" baseType="variant">
      <vt:variant>
        <vt:lpstr>Tema</vt:lpstr>
      </vt:variant>
      <vt:variant>
        <vt:i4>1</vt:i4>
      </vt:variant>
      <vt:variant>
        <vt:lpstr>Títulos de diapositiva</vt:lpstr>
      </vt:variant>
      <vt:variant>
        <vt:i4>4</vt:i4>
      </vt:variant>
    </vt:vector>
  </HeadingPairs>
  <TitlesOfParts>
    <vt:vector size="5" baseType="lpstr">
      <vt:lpstr>Tema de Office</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CCPA</cp:lastModifiedBy>
  <cp:revision>9</cp:revision>
  <dcterms:created xsi:type="dcterms:W3CDTF">2016-04-25T15:01:16Z</dcterms:created>
  <dcterms:modified xsi:type="dcterms:W3CDTF">2016-04-26T18:38:49Z</dcterms:modified>
</cp:coreProperties>
</file>