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9" r:id="rId2"/>
    <p:sldId id="261" r:id="rId3"/>
    <p:sldId id="260" r:id="rId4"/>
    <p:sldId id="258" r:id="rId5"/>
    <p:sldId id="257" r:id="rId6"/>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016" y="15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34510-FE08-4C28-9FD2-2D3867B6EF18}" type="datetimeFigureOut">
              <a:rPr lang="es-MX" smtClean="0"/>
              <a:t>25/04/2016</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7EB77-76E5-47A5-B685-E4EF94FE7395}" type="slidenum">
              <a:rPr lang="es-MX" smtClean="0"/>
              <a:t>‹Nº›</a:t>
            </a:fld>
            <a:endParaRPr lang="es-MX"/>
          </a:p>
        </p:txBody>
      </p:sp>
    </p:spTree>
    <p:extLst>
      <p:ext uri="{BB962C8B-B14F-4D97-AF65-F5344CB8AC3E}">
        <p14:creationId xmlns:p14="http://schemas.microsoft.com/office/powerpoint/2010/main" val="241257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para</a:t>
            </a:r>
            <a:r>
              <a:rPr lang="es-MX" baseline="0" dirty="0" smtClean="0"/>
              <a:t> indicar EN …..se le pone ON</a:t>
            </a:r>
            <a:endParaRPr lang="es-MX" dirty="0"/>
          </a:p>
        </p:txBody>
      </p:sp>
      <p:sp>
        <p:nvSpPr>
          <p:cNvPr id="4" name="Marcador de número de diapositiva 3"/>
          <p:cNvSpPr>
            <a:spLocks noGrp="1"/>
          </p:cNvSpPr>
          <p:nvPr>
            <p:ph type="sldNum" sz="quarter" idx="10"/>
          </p:nvPr>
        </p:nvSpPr>
        <p:spPr/>
        <p:txBody>
          <a:bodyPr/>
          <a:lstStyle/>
          <a:p>
            <a:fld id="{B3B7EB77-76E5-47A5-B685-E4EF94FE7395}" type="slidenum">
              <a:rPr lang="es-MX" smtClean="0"/>
              <a:t>5</a:t>
            </a:fld>
            <a:endParaRPr lang="es-MX"/>
          </a:p>
        </p:txBody>
      </p:sp>
    </p:spTree>
    <p:extLst>
      <p:ext uri="{BB962C8B-B14F-4D97-AF65-F5344CB8AC3E}">
        <p14:creationId xmlns:p14="http://schemas.microsoft.com/office/powerpoint/2010/main" val="81338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25/04/2016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040" y="7890211"/>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206188" y="7247269"/>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
        <p:nvSpPr>
          <p:cNvPr id="4" name="CuadroTexto 3"/>
          <p:cNvSpPr txBox="1"/>
          <p:nvPr/>
        </p:nvSpPr>
        <p:spPr>
          <a:xfrm>
            <a:off x="1976170" y="6338607"/>
            <a:ext cx="2695472" cy="769441"/>
          </a:xfrm>
          <a:prstGeom prst="rect">
            <a:avLst/>
          </a:prstGeom>
          <a:noFill/>
        </p:spPr>
        <p:txBody>
          <a:bodyPr wrap="square" rtlCol="0">
            <a:spAutoFit/>
          </a:bodyPr>
          <a:lstStyle/>
          <a:p>
            <a:r>
              <a:rPr lang="es-MX" dirty="0" smtClean="0"/>
              <a:t>En </a:t>
            </a:r>
            <a:r>
              <a:rPr lang="es-MX" dirty="0" err="1" smtClean="0"/>
              <a:t>tha</a:t>
            </a:r>
            <a:r>
              <a:rPr lang="es-MX" dirty="0" smtClean="0"/>
              <a:t> </a:t>
            </a:r>
            <a:r>
              <a:rPr lang="es-MX" sz="2400" b="1" dirty="0" smtClean="0"/>
              <a:t>esquina</a:t>
            </a:r>
            <a:r>
              <a:rPr lang="es-MX" sz="2400" dirty="0" smtClean="0"/>
              <a:t> </a:t>
            </a:r>
            <a:r>
              <a:rPr lang="es-MX" dirty="0" smtClean="0"/>
              <a:t>de…</a:t>
            </a:r>
          </a:p>
          <a:p>
            <a:r>
              <a:rPr lang="es-MX" dirty="0"/>
              <a:t> </a:t>
            </a:r>
            <a:r>
              <a:rPr lang="es-MX" dirty="0" smtClean="0"/>
              <a:t>            </a:t>
            </a:r>
            <a:r>
              <a:rPr lang="es-MX" sz="2000" b="1" dirty="0" err="1" smtClean="0"/>
              <a:t>corner</a:t>
            </a:r>
            <a:endParaRPr lang="es-MX" dirty="0"/>
          </a:p>
        </p:txBody>
      </p:sp>
      <p:sp>
        <p:nvSpPr>
          <p:cNvPr id="5" name="CuadroTexto 4"/>
          <p:cNvSpPr txBox="1"/>
          <p:nvPr/>
        </p:nvSpPr>
        <p:spPr>
          <a:xfrm>
            <a:off x="5085184" y="6500826"/>
            <a:ext cx="1545680" cy="369332"/>
          </a:xfrm>
          <a:prstGeom prst="rect">
            <a:avLst/>
          </a:prstGeom>
          <a:noFill/>
        </p:spPr>
        <p:txBody>
          <a:bodyPr wrap="none" rtlCol="0">
            <a:spAutoFit/>
          </a:bodyPr>
          <a:lstStyle/>
          <a:p>
            <a:r>
              <a:rPr lang="es-MX" dirty="0" smtClean="0"/>
              <a:t>Block = cuadra</a:t>
            </a:r>
            <a:endParaRPr lang="es-MX" dirty="0"/>
          </a:p>
        </p:txBody>
      </p:sp>
      <p:sp>
        <p:nvSpPr>
          <p:cNvPr id="6" name="CuadroTexto 5"/>
          <p:cNvSpPr txBox="1"/>
          <p:nvPr/>
        </p:nvSpPr>
        <p:spPr>
          <a:xfrm>
            <a:off x="4010852" y="799889"/>
            <a:ext cx="1998111" cy="646331"/>
          </a:xfrm>
          <a:prstGeom prst="rect">
            <a:avLst/>
          </a:prstGeom>
          <a:noFill/>
        </p:spPr>
        <p:txBody>
          <a:bodyPr wrap="none" rtlCol="0">
            <a:spAutoFit/>
          </a:bodyPr>
          <a:lstStyle/>
          <a:p>
            <a:r>
              <a:rPr lang="es-MX" dirty="0" err="1" smtClean="0"/>
              <a:t>Go</a:t>
            </a:r>
            <a:r>
              <a:rPr lang="es-MX" dirty="0" smtClean="0"/>
              <a:t> </a:t>
            </a:r>
            <a:r>
              <a:rPr lang="es-MX" dirty="0" err="1" smtClean="0"/>
              <a:t>straight</a:t>
            </a:r>
            <a:r>
              <a:rPr lang="es-MX" dirty="0" smtClean="0"/>
              <a:t> </a:t>
            </a:r>
            <a:r>
              <a:rPr lang="es-MX" dirty="0" err="1" smtClean="0"/>
              <a:t>ahead</a:t>
            </a:r>
            <a:endParaRPr lang="es-MX" dirty="0"/>
          </a:p>
          <a:p>
            <a:r>
              <a:rPr lang="es-MX" dirty="0" smtClean="0"/>
              <a:t>Siga al frente, recto</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6356" b="13321"/>
          <a:stretch/>
        </p:blipFill>
        <p:spPr>
          <a:xfrm>
            <a:off x="0" y="0"/>
            <a:ext cx="6858000" cy="4499992"/>
          </a:xfrm>
          <a:prstGeom prst="rect">
            <a:avLst/>
          </a:prstGeom>
        </p:spPr>
      </p:pic>
      <p:sp>
        <p:nvSpPr>
          <p:cNvPr id="4" name="CuadroTexto 3"/>
          <p:cNvSpPr txBox="1"/>
          <p:nvPr/>
        </p:nvSpPr>
        <p:spPr>
          <a:xfrm rot="20678221">
            <a:off x="3011302" y="933311"/>
            <a:ext cx="193514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MX" dirty="0" smtClean="0"/>
              <a:t>Cruzando enfrente</a:t>
            </a:r>
            <a:endParaRPr lang="es-MX" dirty="0"/>
          </a:p>
        </p:txBody>
      </p:sp>
      <p:pic>
        <p:nvPicPr>
          <p:cNvPr id="5" name="Imagen 4"/>
          <p:cNvPicPr>
            <a:picLocks noChangeAspect="1"/>
          </p:cNvPicPr>
          <p:nvPr/>
        </p:nvPicPr>
        <p:blipFill rotWithShape="1">
          <a:blip r:embed="rId3"/>
          <a:srcRect t="10311" b="11255"/>
          <a:stretch/>
        </p:blipFill>
        <p:spPr>
          <a:xfrm>
            <a:off x="-1543" y="4499992"/>
            <a:ext cx="6859543" cy="4644008"/>
          </a:xfrm>
          <a:prstGeom prst="rect">
            <a:avLst/>
          </a:prstGeom>
        </p:spPr>
      </p:pic>
      <p:sp>
        <p:nvSpPr>
          <p:cNvPr id="6" name="CuadroTexto 5"/>
          <p:cNvSpPr txBox="1"/>
          <p:nvPr/>
        </p:nvSpPr>
        <p:spPr>
          <a:xfrm rot="20678221">
            <a:off x="4616223" y="4998892"/>
            <a:ext cx="1749646"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MX" dirty="0" smtClean="0"/>
              <a:t>Cerca de la plaza</a:t>
            </a:r>
            <a:endParaRPr lang="es-MX" dirty="0"/>
          </a:p>
        </p:txBody>
      </p:sp>
    </p:spTree>
    <p:extLst>
      <p:ext uri="{BB962C8B-B14F-4D97-AF65-F5344CB8AC3E}">
        <p14:creationId xmlns:p14="http://schemas.microsoft.com/office/powerpoint/2010/main" val="219533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45710" y="72226"/>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937" y="57586"/>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CuadroTexto 7"/>
          <p:cNvSpPr txBox="1"/>
          <p:nvPr/>
        </p:nvSpPr>
        <p:spPr>
          <a:xfrm>
            <a:off x="5215247" y="6055768"/>
            <a:ext cx="788101" cy="369332"/>
          </a:xfrm>
          <a:prstGeom prst="rect">
            <a:avLst/>
          </a:prstGeom>
          <a:noFill/>
        </p:spPr>
        <p:txBody>
          <a:bodyPr wrap="none" rtlCol="0">
            <a:spAutoFit/>
          </a:bodyPr>
          <a:lstStyle/>
          <a:p>
            <a:r>
              <a:rPr lang="es-MX" dirty="0" smtClean="0"/>
              <a:t>Down</a:t>
            </a:r>
            <a:r>
              <a:rPr lang="es-MX" dirty="0"/>
              <a:t> </a:t>
            </a:r>
          </a:p>
        </p:txBody>
      </p:sp>
      <p:sp>
        <p:nvSpPr>
          <p:cNvPr id="10" name="CuadroTexto 9"/>
          <p:cNvSpPr txBox="1"/>
          <p:nvPr/>
        </p:nvSpPr>
        <p:spPr>
          <a:xfrm>
            <a:off x="111993" y="5062495"/>
            <a:ext cx="1993605" cy="4031873"/>
          </a:xfrm>
          <a:prstGeom prst="rect">
            <a:avLst/>
          </a:prstGeom>
          <a:noFill/>
        </p:spPr>
        <p:txBody>
          <a:bodyPr wrap="square" rtlCol="0">
            <a:spAutoFit/>
          </a:bodyPr>
          <a:lstStyle/>
          <a:p>
            <a:pPr algn="ctr"/>
            <a:r>
              <a:rPr lang="es-MX" sz="1600" dirty="0" err="1" smtClean="0">
                <a:solidFill>
                  <a:srgbClr val="FF0000"/>
                </a:solidFill>
              </a:rPr>
              <a:t>Towards</a:t>
            </a:r>
            <a:endParaRPr lang="es-MX" sz="1600" dirty="0" smtClean="0">
              <a:solidFill>
                <a:srgbClr val="FF0000"/>
              </a:solidFill>
            </a:endParaRPr>
          </a:p>
          <a:p>
            <a:pPr algn="ctr"/>
            <a:r>
              <a:rPr lang="es-MX" sz="1600" dirty="0" smtClean="0"/>
              <a:t>Hacia…</a:t>
            </a:r>
          </a:p>
          <a:p>
            <a:pPr algn="ctr"/>
            <a:r>
              <a:rPr lang="es-MX" sz="1600" dirty="0" err="1" smtClean="0">
                <a:solidFill>
                  <a:srgbClr val="FF0000"/>
                </a:solidFill>
              </a:rPr>
              <a:t>Through</a:t>
            </a:r>
            <a:endParaRPr lang="es-MX" sz="1600" dirty="0" smtClean="0">
              <a:solidFill>
                <a:srgbClr val="FF0000"/>
              </a:solidFill>
            </a:endParaRPr>
          </a:p>
          <a:p>
            <a:pPr algn="ctr"/>
            <a:r>
              <a:rPr lang="es-MX" sz="1600" dirty="0" smtClean="0"/>
              <a:t>A </a:t>
            </a:r>
            <a:r>
              <a:rPr lang="es-MX" sz="1600" dirty="0" err="1" smtClean="0"/>
              <a:t>trevés</a:t>
            </a:r>
            <a:r>
              <a:rPr lang="es-MX" sz="1600" dirty="0" smtClean="0"/>
              <a:t> de… </a:t>
            </a:r>
          </a:p>
          <a:p>
            <a:pPr algn="ctr"/>
            <a:r>
              <a:rPr lang="es-MX" sz="1600" dirty="0" err="1" smtClean="0">
                <a:solidFill>
                  <a:srgbClr val="FF0000"/>
                </a:solidFill>
              </a:rPr>
              <a:t>From</a:t>
            </a:r>
            <a:r>
              <a:rPr lang="es-MX" sz="1600" dirty="0" smtClean="0">
                <a:solidFill>
                  <a:srgbClr val="FF0000"/>
                </a:solidFill>
              </a:rPr>
              <a:t> </a:t>
            </a:r>
            <a:r>
              <a:rPr lang="es-MX" sz="1600" dirty="0" err="1" smtClean="0">
                <a:solidFill>
                  <a:srgbClr val="FF0000"/>
                </a:solidFill>
              </a:rPr>
              <a:t>to</a:t>
            </a:r>
            <a:endParaRPr lang="es-MX" sz="1600" dirty="0" smtClean="0">
              <a:solidFill>
                <a:srgbClr val="FF0000"/>
              </a:solidFill>
            </a:endParaRPr>
          </a:p>
          <a:p>
            <a:pPr algn="ctr"/>
            <a:r>
              <a:rPr lang="es-MX" sz="1600" dirty="0" smtClean="0"/>
              <a:t>A partir de…</a:t>
            </a:r>
          </a:p>
          <a:p>
            <a:pPr algn="ctr"/>
            <a:r>
              <a:rPr lang="es-MX" sz="1600" dirty="0" err="1" smtClean="0">
                <a:solidFill>
                  <a:srgbClr val="FF0000"/>
                </a:solidFill>
              </a:rPr>
              <a:t>Into</a:t>
            </a:r>
            <a:endParaRPr lang="es-MX" sz="1600" dirty="0" smtClean="0">
              <a:solidFill>
                <a:srgbClr val="FF0000"/>
              </a:solidFill>
            </a:endParaRPr>
          </a:p>
          <a:p>
            <a:pPr algn="ctr"/>
            <a:r>
              <a:rPr lang="es-MX" sz="1600" dirty="0" smtClean="0"/>
              <a:t>Dentro / hacia el interior de…</a:t>
            </a:r>
          </a:p>
          <a:p>
            <a:pPr algn="ctr"/>
            <a:r>
              <a:rPr lang="es-MX" sz="1600" dirty="0" err="1" smtClean="0">
                <a:solidFill>
                  <a:srgbClr val="FF0000"/>
                </a:solidFill>
              </a:rPr>
              <a:t>Past</a:t>
            </a:r>
            <a:endParaRPr lang="es-MX" sz="1600" dirty="0" smtClean="0">
              <a:solidFill>
                <a:srgbClr val="FF0000"/>
              </a:solidFill>
            </a:endParaRPr>
          </a:p>
          <a:p>
            <a:pPr algn="ctr"/>
            <a:r>
              <a:rPr lang="es-MX" sz="1600" dirty="0" smtClean="0"/>
              <a:t>Por delante / pasado</a:t>
            </a:r>
          </a:p>
          <a:p>
            <a:pPr algn="ctr"/>
            <a:r>
              <a:rPr lang="es-MX" sz="1600" dirty="0" smtClean="0">
                <a:solidFill>
                  <a:srgbClr val="FF0000"/>
                </a:solidFill>
              </a:rPr>
              <a:t>Down </a:t>
            </a:r>
            <a:endParaRPr lang="es-MX" sz="1600" dirty="0">
              <a:solidFill>
                <a:srgbClr val="FF0000"/>
              </a:solidFill>
            </a:endParaRPr>
          </a:p>
          <a:p>
            <a:pPr algn="ctr"/>
            <a:r>
              <a:rPr lang="es-MX" sz="1600" dirty="0" smtClean="0"/>
              <a:t>(de bajo de)</a:t>
            </a:r>
          </a:p>
          <a:p>
            <a:pPr algn="ctr"/>
            <a:r>
              <a:rPr lang="es-MX" sz="1600" dirty="0" err="1">
                <a:solidFill>
                  <a:srgbClr val="FF0000"/>
                </a:solidFill>
              </a:rPr>
              <a:t>around</a:t>
            </a:r>
            <a:r>
              <a:rPr lang="es-MX" sz="1600" dirty="0">
                <a:solidFill>
                  <a:srgbClr val="FF0000"/>
                </a:solidFill>
              </a:rPr>
              <a:t> </a:t>
            </a:r>
            <a:r>
              <a:rPr lang="es-MX" sz="1600" dirty="0" err="1">
                <a:solidFill>
                  <a:srgbClr val="FF0000"/>
                </a:solidFill>
              </a:rPr>
              <a:t>the</a:t>
            </a:r>
            <a:r>
              <a:rPr lang="es-MX" sz="1600" dirty="0">
                <a:solidFill>
                  <a:srgbClr val="FF0000"/>
                </a:solidFill>
              </a:rPr>
              <a:t> </a:t>
            </a:r>
            <a:r>
              <a:rPr lang="es-MX" sz="1600" dirty="0" err="1" smtClean="0">
                <a:solidFill>
                  <a:srgbClr val="FF0000"/>
                </a:solidFill>
              </a:rPr>
              <a:t>corner</a:t>
            </a:r>
            <a:endParaRPr lang="es-MX" sz="1600" dirty="0" smtClean="0">
              <a:solidFill>
                <a:srgbClr val="FF0000"/>
              </a:solidFill>
            </a:endParaRPr>
          </a:p>
          <a:p>
            <a:pPr algn="ctr"/>
            <a:r>
              <a:rPr lang="es-MX" sz="1600" dirty="0" smtClean="0"/>
              <a:t>Alrededor =&gt; A la vuelta de la esquina</a:t>
            </a:r>
          </a:p>
        </p:txBody>
      </p:sp>
      <p:sp>
        <p:nvSpPr>
          <p:cNvPr id="9" name="CuadroTexto 8"/>
          <p:cNvSpPr txBox="1"/>
          <p:nvPr/>
        </p:nvSpPr>
        <p:spPr>
          <a:xfrm>
            <a:off x="2281950" y="3563888"/>
            <a:ext cx="859018" cy="369332"/>
          </a:xfrm>
          <a:prstGeom prst="rect">
            <a:avLst/>
          </a:prstGeom>
          <a:noFill/>
        </p:spPr>
        <p:txBody>
          <a:bodyPr wrap="none" rtlCol="0">
            <a:spAutoFit/>
          </a:bodyPr>
          <a:lstStyle/>
          <a:p>
            <a:r>
              <a:rPr lang="es-MX" dirty="0" err="1" smtClean="0"/>
              <a:t>around</a:t>
            </a:r>
            <a:endParaRPr lang="es-MX" dirty="0"/>
          </a:p>
        </p:txBody>
      </p:sp>
      <p:sp>
        <p:nvSpPr>
          <p:cNvPr id="12" name="CuadroTexto 11"/>
          <p:cNvSpPr txBox="1"/>
          <p:nvPr/>
        </p:nvSpPr>
        <p:spPr>
          <a:xfrm>
            <a:off x="3809095" y="7082988"/>
            <a:ext cx="780983" cy="369332"/>
          </a:xfrm>
          <a:prstGeom prst="rect">
            <a:avLst/>
          </a:prstGeom>
          <a:noFill/>
        </p:spPr>
        <p:txBody>
          <a:bodyPr wrap="none" rtlCol="0">
            <a:spAutoFit/>
          </a:bodyPr>
          <a:lstStyle/>
          <a:p>
            <a:r>
              <a:rPr lang="es-MX" dirty="0" err="1" smtClean="0"/>
              <a:t>Out</a:t>
            </a:r>
            <a:r>
              <a:rPr lang="es-MX" dirty="0" smtClean="0"/>
              <a:t> of</a:t>
            </a:r>
            <a:endParaRPr lang="es-MX" dirty="0"/>
          </a:p>
        </p:txBody>
      </p:sp>
      <p:sp>
        <p:nvSpPr>
          <p:cNvPr id="13" name="CuadroTexto 12"/>
          <p:cNvSpPr txBox="1"/>
          <p:nvPr/>
        </p:nvSpPr>
        <p:spPr>
          <a:xfrm>
            <a:off x="5157192" y="3547738"/>
            <a:ext cx="637803" cy="369332"/>
          </a:xfrm>
          <a:prstGeom prst="rect">
            <a:avLst/>
          </a:prstGeom>
          <a:noFill/>
        </p:spPr>
        <p:txBody>
          <a:bodyPr wrap="none" rtlCol="0">
            <a:spAutoFit/>
          </a:bodyPr>
          <a:lstStyle/>
          <a:p>
            <a:r>
              <a:rPr lang="es-MX" dirty="0" err="1" smtClean="0"/>
              <a:t>from</a:t>
            </a:r>
            <a:endParaRPr lang="es-MX"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580112"/>
            <a:ext cx="6429396" cy="3539430"/>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u="sng" dirty="0" smtClean="0">
                <a:solidFill>
                  <a:srgbClr val="FF0000"/>
                </a:solidFill>
              </a:rPr>
              <a:t>post</a:t>
            </a:r>
            <a:r>
              <a:rPr lang="en-US" sz="1600" dirty="0" smtClean="0">
                <a:solidFill>
                  <a:srgbClr val="FF0000"/>
                </a:solidFill>
              </a:rPr>
              <a:t> </a:t>
            </a:r>
            <a:r>
              <a:rPr lang="en-US" sz="1600" u="sng" dirty="0" smtClean="0">
                <a:solidFill>
                  <a:srgbClr val="FF0000"/>
                </a:solidFill>
              </a:rPr>
              <a:t>office</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u="sng" dirty="0" smtClean="0">
                <a:solidFill>
                  <a:srgbClr val="FF0000"/>
                </a:solidFill>
              </a:rPr>
              <a:t>underground</a:t>
            </a:r>
            <a:r>
              <a:rPr lang="en-US" sz="1600" dirty="0" smtClean="0"/>
              <a:t> </a:t>
            </a:r>
            <a:r>
              <a:rPr lang="en-US" sz="1600" u="sng" dirty="0" smtClean="0">
                <a:solidFill>
                  <a:srgbClr val="FF0000"/>
                </a:solidFill>
              </a:rPr>
              <a:t>station</a:t>
            </a:r>
            <a:endParaRPr lang="en-US" sz="1600" u="sng"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solidFill>
                  <a:srgbClr val="FF0000"/>
                </a:solidFill>
              </a:rPr>
              <a:t>cinema</a:t>
            </a:r>
            <a:endParaRPr lang="en-US" sz="1600" dirty="0" smtClean="0">
              <a:solidFill>
                <a:srgbClr val="FF0000"/>
              </a:solidFill>
            </a:endParaRP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solidFill>
                  <a:srgbClr val="FF0000"/>
                </a:solidFill>
              </a:rPr>
              <a:t> Bus station</a:t>
            </a:r>
            <a:endParaRPr lang="en-US" sz="1600" dirty="0" smtClean="0"/>
          </a:p>
          <a:p>
            <a:pPr marL="342900" indent="-342900"/>
            <a:endParaRPr lang="en-US" sz="1600" dirty="0" smtClean="0"/>
          </a:p>
          <a:p>
            <a:pPr marL="342900" indent="-342900"/>
            <a:r>
              <a:rPr lang="en-US" sz="1400" dirty="0" smtClean="0"/>
              <a:t>Until = hasta</a:t>
            </a:r>
          </a:p>
          <a:p>
            <a:pPr marL="342900" indent="-342900"/>
            <a:r>
              <a:rPr lang="en-US" sz="1400" dirty="0">
                <a:solidFill>
                  <a:srgbClr val="00B050"/>
                </a:solidFill>
              </a:rPr>
              <a:t>get</a:t>
            </a:r>
            <a:r>
              <a:rPr lang="en-US" sz="1400" dirty="0"/>
              <a:t> to the </a:t>
            </a:r>
            <a:r>
              <a:rPr lang="en-US" sz="1400" dirty="0">
                <a:solidFill>
                  <a:schemeClr val="tx2">
                    <a:lumMod val="60000"/>
                    <a:lumOff val="40000"/>
                  </a:schemeClr>
                </a:solidFill>
              </a:rPr>
              <a:t>roundabout</a:t>
            </a:r>
            <a:r>
              <a:rPr lang="en-US" sz="1400" dirty="0" smtClean="0"/>
              <a:t>.= </a:t>
            </a:r>
            <a:r>
              <a:rPr lang="en-US" sz="1400" dirty="0" err="1" smtClean="0">
                <a:solidFill>
                  <a:srgbClr val="00B050"/>
                </a:solidFill>
              </a:rPr>
              <a:t>llegar</a:t>
            </a:r>
            <a:r>
              <a:rPr lang="en-US" sz="1400" dirty="0" smtClean="0">
                <a:solidFill>
                  <a:srgbClr val="00B050"/>
                </a:solidFill>
              </a:rPr>
              <a:t> </a:t>
            </a:r>
            <a:r>
              <a:rPr lang="en-US" sz="1400" dirty="0" smtClean="0"/>
              <a:t>a la </a:t>
            </a:r>
            <a:r>
              <a:rPr lang="en-US" sz="1400" dirty="0" smtClean="0">
                <a:solidFill>
                  <a:schemeClr val="tx2">
                    <a:lumMod val="60000"/>
                    <a:lumOff val="40000"/>
                  </a:schemeClr>
                </a:solidFill>
              </a:rPr>
              <a:t>rotunda</a:t>
            </a:r>
          </a:p>
          <a:p>
            <a:pPr marL="342900" indent="-342900"/>
            <a:r>
              <a:rPr lang="en-US" sz="1400" dirty="0" smtClean="0"/>
              <a:t>Opposite = </a:t>
            </a:r>
            <a:r>
              <a:rPr lang="en-US" sz="1400" dirty="0" err="1" smtClean="0"/>
              <a:t>opuesto</a:t>
            </a:r>
            <a:endParaRPr lang="es-ES" sz="1400" dirty="0">
              <a:solidFill>
                <a:schemeClr val="tx2">
                  <a:lumMod val="60000"/>
                  <a:lumOff val="40000"/>
                </a:schemeClr>
              </a:solidFill>
            </a:endParaRPr>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chemeClr val="tx2">
                    <a:lumMod val="60000"/>
                    <a:lumOff val="40000"/>
                  </a:schemeClr>
                </a:solidFill>
                <a:effectLst/>
                <a:cs typeface="Arial" pitchFamily="34" charset="0"/>
              </a:rPr>
              <a:t>fire</a:t>
            </a:r>
            <a:r>
              <a:rPr kumimoji="0" lang="es-ES" sz="1400" b="0" i="0" u="none" strike="noStrike" cap="none" normalizeH="0" baseline="0" dirty="0" smtClean="0">
                <a:ln>
                  <a:noFill/>
                </a:ln>
                <a:solidFill>
                  <a:schemeClr val="tx2">
                    <a:lumMod val="60000"/>
                    <a:lumOff val="40000"/>
                  </a:schemeClr>
                </a:solidFill>
                <a:effectLst/>
                <a:cs typeface="Arial" pitchFamily="34" charset="0"/>
              </a:rPr>
              <a:t> </a:t>
            </a:r>
            <a:r>
              <a:rPr kumimoji="0" lang="es-ES" sz="1400" b="0" i="0" u="none" strike="noStrike" cap="none" normalizeH="0" baseline="0" dirty="0" err="1" smtClean="0">
                <a:ln>
                  <a:noFill/>
                </a:ln>
                <a:solidFill>
                  <a:schemeClr val="tx2">
                    <a:lumMod val="60000"/>
                    <a:lumOff val="40000"/>
                  </a:schemeClr>
                </a:solidFill>
                <a:effectLst/>
                <a:cs typeface="Arial" pitchFamily="34" charset="0"/>
              </a:rPr>
              <a:t>station</a:t>
            </a:r>
            <a:r>
              <a:rPr kumimoji="0" lang="es-ES" sz="1400" b="0" i="0" u="none" strike="noStrike" cap="none" normalizeH="0" baseline="0" dirty="0" smtClean="0">
                <a:ln>
                  <a:noFill/>
                </a:ln>
                <a:solidFill>
                  <a:schemeClr val="tx2">
                    <a:lumMod val="60000"/>
                    <a:lumOff val="40000"/>
                  </a:schemeClr>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chemeClr val="tx2">
                    <a:lumMod val="60000"/>
                    <a:lumOff val="40000"/>
                  </a:schemeClr>
                </a:solidFill>
                <a:effectLst/>
                <a:cs typeface="Arial" pitchFamily="34" charset="0"/>
              </a:rPr>
              <a:t>__</a:t>
            </a:r>
            <a:r>
              <a:rPr kumimoji="0" lang="es-ES" sz="1400" b="0" i="0" u="none" strike="noStrike" cap="none" normalizeH="0" baseline="0" dirty="0" err="1" smtClean="0">
                <a:ln>
                  <a:noFill/>
                </a:ln>
                <a:solidFill>
                  <a:schemeClr val="tx2">
                    <a:lumMod val="60000"/>
                    <a:lumOff val="40000"/>
                  </a:schemeClr>
                </a:solidFill>
                <a:effectLst/>
                <a:cs typeface="Arial" pitchFamily="34" charset="0"/>
              </a:rPr>
              <a:t>fire</a:t>
            </a:r>
            <a:r>
              <a:rPr kumimoji="0" lang="es-ES" sz="1400" b="0" i="0" u="none" strike="noStrike" cap="none" normalizeH="0" baseline="0" dirty="0" smtClean="0">
                <a:ln>
                  <a:noFill/>
                </a:ln>
                <a:solidFill>
                  <a:schemeClr val="tx2">
                    <a:lumMod val="60000"/>
                    <a:lumOff val="40000"/>
                  </a:schemeClr>
                </a:solidFill>
                <a:effectLst/>
                <a:cs typeface="Arial" pitchFamily="34" charset="0"/>
              </a:rPr>
              <a:t> </a:t>
            </a:r>
            <a:r>
              <a:rPr kumimoji="0" lang="es-ES" sz="1400" b="0" i="0" u="none" strike="noStrike" cap="none" normalizeH="0" baseline="0" dirty="0" err="1" smtClean="0">
                <a:ln>
                  <a:noFill/>
                </a:ln>
                <a:solidFill>
                  <a:schemeClr val="tx2">
                    <a:lumMod val="60000"/>
                    <a:lumOff val="40000"/>
                  </a:schemeClr>
                </a:solidFill>
                <a:effectLst/>
                <a:cs typeface="Arial" pitchFamily="34" charset="0"/>
              </a:rPr>
              <a:t>station</a:t>
            </a:r>
            <a:r>
              <a:rPr lang="es-ES" sz="1400" dirty="0" smtClean="0">
                <a:solidFill>
                  <a:schemeClr val="tx2">
                    <a:lumMod val="60000"/>
                    <a:lumOff val="40000"/>
                  </a:schemeClr>
                </a:solidFill>
                <a:cs typeface="Arial" pitchFamily="34" charset="0"/>
              </a:rPr>
              <a:t>__</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chemeClr val="tx2">
                    <a:lumMod val="60000"/>
                    <a:lumOff val="40000"/>
                  </a:schemeClr>
                </a:solidFill>
                <a:effectLst/>
                <a:cs typeface="Arial" pitchFamily="34" charset="0"/>
              </a:rPr>
              <a:t>  </a:t>
            </a:r>
            <a:r>
              <a:rPr kumimoji="0" lang="es-ES" sz="1400" b="0" i="0" u="none" strike="noStrike" cap="none" normalizeH="0" baseline="0" dirty="0" err="1" smtClean="0">
                <a:ln>
                  <a:noFill/>
                </a:ln>
                <a:solidFill>
                  <a:schemeClr val="tx2">
                    <a:lumMod val="60000"/>
                    <a:lumOff val="40000"/>
                  </a:schemeClr>
                </a:solidFill>
                <a:effectLst/>
                <a:cs typeface="Arial" pitchFamily="34" charset="0"/>
              </a:rPr>
              <a:t>Fire</a:t>
            </a:r>
            <a:r>
              <a:rPr kumimoji="0" lang="es-ES" sz="1400" b="0" i="0" u="none" strike="noStrike" cap="none" normalizeH="0" baseline="0" dirty="0" smtClean="0">
                <a:ln>
                  <a:noFill/>
                </a:ln>
                <a:solidFill>
                  <a:schemeClr val="tx2">
                    <a:lumMod val="60000"/>
                    <a:lumOff val="40000"/>
                  </a:schemeClr>
                </a:solidFill>
                <a:effectLst/>
                <a:cs typeface="Arial" pitchFamily="34" charset="0"/>
              </a:rPr>
              <a:t> </a:t>
            </a:r>
            <a:r>
              <a:rPr kumimoji="0" lang="es-ES" sz="1400" b="0" i="0" u="none" strike="noStrike" cap="none" normalizeH="0" baseline="0" dirty="0" err="1" smtClean="0">
                <a:ln>
                  <a:noFill/>
                </a:ln>
                <a:solidFill>
                  <a:schemeClr val="tx2">
                    <a:lumMod val="60000"/>
                    <a:lumOff val="40000"/>
                  </a:schemeClr>
                </a:solidFill>
                <a:effectLst/>
                <a:cs typeface="Arial" pitchFamily="34" charset="0"/>
              </a:rPr>
              <a:t>Station</a:t>
            </a:r>
            <a:endParaRPr kumimoji="0" lang="es-ES" sz="1400" b="0" i="0" u="none" strike="noStrike" cap="none" normalizeH="0" baseline="0" dirty="0" smtClean="0">
              <a:ln>
                <a:noFill/>
              </a:ln>
              <a:solidFill>
                <a:schemeClr val="tx2">
                  <a:lumMod val="60000"/>
                  <a:lumOff val="40000"/>
                </a:schemeClr>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a:t>
            </a:r>
            <a:r>
              <a:rPr lang="es-ES" sz="1400" dirty="0" smtClean="0">
                <a:solidFill>
                  <a:schemeClr val="tx2">
                    <a:lumMod val="60000"/>
                    <a:lumOff val="40000"/>
                  </a:schemeClr>
                </a:solidFill>
                <a:cs typeface="Arial" pitchFamily="34" charset="0"/>
              </a:rPr>
              <a:t> </a:t>
            </a:r>
            <a:r>
              <a:rPr lang="es-ES" sz="1400" dirty="0" err="1">
                <a:solidFill>
                  <a:schemeClr val="tx2">
                    <a:lumMod val="60000"/>
                    <a:lumOff val="40000"/>
                  </a:schemeClr>
                </a:solidFill>
                <a:cs typeface="Arial" pitchFamily="34" charset="0"/>
              </a:rPr>
              <a:t>Bakery</a:t>
            </a:r>
            <a:r>
              <a:rPr lang="es-ES" sz="1400" dirty="0">
                <a:solidFill>
                  <a:schemeClr val="tx2">
                    <a:lumMod val="60000"/>
                    <a:lumOff val="40000"/>
                  </a:schemeClr>
                </a:solidFill>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a:t>
            </a:r>
            <a:r>
              <a:rPr lang="es-ES" sz="1400" dirty="0">
                <a:solidFill>
                  <a:schemeClr val="tx2">
                    <a:lumMod val="60000"/>
                    <a:lumOff val="40000"/>
                  </a:schemeClr>
                </a:solidFill>
                <a:cs typeface="Arial" pitchFamily="34" charset="0"/>
              </a:rPr>
              <a:t> </a:t>
            </a:r>
            <a:r>
              <a:rPr lang="es-ES" sz="1400" dirty="0" err="1">
                <a:solidFill>
                  <a:schemeClr val="tx2">
                    <a:lumMod val="60000"/>
                    <a:lumOff val="40000"/>
                  </a:schemeClr>
                </a:solidFill>
                <a:cs typeface="Arial" pitchFamily="34" charset="0"/>
              </a:rPr>
              <a:t>Bakery</a:t>
            </a:r>
            <a:r>
              <a:rPr lang="es-ES" sz="1400" dirty="0">
                <a:solidFill>
                  <a:schemeClr val="tx2">
                    <a:lumMod val="60000"/>
                    <a:lumOff val="40000"/>
                  </a:schemeClr>
                </a:solidFill>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chemeClr val="tx2">
                    <a:lumMod val="60000"/>
                    <a:lumOff val="40000"/>
                  </a:schemeClr>
                </a:solidFill>
                <a:effectLst/>
                <a:cs typeface="Arial" pitchFamily="34" charset="0"/>
              </a:rPr>
              <a:t>Bakery</a:t>
            </a:r>
            <a:endParaRPr kumimoji="0" lang="es-ES" sz="1400" b="0" i="0" u="none" strike="noStrike" cap="none" normalizeH="0" baseline="0" dirty="0" smtClean="0">
              <a:ln>
                <a:noFill/>
              </a:ln>
              <a:solidFill>
                <a:schemeClr val="tx2">
                  <a:lumMod val="60000"/>
                  <a:lumOff val="40000"/>
                </a:schemeClr>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dirty="0" smtClean="0">
                <a:ln>
                  <a:noFill/>
                </a:ln>
                <a:solidFill>
                  <a:srgbClr val="000000"/>
                </a:solidFill>
                <a:effectLst/>
                <a:cs typeface="Arial" pitchFamily="34" charset="0"/>
              </a:rPr>
              <a:t> </a:t>
            </a:r>
            <a:r>
              <a:rPr lang="es-ES" sz="1400" dirty="0" smtClean="0">
                <a:solidFill>
                  <a:schemeClr val="tx2">
                    <a:lumMod val="60000"/>
                    <a:lumOff val="40000"/>
                  </a:schemeClr>
                </a:solidFill>
                <a:cs typeface="Arial" pitchFamily="34" charset="0"/>
              </a:rPr>
              <a:t>City </a:t>
            </a:r>
            <a:r>
              <a:rPr lang="es-ES" sz="1400" dirty="0" err="1">
                <a:solidFill>
                  <a:schemeClr val="tx2">
                    <a:lumMod val="60000"/>
                    <a:lumOff val="40000"/>
                  </a:schemeClr>
                </a:solidFill>
                <a:cs typeface="Arial" pitchFamily="34" charset="0"/>
              </a:rPr>
              <a:t>Middle</a:t>
            </a:r>
            <a:r>
              <a:rPr lang="es-ES" sz="1400" dirty="0">
                <a:solidFill>
                  <a:schemeClr val="tx2">
                    <a:lumMod val="60000"/>
                    <a:lumOff val="40000"/>
                  </a:schemeClr>
                </a:solidFill>
                <a:cs typeface="Arial" pitchFamily="34" charset="0"/>
              </a:rPr>
              <a:t> </a:t>
            </a:r>
            <a:r>
              <a:rPr lang="es-ES" sz="1400" dirty="0" err="1" smtClean="0">
                <a:solidFill>
                  <a:schemeClr val="tx2">
                    <a:lumMod val="60000"/>
                    <a:lumOff val="40000"/>
                  </a:schemeClr>
                </a:solidFill>
                <a:cs typeface="Arial" pitchFamily="34" charset="0"/>
              </a:rPr>
              <a:t>School</a:t>
            </a:r>
            <a:r>
              <a:rPr lang="es-ES" sz="1400" dirty="0" smtClean="0">
                <a:solidFill>
                  <a:schemeClr val="tx2">
                    <a:lumMod val="60000"/>
                    <a:lumOff val="40000"/>
                  </a:schemeClr>
                </a:solidFill>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store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chemeClr val="tx2">
                    <a:lumMod val="60000"/>
                    <a:lumOff val="40000"/>
                  </a:schemeClr>
                </a:solidFill>
                <a:effectLst/>
                <a:cs typeface="Arial" pitchFamily="34" charset="0"/>
              </a:rPr>
              <a:t>  City </a:t>
            </a:r>
            <a:r>
              <a:rPr kumimoji="0" lang="es-ES" sz="1400" b="0" i="0" u="none" strike="noStrike" cap="none" normalizeH="0" baseline="0" dirty="0" err="1" smtClean="0">
                <a:ln>
                  <a:noFill/>
                </a:ln>
                <a:solidFill>
                  <a:schemeClr val="tx2">
                    <a:lumMod val="60000"/>
                    <a:lumOff val="40000"/>
                  </a:schemeClr>
                </a:solidFill>
                <a:effectLst/>
                <a:cs typeface="Arial" pitchFamily="34" charset="0"/>
              </a:rPr>
              <a:t>Middle</a:t>
            </a:r>
            <a:r>
              <a:rPr kumimoji="0" lang="es-ES" sz="1400" b="0" i="0" u="none" strike="noStrike" cap="none" normalizeH="0" baseline="0" dirty="0" smtClean="0">
                <a:ln>
                  <a:noFill/>
                </a:ln>
                <a:solidFill>
                  <a:schemeClr val="tx2">
                    <a:lumMod val="60000"/>
                    <a:lumOff val="40000"/>
                  </a:schemeClr>
                </a:solidFill>
                <a:effectLst/>
                <a:cs typeface="Arial" pitchFamily="34" charset="0"/>
              </a:rPr>
              <a:t> </a:t>
            </a:r>
            <a:r>
              <a:rPr kumimoji="0" lang="es-ES" sz="1400" b="0" i="0" u="none" strike="noStrike" cap="none" normalizeH="0" baseline="0" dirty="0" err="1" smtClean="0">
                <a:ln>
                  <a:noFill/>
                </a:ln>
                <a:solidFill>
                  <a:schemeClr val="tx2">
                    <a:lumMod val="60000"/>
                    <a:lumOff val="40000"/>
                  </a:schemeClr>
                </a:solidFill>
                <a:effectLst/>
                <a:cs typeface="Arial" pitchFamily="34" charset="0"/>
              </a:rPr>
              <a:t>School</a:t>
            </a:r>
            <a:endParaRPr kumimoji="0" lang="es-ES" sz="1400" b="0" i="0" u="none" strike="noStrike" cap="none" normalizeH="0" baseline="0" dirty="0" smtClean="0">
              <a:ln>
                <a:noFill/>
              </a:ln>
              <a:solidFill>
                <a:schemeClr val="tx2">
                  <a:lumMod val="60000"/>
                  <a:lumOff val="40000"/>
                </a:schemeClr>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167</Words>
  <Application>Microsoft Office PowerPoint</Application>
  <PresentationFormat>Presentación en pantalla (4:3)</PresentationFormat>
  <Paragraphs>58</Paragraphs>
  <Slides>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Berlin Sans FB Demi</vt:lpstr>
      <vt:lpstr>Calibri</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Sony</cp:lastModifiedBy>
  <cp:revision>19</cp:revision>
  <dcterms:created xsi:type="dcterms:W3CDTF">2016-04-25T15:01:16Z</dcterms:created>
  <dcterms:modified xsi:type="dcterms:W3CDTF">2016-04-25T22:22:24Z</dcterms:modified>
</cp:coreProperties>
</file>