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7" r:id="rId5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11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BEC8A-E9B4-4F8B-B24E-2989D5CED25B}" type="datetimeFigureOut">
              <a:rPr lang="es-ES" smtClean="0"/>
              <a:t>25/04/2016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9650A-54D6-445D-95DD-955CC431A0D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youtube.com/watch?v=IDEuyJwOiyA&amp;feature=youtu.b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8" y="7715272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hlinkClick r:id="rId2"/>
              </a:rPr>
              <a:t>https://www.youtube.com/watch?v=IDEuyJwOiyA&amp;feature=youtu.be</a:t>
            </a:r>
            <a:endParaRPr lang="es-ES_tradnl" sz="2400" dirty="0" smtClean="0"/>
          </a:p>
          <a:p>
            <a:endParaRPr lang="es-ES" sz="2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142876" y="7072330"/>
            <a:ext cx="614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Click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on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following</a:t>
            </a:r>
            <a:r>
              <a:rPr lang="es-ES_tradnl" sz="2000" dirty="0" smtClean="0"/>
              <a:t> link </a:t>
            </a:r>
            <a:r>
              <a:rPr lang="es-ES_tradnl" sz="2000" dirty="0" err="1" smtClean="0"/>
              <a:t>to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watch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for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better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explanation</a:t>
            </a:r>
            <a:endParaRPr lang="es-ES" sz="2000" dirty="0"/>
          </a:p>
        </p:txBody>
      </p:sp>
      <p:grpSp>
        <p:nvGrpSpPr>
          <p:cNvPr id="7" name="6 Grupo"/>
          <p:cNvGrpSpPr/>
          <p:nvPr/>
        </p:nvGrpSpPr>
        <p:grpSpPr>
          <a:xfrm>
            <a:off x="285728" y="1500166"/>
            <a:ext cx="6286544" cy="5000660"/>
            <a:chOff x="285728" y="1071538"/>
            <a:chExt cx="6286544" cy="3929090"/>
          </a:xfrm>
        </p:grpSpPr>
        <p:pic>
          <p:nvPicPr>
            <p:cNvPr id="16388" name="Picture 4" descr="http://www.easypacelearning.com/design/images/content/givingdirections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7430" y="1071538"/>
              <a:ext cx="4214842" cy="3929090"/>
            </a:xfrm>
            <a:prstGeom prst="rect">
              <a:avLst/>
            </a:prstGeom>
            <a:noFill/>
          </p:spPr>
        </p:pic>
        <p:pic>
          <p:nvPicPr>
            <p:cNvPr id="16390" name="Picture 6" descr="http://www.costaricantimes.com/wp-content/uploads/2013/07/giving-directions-in-costa-ric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8" y="1142976"/>
              <a:ext cx="2093913" cy="3829051"/>
            </a:xfrm>
            <a:prstGeom prst="rect">
              <a:avLst/>
            </a:prstGeom>
            <a:noFill/>
          </p:spPr>
        </p:pic>
      </p:grpSp>
      <p:sp>
        <p:nvSpPr>
          <p:cNvPr id="8" name="7 CuadroTexto"/>
          <p:cNvSpPr txBox="1"/>
          <p:nvPr/>
        </p:nvSpPr>
        <p:spPr>
          <a:xfrm>
            <a:off x="432730" y="214282"/>
            <a:ext cx="5782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err="1" smtClean="0">
                <a:solidFill>
                  <a:srgbClr val="00B050"/>
                </a:solidFill>
                <a:latin typeface="Berlin Sans FB Demi" pitchFamily="34" charset="0"/>
              </a:rPr>
              <a:t>Giving</a:t>
            </a:r>
            <a:r>
              <a:rPr lang="es-ES_tradnl" sz="3600" b="1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s-ES_tradnl" sz="3600" b="1" dirty="0" err="1" smtClean="0">
                <a:solidFill>
                  <a:srgbClr val="00B050"/>
                </a:solidFill>
                <a:latin typeface="Berlin Sans FB Demi" pitchFamily="34" charset="0"/>
              </a:rPr>
              <a:t>directions</a:t>
            </a:r>
            <a:r>
              <a:rPr lang="es-ES_tradnl" sz="3600" b="1" dirty="0" smtClean="0">
                <a:solidFill>
                  <a:srgbClr val="00B050"/>
                </a:solidFill>
                <a:latin typeface="Berlin Sans FB Demi" pitchFamily="34" charset="0"/>
              </a:rPr>
              <a:t>  </a:t>
            </a:r>
            <a:r>
              <a:rPr lang="es-ES_tradnl" sz="3600" b="1" dirty="0" err="1" smtClean="0">
                <a:solidFill>
                  <a:srgbClr val="00B050"/>
                </a:solidFill>
                <a:latin typeface="Berlin Sans FB Demi" pitchFamily="34" charset="0"/>
              </a:rPr>
              <a:t>Lesson</a:t>
            </a:r>
            <a:r>
              <a:rPr lang="es-ES_tradnl" sz="3600" b="1" dirty="0" smtClean="0">
                <a:solidFill>
                  <a:srgbClr val="00B050"/>
                </a:solidFill>
                <a:latin typeface="Berlin Sans FB Demi" pitchFamily="34" charset="0"/>
              </a:rPr>
              <a:t> 7d</a:t>
            </a:r>
            <a:endParaRPr lang="es-ES" sz="3600" b="1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04664" y="467544"/>
            <a:ext cx="6199689" cy="8496944"/>
            <a:chOff x="397663" y="-36512"/>
            <a:chExt cx="6199689" cy="90730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1" t="38598" r="46083" b="29034"/>
            <a:stretch/>
          </p:blipFill>
          <p:spPr bwMode="auto">
            <a:xfrm>
              <a:off x="397663" y="-36512"/>
              <a:ext cx="6127681" cy="5535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88" t="38598" r="18851" b="29034"/>
            <a:stretch/>
          </p:blipFill>
          <p:spPr bwMode="auto">
            <a:xfrm>
              <a:off x="2060848" y="4067944"/>
              <a:ext cx="4525872" cy="4968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2060848" y="4283968"/>
              <a:ext cx="115212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3861048" y="395536"/>
              <a:ext cx="2736304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8" t="40586" r="39138" b="53514"/>
          <a:stretch/>
        </p:blipFill>
        <p:spPr bwMode="auto">
          <a:xfrm>
            <a:off x="2348880" y="682687"/>
            <a:ext cx="4248472" cy="100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4624" y="251520"/>
            <a:ext cx="6801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 smtClean="0"/>
              <a:t>Complete </a:t>
            </a:r>
            <a:r>
              <a:rPr lang="es-ES" sz="2200" b="1" dirty="0" err="1" smtClean="0"/>
              <a:t>the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following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prepositions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with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the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word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bank</a:t>
            </a:r>
            <a:endParaRPr lang="es-ES" sz="2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868049" y="7236296"/>
            <a:ext cx="85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Out</a:t>
            </a:r>
            <a:r>
              <a:rPr lang="es-ES" dirty="0" smtClean="0"/>
              <a:t> of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348880" y="3707904"/>
            <a:ext cx="85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around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81881" y="6263132"/>
            <a:ext cx="85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down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85184" y="3718466"/>
            <a:ext cx="85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from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4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8" y="5811292"/>
            <a:ext cx="64293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1600" dirty="0" smtClean="0"/>
              <a:t>Go </a:t>
            </a:r>
            <a:r>
              <a:rPr lang="en-US" sz="1600" dirty="0"/>
              <a:t>straight on. Then take the first left on to Green Street. Walk past the library and it’s the building next to the library on the left.  </a:t>
            </a:r>
            <a:r>
              <a:rPr lang="en-US" sz="1600" dirty="0" smtClean="0"/>
              <a:t>____</a:t>
            </a:r>
            <a:r>
              <a:rPr lang="en-US" sz="1600" b="1" dirty="0" smtClean="0"/>
              <a:t>POST OFFICE</a:t>
            </a:r>
            <a:r>
              <a:rPr lang="en-US" sz="1600" dirty="0" smtClean="0"/>
              <a:t>__</a:t>
            </a:r>
            <a:r>
              <a:rPr lang="en-US" sz="1600" dirty="0"/>
              <a:t> 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 </a:t>
            </a:r>
            <a:r>
              <a:rPr lang="en-US" sz="1600" dirty="0"/>
              <a:t>B. Go straight on. Go past the traffic lights. You will see a shop on the right. Go past that and it’s on the right next to the shop.  </a:t>
            </a:r>
            <a:r>
              <a:rPr lang="en-US" sz="1600" b="1" dirty="0" smtClean="0"/>
              <a:t>______UNDERGROUND STATION__</a:t>
            </a:r>
            <a:endParaRPr lang="en-US" sz="1600" b="1" dirty="0" smtClean="0"/>
          </a:p>
          <a:p>
            <a:pPr marL="342900" indent="-342900"/>
            <a:r>
              <a:rPr lang="en-US" sz="1600" dirty="0" smtClean="0"/>
              <a:t> </a:t>
            </a:r>
            <a:r>
              <a:rPr lang="en-US" sz="1600" dirty="0"/>
              <a:t>C. Go straight on. Go past the traffic lights and go straight on until </a:t>
            </a:r>
            <a:r>
              <a:rPr lang="en-US" sz="1600" dirty="0" smtClean="0"/>
              <a:t>you get </a:t>
            </a:r>
            <a:r>
              <a:rPr lang="en-US" sz="1600" dirty="0"/>
              <a:t>to the roundabout. At the roundabout turn left. Go past the theatre. It’s the building next to the theatre, opposite the hospital.   </a:t>
            </a:r>
            <a:r>
              <a:rPr lang="en-US" sz="1600" b="1" dirty="0" smtClean="0"/>
              <a:t>______CINEMA___</a:t>
            </a:r>
            <a:endParaRPr lang="en-US" sz="1600" b="1" dirty="0" smtClean="0"/>
          </a:p>
          <a:p>
            <a:pPr marL="342900" indent="-342900"/>
            <a:r>
              <a:rPr lang="en-US" sz="1600" dirty="0" smtClean="0"/>
              <a:t> </a:t>
            </a:r>
            <a:r>
              <a:rPr lang="en-US" sz="1600" dirty="0"/>
              <a:t>D. Go straight on. Go past the traffic lights and take the second right on to King’s Road. Go past the bookshop. It’s the building next to the bookshop opposite the café. </a:t>
            </a:r>
            <a:r>
              <a:rPr lang="en-US" sz="1600" b="1" dirty="0" smtClean="0"/>
              <a:t>________BUS STATION__</a:t>
            </a:r>
            <a:endParaRPr lang="es-ES" sz="1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3883" t="11914" r="24231" b="11914"/>
          <a:stretch>
            <a:fillRect/>
          </a:stretch>
        </p:blipFill>
        <p:spPr bwMode="auto">
          <a:xfrm>
            <a:off x="214290" y="761973"/>
            <a:ext cx="6500834" cy="495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71414" y="171362"/>
            <a:ext cx="6751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Look at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map</a:t>
            </a:r>
            <a:r>
              <a:rPr lang="es-ES_tradnl" sz="2400" b="1" dirty="0" smtClean="0"/>
              <a:t>, </a:t>
            </a:r>
            <a:r>
              <a:rPr lang="es-ES_tradnl" sz="2400" b="1" dirty="0" err="1" smtClean="0"/>
              <a:t>then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follow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directions</a:t>
            </a:r>
            <a:r>
              <a:rPr lang="es-ES_tradnl" sz="2400" b="1" dirty="0" smtClean="0"/>
              <a:t> and </a:t>
            </a:r>
            <a:r>
              <a:rPr lang="es-ES_tradnl" sz="2400" b="1" dirty="0" err="1" smtClean="0"/>
              <a:t>answer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350" t="16308" r="53294" b="13379"/>
          <a:stretch>
            <a:fillRect/>
          </a:stretch>
        </p:blipFill>
        <p:spPr bwMode="auto">
          <a:xfrm>
            <a:off x="81670" y="785819"/>
            <a:ext cx="6490602" cy="378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685800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4671389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1.- Excuse me, I am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looking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for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__</a:t>
            </a: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grocery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store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_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Do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you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know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where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I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could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find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it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?</a:t>
            </a:r>
            <a:b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Yes.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__</a:t>
            </a:r>
            <a:r>
              <a:rPr kumimoji="0" lang="es-ES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grocery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store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___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on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Short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Avenue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across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street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from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library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Grocery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Store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Fire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Station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Bakery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Bank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endParaRPr lang="es-ES_tradnl" sz="14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2.-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Hello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Could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you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tell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me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where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___</a:t>
            </a: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bakery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___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?</a:t>
            </a:r>
            <a:b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lang="es-ES" sz="1400" dirty="0">
                <a:solidFill>
                  <a:srgbClr val="000000"/>
                </a:solidFill>
                <a:cs typeface="Arial" pitchFamily="34" charset="0"/>
              </a:rPr>
              <a:t>Y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es,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lang="es-ES" b="1" dirty="0" smtClean="0"/>
              <a:t>___</a:t>
            </a:r>
            <a:r>
              <a:rPr lang="es-ES" sz="1600" b="1" dirty="0" err="1" smtClean="0"/>
              <a:t>bakery</a:t>
            </a:r>
            <a:r>
              <a:rPr lang="es-ES" b="1" dirty="0" smtClean="0"/>
              <a:t>____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across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street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from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City Park and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next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to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City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Clinic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Day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Care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Center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Grocery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Store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City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Middle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School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Bakery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3.- Can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you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help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me? I am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looking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for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__</a:t>
            </a: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city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6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middle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6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school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_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Do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you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know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where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it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?</a:t>
            </a:r>
            <a:b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</a:b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Sure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,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it's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located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across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from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grocery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store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next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to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the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Elementary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School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Bakery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Video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Store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City Park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  City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Middle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School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1414" y="171362"/>
            <a:ext cx="6751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 smtClean="0"/>
              <a:t>Look at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map</a:t>
            </a:r>
            <a:r>
              <a:rPr lang="es-ES_tradnl" sz="2400" b="1" dirty="0" smtClean="0"/>
              <a:t>, </a:t>
            </a:r>
            <a:r>
              <a:rPr lang="es-ES_tradnl" sz="2400" b="1" dirty="0" err="1" smtClean="0"/>
              <a:t>then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follow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directions</a:t>
            </a:r>
            <a:r>
              <a:rPr lang="es-ES_tradnl" sz="2400" b="1" dirty="0" smtClean="0"/>
              <a:t> and </a:t>
            </a:r>
            <a:r>
              <a:rPr lang="es-ES_tradnl" sz="2400" b="1" dirty="0" err="1" smtClean="0"/>
              <a:t>answer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90</Words>
  <Application>Microsoft Office PowerPoint</Application>
  <PresentationFormat>Presentación en pantalla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Pecas</cp:lastModifiedBy>
  <cp:revision>9</cp:revision>
  <dcterms:created xsi:type="dcterms:W3CDTF">2016-04-25T15:01:16Z</dcterms:created>
  <dcterms:modified xsi:type="dcterms:W3CDTF">2016-04-25T21:14:57Z</dcterms:modified>
</cp:coreProperties>
</file>