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300" r:id="rId4"/>
    <p:sldId id="317" r:id="rId5"/>
    <p:sldId id="301" r:id="rId6"/>
    <p:sldId id="289" r:id="rId7"/>
    <p:sldId id="302" r:id="rId8"/>
    <p:sldId id="290" r:id="rId9"/>
    <p:sldId id="291" r:id="rId10"/>
    <p:sldId id="303" r:id="rId11"/>
    <p:sldId id="292" r:id="rId12"/>
    <p:sldId id="293" r:id="rId13"/>
    <p:sldId id="294" r:id="rId14"/>
    <p:sldId id="295" r:id="rId15"/>
    <p:sldId id="296" r:id="rId16"/>
    <p:sldId id="297" r:id="rId17"/>
    <p:sldId id="298" r:id="rId18"/>
    <p:sldId id="299" r:id="rId19"/>
    <p:sldId id="283" r:id="rId20"/>
    <p:sldId id="257" r:id="rId21"/>
    <p:sldId id="258" r:id="rId22"/>
    <p:sldId id="259" r:id="rId23"/>
    <p:sldId id="260" r:id="rId24"/>
    <p:sldId id="261" r:id="rId25"/>
    <p:sldId id="262" r:id="rId26"/>
    <p:sldId id="304" r:id="rId27"/>
    <p:sldId id="263" r:id="rId28"/>
    <p:sldId id="264" r:id="rId29"/>
    <p:sldId id="265" r:id="rId30"/>
    <p:sldId id="266" r:id="rId31"/>
    <p:sldId id="267" r:id="rId32"/>
    <p:sldId id="268" r:id="rId33"/>
    <p:sldId id="269" r:id="rId34"/>
    <p:sldId id="270" r:id="rId35"/>
    <p:sldId id="271" r:id="rId36"/>
    <p:sldId id="272" r:id="rId37"/>
    <p:sldId id="284" r:id="rId38"/>
    <p:sldId id="273" r:id="rId39"/>
    <p:sldId id="274" r:id="rId40"/>
    <p:sldId id="285" r:id="rId41"/>
    <p:sldId id="275" r:id="rId42"/>
    <p:sldId id="276" r:id="rId43"/>
    <p:sldId id="277" r:id="rId44"/>
    <p:sldId id="278" r:id="rId45"/>
    <p:sldId id="279" r:id="rId46"/>
    <p:sldId id="280" r:id="rId47"/>
    <p:sldId id="281" r:id="rId48"/>
    <p:sldId id="282" r:id="rId49"/>
    <p:sldId id="305" r:id="rId50"/>
    <p:sldId id="316" r:id="rId51"/>
    <p:sldId id="306" r:id="rId52"/>
    <p:sldId id="307" r:id="rId53"/>
    <p:sldId id="308" r:id="rId54"/>
    <p:sldId id="309" r:id="rId55"/>
    <p:sldId id="310" r:id="rId56"/>
    <p:sldId id="311" r:id="rId57"/>
    <p:sldId id="312" r:id="rId58"/>
    <p:sldId id="313" r:id="rId59"/>
    <p:sldId id="314" r:id="rId60"/>
    <p:sldId id="315" r:id="rId61"/>
    <p:sldId id="286" r:id="rId6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p:scale>
          <a:sx n="57" d="100"/>
          <a:sy n="57" d="100"/>
        </p:scale>
        <p:origin x="-876" y="-43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E6F43CD-71E3-4320-A01F-A59009F17AD3}" type="datetimeFigureOut">
              <a:rPr lang="es-ES" smtClean="0"/>
              <a:pPr/>
              <a:t>23/03/2015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75F0643-EC9A-4DE4-85E5-77AF32A14D2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6F43CD-71E3-4320-A01F-A59009F17AD3}" type="datetimeFigureOut">
              <a:rPr lang="es-ES" smtClean="0"/>
              <a:pPr/>
              <a:t>23/03/2015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75F0643-EC9A-4DE4-85E5-77AF32A14D2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6F43CD-71E3-4320-A01F-A59009F17AD3}" type="datetimeFigureOut">
              <a:rPr lang="es-ES" smtClean="0"/>
              <a:pPr/>
              <a:t>23/03/2015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75F0643-EC9A-4DE4-85E5-77AF32A14D2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E6F43CD-71E3-4320-A01F-A59009F17AD3}" type="datetimeFigureOut">
              <a:rPr lang="es-ES" smtClean="0"/>
              <a:pPr/>
              <a:t>23/03/2015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75F0643-EC9A-4DE4-85E5-77AF32A14D2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E6F43CD-71E3-4320-A01F-A59009F17AD3}" type="datetimeFigureOut">
              <a:rPr lang="es-ES" smtClean="0"/>
              <a:pPr/>
              <a:t>23/03/2015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75F0643-EC9A-4DE4-85E5-77AF32A14D23}"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E6F43CD-71E3-4320-A01F-A59009F17AD3}" type="datetimeFigureOut">
              <a:rPr lang="es-ES" smtClean="0"/>
              <a:pPr/>
              <a:t>23/03/2015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75F0643-EC9A-4DE4-85E5-77AF32A14D2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E6F43CD-71E3-4320-A01F-A59009F17AD3}" type="datetimeFigureOut">
              <a:rPr lang="es-ES" smtClean="0"/>
              <a:pPr/>
              <a:t>23/03/2015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75F0643-EC9A-4DE4-85E5-77AF32A14D2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E6F43CD-71E3-4320-A01F-A59009F17AD3}" type="datetimeFigureOut">
              <a:rPr lang="es-ES" smtClean="0"/>
              <a:pPr/>
              <a:t>23/03/2015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75F0643-EC9A-4DE4-85E5-77AF32A14D2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E6F43CD-71E3-4320-A01F-A59009F17AD3}" type="datetimeFigureOut">
              <a:rPr lang="es-ES" smtClean="0"/>
              <a:pPr/>
              <a:t>23/03/2015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75F0643-EC9A-4DE4-85E5-77AF32A14D2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6F43CD-71E3-4320-A01F-A59009F17AD3}" type="datetimeFigureOut">
              <a:rPr lang="es-ES" smtClean="0"/>
              <a:pPr/>
              <a:t>23/03/2015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75F0643-EC9A-4DE4-85E5-77AF32A14D2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E6F43CD-71E3-4320-A01F-A59009F17AD3}" type="datetimeFigureOut">
              <a:rPr lang="es-ES" smtClean="0"/>
              <a:pPr/>
              <a:t>23/03/2015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75F0643-EC9A-4DE4-85E5-77AF32A14D23}"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6F43CD-71E3-4320-A01F-A59009F17AD3}" type="datetimeFigureOut">
              <a:rPr lang="es-ES" smtClean="0"/>
              <a:pPr/>
              <a:t>23/03/2015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F0643-EC9A-4DE4-85E5-77AF32A14D2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helios3000.net/tests/eq.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660" y="2033590"/>
            <a:ext cx="5143536" cy="1470025"/>
          </a:xfrm>
        </p:spPr>
        <p:txBody>
          <a:bodyPr>
            <a:noAutofit/>
          </a:bodyPr>
          <a:lstStyle/>
          <a:p>
            <a:r>
              <a:rPr lang="es-ES_tradnl" sz="5000" b="1" dirty="0" smtClean="0">
                <a:effectLst>
                  <a:outerShdw blurRad="38100" dist="38100" dir="2700000" algn="tl">
                    <a:srgbClr val="000000">
                      <a:alpha val="43137"/>
                    </a:srgbClr>
                  </a:outerShdw>
                </a:effectLst>
              </a:rPr>
              <a:t>INTELIGENCIA EMOCIONAL</a:t>
            </a:r>
            <a:endParaRPr lang="es-ES" sz="5000" b="1"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1071602" y="3676664"/>
            <a:ext cx="6400800" cy="1752600"/>
          </a:xfrm>
        </p:spPr>
        <p:txBody>
          <a:bodyPr/>
          <a:lstStyle/>
          <a:p>
            <a:r>
              <a:rPr lang="es-ES_tradnl" b="1" dirty="0" smtClean="0">
                <a:effectLst>
                  <a:outerShdw blurRad="38100" dist="38100" dir="2700000" algn="tl">
                    <a:srgbClr val="000000">
                      <a:alpha val="43137"/>
                    </a:srgbClr>
                  </a:outerShdw>
                </a:effectLst>
              </a:rPr>
              <a:t>LÍNEA DE ACCIÓN</a:t>
            </a:r>
            <a:endParaRPr lang="es-ES" b="1" dirty="0">
              <a:effectLst>
                <a:outerShdw blurRad="38100" dist="38100" dir="2700000" algn="tl">
                  <a:srgbClr val="000000">
                    <a:alpha val="43137"/>
                  </a:srgbClr>
                </a:outerShdw>
              </a:effectLst>
            </a:endParaRPr>
          </a:p>
        </p:txBody>
      </p:sp>
      <p:pic>
        <p:nvPicPr>
          <p:cNvPr id="30722" name="Picture 2" descr="http://www.eclosioncoaching.com/blog/wp-content/uploads/2013/02/InteligenciaEmocionalV.jpg"/>
          <p:cNvPicPr>
            <a:picLocks noChangeAspect="1" noChangeArrowheads="1"/>
          </p:cNvPicPr>
          <p:nvPr/>
        </p:nvPicPr>
        <p:blipFill>
          <a:blip r:embed="rId2"/>
          <a:srcRect/>
          <a:stretch>
            <a:fillRect/>
          </a:stretch>
        </p:blipFill>
        <p:spPr bwMode="auto">
          <a:xfrm>
            <a:off x="3992641" y="857232"/>
            <a:ext cx="5151359" cy="51196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smtClean="0"/>
              <a:t>Sin embargo, creo que hoy es un buen día para que cambies todo eso y, en lugar de juzgar al resto de personas, ¿qué tal si pruebas a entenderlas y ponerte en su lugar? Te sorprenderás. </a:t>
            </a:r>
            <a:endParaRPr lang="es-E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8"/>
            <a:ext cx="8229600" cy="1143000"/>
          </a:xfrm>
        </p:spPr>
        <p:txBody>
          <a:bodyPr>
            <a:normAutofit fontScale="90000"/>
          </a:bodyPr>
          <a:lstStyle/>
          <a:p>
            <a:r>
              <a:rPr lang="es-ES" b="1" dirty="0" smtClean="0"/>
              <a:t>3. Regulación emocional </a:t>
            </a:r>
            <a:r>
              <a:rPr lang="es-ES" dirty="0" smtClean="0"/>
              <a:t/>
            </a:r>
            <a:br>
              <a:rPr lang="es-ES" dirty="0" smtClean="0"/>
            </a:br>
            <a:endParaRPr lang="es-ES" dirty="0"/>
          </a:p>
        </p:txBody>
      </p:sp>
      <p:sp>
        <p:nvSpPr>
          <p:cNvPr id="3" name="2 Marcador de contenido"/>
          <p:cNvSpPr>
            <a:spLocks noGrp="1"/>
          </p:cNvSpPr>
          <p:nvPr>
            <p:ph idx="1"/>
          </p:nvPr>
        </p:nvSpPr>
        <p:spPr>
          <a:xfrm>
            <a:off x="457200" y="1600200"/>
            <a:ext cx="8229600" cy="5257800"/>
          </a:xfrm>
        </p:spPr>
        <p:txBody>
          <a:bodyPr>
            <a:normAutofit lnSpcReduction="10000"/>
          </a:bodyPr>
          <a:lstStyle/>
          <a:p>
            <a:pPr algn="just"/>
            <a:r>
              <a:rPr lang="es-ES" b="1" dirty="0" smtClean="0"/>
              <a:t>Todas </a:t>
            </a:r>
            <a:r>
              <a:rPr lang="es-ES" b="1" dirty="0"/>
              <a:t>las personas tenemos impulsos, pero las personas emocionalmente inteligentes se diferencian del resto en que piensan antes de actuar y controlan su impulsividad</a:t>
            </a:r>
            <a:r>
              <a:rPr lang="es-ES" dirty="0"/>
              <a:t>. Esto tiene mucho que ver con el primer punto, ya que sin él esto sería imposible. Es necesario que te </a:t>
            </a:r>
            <a:r>
              <a:rPr lang="es-ES" dirty="0" err="1"/>
              <a:t>autorregules</a:t>
            </a:r>
            <a:r>
              <a:rPr lang="es-ES" dirty="0"/>
              <a:t> emocionalmente porque sino resultaría injusto para ti y para quienes se relacionan contigo</a:t>
            </a:r>
            <a:r>
              <a:rPr lang="es-ES" dirty="0" smtClean="0"/>
              <a:t>.</a:t>
            </a:r>
          </a:p>
          <a:p>
            <a:pPr algn="just">
              <a:buNone/>
            </a:pPr>
            <a:r>
              <a:rPr lang="es-ES" dirty="0" smtClean="0"/>
              <a:t> </a:t>
            </a:r>
            <a:br>
              <a:rPr lang="es-ES" dirty="0" smtClean="0"/>
            </a:br>
            <a:endParaRPr lang="es-E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smtClean="0"/>
              <a:t>Es bueno desahogarse y pegar un grito en la intimidad de vez cuando, o llorar si es eso lo que necesitas en ese momento pero no dejar que las emociones te arrastren. </a:t>
            </a:r>
            <a:r>
              <a:rPr lang="es-ES" b="1" dirty="0" smtClean="0"/>
              <a:t>Por ello, no debes reprimir tus emociones pero tampoco dejar que te gobiernen a ti. </a:t>
            </a:r>
            <a:r>
              <a:rPr lang="es-ES" dirty="0" smtClean="0"/>
              <a:t>Tú eres el que tiene el control para permitir o no que florezcan, y saber cómo gestionarlas es un rasgo de inteligencia emocional. </a:t>
            </a:r>
            <a:endParaRPr lang="es-E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8"/>
            <a:ext cx="8229600" cy="1143000"/>
          </a:xfrm>
        </p:spPr>
        <p:txBody>
          <a:bodyPr>
            <a:normAutofit fontScale="90000"/>
          </a:bodyPr>
          <a:lstStyle/>
          <a:p>
            <a:r>
              <a:rPr lang="es-ES" b="1" dirty="0" smtClean="0"/>
              <a:t>4. Habilidades sociales </a:t>
            </a:r>
            <a:r>
              <a:rPr lang="es-ES" dirty="0" smtClean="0"/>
              <a:t/>
            </a:r>
            <a:br>
              <a:rPr lang="es-ES" dirty="0" smtClean="0"/>
            </a:br>
            <a:endParaRPr lang="es-ES" dirty="0"/>
          </a:p>
        </p:txBody>
      </p:sp>
      <p:sp>
        <p:nvSpPr>
          <p:cNvPr id="3" name="2 Marcador de contenido"/>
          <p:cNvSpPr>
            <a:spLocks noGrp="1"/>
          </p:cNvSpPr>
          <p:nvPr>
            <p:ph idx="1"/>
          </p:nvPr>
        </p:nvSpPr>
        <p:spPr/>
        <p:txBody>
          <a:bodyPr>
            <a:normAutofit/>
          </a:bodyPr>
          <a:lstStyle/>
          <a:p>
            <a:pPr algn="just"/>
            <a:r>
              <a:rPr lang="es-ES" b="1" dirty="0" smtClean="0"/>
              <a:t>La </a:t>
            </a:r>
            <a:r>
              <a:rPr lang="es-ES" b="1" dirty="0"/>
              <a:t>inteligencia emocional no puede ser entendida sin la participación de los demás</a:t>
            </a:r>
            <a:r>
              <a:rPr lang="es-ES" dirty="0"/>
              <a:t>. Ser emocionalmente inteligente implica que tus relaciones con los demás no son sólo beneficiosas y productivas para ti, sino también para ellos. Es decir, una persona emocionalmente inteligente sabe reconocer las emociones de los demás,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smtClean="0"/>
              <a:t>así que sabe cuando alguien necesita ser motivado y cómo hacerlo, cuándo alguien necesita un abrazo, cuándo alguien...En definitiva, una persona emocionalmente inteligente buscará el bienestar de los demás tanto como el suyo, porque entenderá que la verdadera felicidad no es verse feliz, sino ver cómo los demás son felices con él. </a:t>
            </a:r>
            <a:endParaRPr lang="es-E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smtClean="0"/>
              <a:t>5. </a:t>
            </a:r>
            <a:r>
              <a:rPr lang="es-ES" b="1" dirty="0" err="1" smtClean="0"/>
              <a:t>Automotivación</a:t>
            </a:r>
            <a:r>
              <a:rPr lang="es-ES" dirty="0" smtClean="0"/>
              <a:t> </a:t>
            </a:r>
            <a:br>
              <a:rPr lang="es-ES" dirty="0" smtClean="0"/>
            </a:br>
            <a:endParaRPr lang="es-ES" dirty="0"/>
          </a:p>
        </p:txBody>
      </p:sp>
      <p:sp>
        <p:nvSpPr>
          <p:cNvPr id="3" name="2 Marcador de contenido"/>
          <p:cNvSpPr>
            <a:spLocks noGrp="1"/>
          </p:cNvSpPr>
          <p:nvPr>
            <p:ph idx="1"/>
          </p:nvPr>
        </p:nvSpPr>
        <p:spPr/>
        <p:txBody>
          <a:bodyPr>
            <a:normAutofit lnSpcReduction="10000"/>
          </a:bodyPr>
          <a:lstStyle/>
          <a:p>
            <a:pPr algn="just"/>
            <a:r>
              <a:rPr lang="es-ES" b="1" dirty="0" smtClean="0"/>
              <a:t>Cuanto </a:t>
            </a:r>
            <a:r>
              <a:rPr lang="es-ES" b="1" dirty="0"/>
              <a:t>más grande sea el esfuerzo, mejor será la recompensa</a:t>
            </a:r>
            <a:r>
              <a:rPr lang="es-ES" dirty="0"/>
              <a:t>. Y debes estar motivado para que esa recompensa sea la máxima y no te quedes a mitad del camino por un mal día. Las personas emocionalmente inteligentes se caracterizan precisamente por eso</a:t>
            </a:r>
            <a:r>
              <a:rPr lang="es-ES" dirty="0" smtClean="0"/>
              <a:t>: por sacar la voluntad y la fuerza incluso en los peores momentos; por sacar una sonrisa aunque no tengan ganas, por no dejar de intentarlo nunca. </a:t>
            </a: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smtClean="0"/>
              <a:t>Porque precisamente esa es la recompensa: saber que has dado todo de ti y que te sientes satisfecho y orgulloso por ello. </a:t>
            </a: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6. Felicidad</a:t>
            </a:r>
            <a:endParaRPr lang="es-ES" dirty="0"/>
          </a:p>
        </p:txBody>
      </p:sp>
      <p:sp>
        <p:nvSpPr>
          <p:cNvPr id="3" name="2 Marcador de contenido"/>
          <p:cNvSpPr>
            <a:spLocks noGrp="1"/>
          </p:cNvSpPr>
          <p:nvPr>
            <p:ph idx="1"/>
          </p:nvPr>
        </p:nvSpPr>
        <p:spPr>
          <a:xfrm>
            <a:off x="457200" y="1600200"/>
            <a:ext cx="8229600" cy="4829196"/>
          </a:xfrm>
        </p:spPr>
        <p:txBody>
          <a:bodyPr>
            <a:normAutofit fontScale="92500"/>
          </a:bodyPr>
          <a:lstStyle/>
          <a:p>
            <a:pPr algn="just"/>
            <a:r>
              <a:rPr lang="es-ES" b="1" dirty="0" smtClean="0"/>
              <a:t>Generalmente</a:t>
            </a:r>
            <a:r>
              <a:rPr lang="es-ES" b="1" dirty="0"/>
              <a:t>, las personas que poseen alta inteligencia emocional son personas felices</a:t>
            </a:r>
            <a:r>
              <a:rPr lang="es-ES" dirty="0"/>
              <a:t>. Y es que las personas emocionalmente inteligentes saben reconocer sus emociones: cuando están tristes, contentos, emocionados...y por ello, saben gestionarlas y controlarlas si fuera necesario. Desgraciadamente, muchas personas asocian la felicidad con recibir o poseer cosas materiales pero se equivocan: </a:t>
            </a:r>
            <a:r>
              <a:rPr lang="es-ES" dirty="0" smtClean="0"/>
              <a:t/>
            </a:r>
            <a:br>
              <a:rPr lang="es-ES" dirty="0" smtClean="0"/>
            </a:b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lnSpcReduction="10000"/>
          </a:bodyPr>
          <a:lstStyle/>
          <a:p>
            <a:pPr algn="just"/>
            <a:r>
              <a:rPr lang="es-ES" dirty="0" smtClean="0"/>
              <a:t>los que realmente son felices son los que siempre dan; entendido en todos los aspectos: dan alegría cuando la necesitas, te dan motivación en los peores momentos, energía para un mal día... Son personas que transmiten bienestar y energía positiva. Saben reconocer sus emociones y controlan su estado de ánimo para conseguir su propósito. Y tú, ¿qué esperas para ser una persona emocionalmente inteligente? </a:t>
            </a:r>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t>EL CEREBRO EMOCIONAL</a:t>
            </a:r>
            <a:endParaRPr lang="es-ES" dirty="0"/>
          </a:p>
        </p:txBody>
      </p:sp>
      <p:pic>
        <p:nvPicPr>
          <p:cNvPr id="33794" name="Picture 2" descr="http://sipse.com/archivo/imgs/21062012/21062012207324886n.jpg"/>
          <p:cNvPicPr>
            <a:picLocks noChangeAspect="1" noChangeArrowheads="1"/>
          </p:cNvPicPr>
          <p:nvPr/>
        </p:nvPicPr>
        <p:blipFill>
          <a:blip r:embed="rId2"/>
          <a:srcRect/>
          <a:stretch>
            <a:fillRect/>
          </a:stretch>
        </p:blipFill>
        <p:spPr bwMode="auto">
          <a:xfrm>
            <a:off x="1428728" y="1324996"/>
            <a:ext cx="6286521" cy="466478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8229600" cy="4686320"/>
          </a:xfrm>
        </p:spPr>
        <p:txBody>
          <a:bodyPr>
            <a:normAutofit/>
          </a:bodyPr>
          <a:lstStyle/>
          <a:p>
            <a:pPr algn="just">
              <a:buNone/>
            </a:pPr>
            <a:r>
              <a:rPr lang="es-ES" dirty="0" smtClean="0"/>
              <a:t>    Daniel </a:t>
            </a:r>
            <a:r>
              <a:rPr lang="es-ES" dirty="0" err="1"/>
              <a:t>Goleman</a:t>
            </a:r>
            <a:r>
              <a:rPr lang="es-ES" dirty="0"/>
              <a:t>, experto en inteligencia emocional, la define como </a:t>
            </a:r>
            <a:r>
              <a:rPr lang="es-ES" b="1" dirty="0"/>
              <a:t>la capacidad para reconocer sentimientos en uno mismo y en otros, siendo hábil para gestionarlos y dirigirlos a la hora de relacionarse con los demás</a:t>
            </a:r>
            <a:r>
              <a:rPr lang="es-ES" dirty="0"/>
              <a:t>. </a:t>
            </a:r>
            <a:endParaRPr lang="es-ES" dirty="0" smtClean="0"/>
          </a:p>
          <a:p>
            <a:pPr algn="just">
              <a:buNone/>
            </a:pPr>
            <a:r>
              <a:rPr lang="es-ES" dirty="0" smtClean="0"/>
              <a:t>    Las </a:t>
            </a:r>
            <a:r>
              <a:rPr lang="es-ES" dirty="0"/>
              <a:t>personas que cuentan con alta inteligencia emocional </a:t>
            </a:r>
            <a:r>
              <a:rPr lang="es-ES" dirty="0" smtClean="0"/>
              <a:t>tienen </a:t>
            </a:r>
            <a:r>
              <a:rPr lang="es-ES" dirty="0"/>
              <a:t>la capacidad </a:t>
            </a:r>
            <a:r>
              <a:rPr lang="es-ES" dirty="0" smtClean="0"/>
              <a:t> de  ajustar  sus </a:t>
            </a:r>
            <a:endParaRPr lang="es-ES" dirty="0"/>
          </a:p>
        </p:txBody>
      </p:sp>
      <p:sp>
        <p:nvSpPr>
          <p:cNvPr id="4" name="3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S" dirty="0"/>
              <a:t>El cerebro humano está formado por </a:t>
            </a:r>
            <a:r>
              <a:rPr lang="es-ES" b="1" dirty="0"/>
              <a:t>varias zonas diferentes</a:t>
            </a:r>
            <a:r>
              <a:rPr lang="es-ES" dirty="0"/>
              <a:t> que evolucionaron en distintas épocas. Cuando en el cerebro de nuestros antepasados crecía una nueva zona, generalmente la naturaleza no desechaba las antiguas; en vez de ello, las retenía,</a:t>
            </a:r>
            <a:r>
              <a:rPr lang="es-ES" b="1" dirty="0"/>
              <a:t> formándose la sección más reciente encima de ellas</a:t>
            </a:r>
            <a:r>
              <a:rPr lang="es-ES" dirty="0"/>
              <a:t>.</a:t>
            </a:r>
          </a:p>
        </p:txBody>
      </p:sp>
      <p:sp>
        <p:nvSpPr>
          <p:cNvPr id="5" name="4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a:t>Esas primitivas partes del cerebro humano siguen operando en concordancia con un </a:t>
            </a:r>
            <a:r>
              <a:rPr lang="es-ES" b="1" dirty="0"/>
              <a:t>estereotipado e instintivo conjunto de programas</a:t>
            </a:r>
            <a:r>
              <a:rPr lang="es-ES" dirty="0"/>
              <a:t> que proceden tanto de los mamíferos que habitaban en el suelo del bosque como, más atrás aún en el tiempo, de los toscos reptiles que dieron origen a los mamíferos.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a:t>La parte más primitiva de nuestro cerebro, el </a:t>
            </a:r>
            <a:r>
              <a:rPr lang="es-ES" dirty="0" smtClean="0"/>
              <a:t>llamado </a:t>
            </a:r>
            <a:r>
              <a:rPr lang="es-ES" b="1" dirty="0" smtClean="0"/>
              <a:t>'cerebro </a:t>
            </a:r>
            <a:r>
              <a:rPr lang="es-ES" b="1" dirty="0"/>
              <a:t>reptil'</a:t>
            </a:r>
            <a:r>
              <a:rPr lang="es-ES" dirty="0"/>
              <a:t>, se encarga de los </a:t>
            </a:r>
            <a:r>
              <a:rPr lang="es-ES" b="1" dirty="0"/>
              <a:t>instintos básicos de la supervivencia</a:t>
            </a:r>
            <a:r>
              <a:rPr lang="es-ES" dirty="0"/>
              <a:t> -el deseo sexual, la búsqueda de comida y las respuestas agresivas tipo 'pelea-o-huye'.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a:t>Sin embargo, muchos experimentos han demostrado </a:t>
            </a:r>
            <a:r>
              <a:rPr lang="es-ES" dirty="0" smtClean="0"/>
              <a:t>que </a:t>
            </a:r>
            <a:r>
              <a:rPr lang="es-ES" b="1" dirty="0" smtClean="0"/>
              <a:t>gran </a:t>
            </a:r>
            <a:r>
              <a:rPr lang="es-ES" b="1" dirty="0"/>
              <a:t>parte del comportamiento humano </a:t>
            </a:r>
            <a:r>
              <a:rPr lang="es-ES" dirty="0"/>
              <a:t>se origina en zonas profundamente enterradas del cerebro, las mismas que en un tiempo dirigieron los actos vitales de nuestros antepasados</a:t>
            </a:r>
            <a:r>
              <a:rPr lang="es-ES" dirty="0" smtClean="0"/>
              <a:t>.</a:t>
            </a:r>
          </a:p>
          <a:p>
            <a:pPr algn="just"/>
            <a:endParaRPr lang="es-E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a:t>Nuestro cerebro primitivo de reptil, que se remonta a </a:t>
            </a:r>
            <a:r>
              <a:rPr lang="es-ES" b="1" dirty="0"/>
              <a:t>más de doscientos millones de años de evolución,</a:t>
            </a:r>
            <a:r>
              <a:rPr lang="es-ES" dirty="0"/>
              <a:t> nos guste o no nos guste reconocerlo, aún dirige parte de nuestros mecanismos para </a:t>
            </a:r>
            <a:r>
              <a:rPr lang="es-ES" b="1" dirty="0"/>
              <a:t>cortejar, casarse, buscar hogar y seleccionar dirigentes</a:t>
            </a:r>
            <a:r>
              <a:rPr lang="es-ES" dirty="0"/>
              <a:t>. Es responsable de muchos de nuestros </a:t>
            </a:r>
            <a:r>
              <a:rPr lang="es-ES" dirty="0" smtClean="0"/>
              <a:t>ritos.</a:t>
            </a:r>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https://blog.bufferapp.com/wp-content/uploads/2014/03/neocortex.jpg"/>
          <p:cNvPicPr>
            <a:picLocks noChangeAspect="1" noChangeArrowheads="1"/>
          </p:cNvPicPr>
          <p:nvPr/>
        </p:nvPicPr>
        <p:blipFill>
          <a:blip r:embed="rId2"/>
          <a:srcRect l="5844" t="15584" r="11364" b="12987"/>
          <a:stretch>
            <a:fillRect/>
          </a:stretch>
        </p:blipFill>
        <p:spPr bwMode="auto">
          <a:xfrm>
            <a:off x="727337" y="1500174"/>
            <a:ext cx="8059505" cy="5214974"/>
          </a:xfrm>
          <a:prstGeom prst="rect">
            <a:avLst/>
          </a:prstGeom>
          <a:noFill/>
        </p:spPr>
      </p:pic>
      <p:sp>
        <p:nvSpPr>
          <p:cNvPr id="8" name="1 Título"/>
          <p:cNvSpPr>
            <a:spLocks noGrp="1"/>
          </p:cNvSpPr>
          <p:nvPr>
            <p:ph type="title"/>
          </p:nvPr>
        </p:nvSpPr>
        <p:spPr>
          <a:xfrm>
            <a:off x="457200" y="274638"/>
            <a:ext cx="8229600" cy="1143000"/>
          </a:xfrm>
        </p:spPr>
        <p:txBody>
          <a:bodyPr>
            <a:normAutofit fontScale="90000"/>
          </a:bodyPr>
          <a:lstStyle/>
          <a:p>
            <a:r>
              <a:rPr lang="es-ES" b="1" dirty="0"/>
              <a:t>EL SISTEMA LÍMBICO O CEREBRO</a:t>
            </a:r>
            <a:r>
              <a:rPr lang="es-ES" dirty="0" smtClean="0"/>
              <a:t/>
            </a:r>
            <a:br>
              <a:rPr lang="es-ES" dirty="0" smtClean="0"/>
            </a:br>
            <a:r>
              <a:rPr lang="es-ES" b="1" dirty="0"/>
              <a:t>       EMOCIONAL</a:t>
            </a:r>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juventudrebelde.cu/file/img/fotografia/2011/01/11110-fotografia-g.jpg"/>
          <p:cNvPicPr>
            <a:picLocks noChangeAspect="1" noChangeArrowheads="1"/>
          </p:cNvPicPr>
          <p:nvPr/>
        </p:nvPicPr>
        <p:blipFill>
          <a:blip r:embed="rId2"/>
          <a:srcRect/>
          <a:stretch>
            <a:fillRect/>
          </a:stretch>
        </p:blipFill>
        <p:spPr bwMode="auto">
          <a:xfrm>
            <a:off x="547700" y="285728"/>
            <a:ext cx="8239142" cy="617935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ES" dirty="0"/>
              <a:t>El </a:t>
            </a:r>
            <a:r>
              <a:rPr lang="es-ES" b="1" dirty="0"/>
              <a:t>sistema límbico</a:t>
            </a:r>
            <a:r>
              <a:rPr lang="es-ES" dirty="0"/>
              <a:t>, también llamado cerebro medio, es la porción del cerebro situada </a:t>
            </a:r>
            <a:r>
              <a:rPr lang="es-ES" b="1" dirty="0"/>
              <a:t>inmediatamente debajo de la corteza cerebral</a:t>
            </a:r>
            <a:r>
              <a:rPr lang="es-ES" dirty="0"/>
              <a:t>, y que comprende centros importantes como el tálamo, hipotálamo, el hipocampo, la amígdala </a:t>
            </a:r>
            <a:r>
              <a:rPr lang="es-ES" dirty="0" smtClean="0"/>
              <a:t>cerebral.</a:t>
            </a:r>
            <a:endParaRPr lang="es-ES" dirty="0"/>
          </a:p>
        </p:txBody>
      </p:sp>
      <p:sp>
        <p:nvSpPr>
          <p:cNvPr id="5" name="4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a:t>Estos centros ya funcionan en los mamíferos, siendo </a:t>
            </a:r>
            <a:r>
              <a:rPr lang="es-ES" dirty="0" smtClean="0"/>
              <a:t>el </a:t>
            </a:r>
            <a:r>
              <a:rPr lang="es-ES" b="1" dirty="0" smtClean="0"/>
              <a:t>asiento </a:t>
            </a:r>
            <a:r>
              <a:rPr lang="es-ES" b="1" dirty="0"/>
              <a:t>de movimientos emocionales como el temor o la agresión.</a:t>
            </a:r>
            <a:endParaRPr lang="es-ES" dirty="0"/>
          </a:p>
          <a:p>
            <a:pPr algn="just"/>
            <a:r>
              <a:rPr lang="es-ES" dirty="0"/>
              <a:t>En el ser humano, estos son los </a:t>
            </a:r>
            <a:r>
              <a:rPr lang="es-ES" b="1" dirty="0"/>
              <a:t>centros de la afectividad</a:t>
            </a:r>
            <a:r>
              <a:rPr lang="es-ES" dirty="0"/>
              <a:t>, es aquí donde se procesan las distintas emociones y el hombre experimenta penas, angustias y alegrías </a:t>
            </a:r>
            <a:r>
              <a:rPr lang="es-ES" dirty="0" smtClean="0"/>
              <a:t>intensas.</a:t>
            </a:r>
            <a:endParaRPr lang="es-ES" dirty="0"/>
          </a:p>
          <a:p>
            <a:pPr algn="just"/>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1142984"/>
            <a:ext cx="8229600" cy="4525963"/>
          </a:xfrm>
        </p:spPr>
        <p:txBody>
          <a:bodyPr>
            <a:normAutofit/>
          </a:bodyPr>
          <a:lstStyle/>
          <a:p>
            <a:pPr algn="just"/>
            <a:r>
              <a:rPr lang="es-ES" dirty="0"/>
              <a:t>El sistema límbico está </a:t>
            </a:r>
            <a:r>
              <a:rPr lang="es-ES" b="1" dirty="0"/>
              <a:t>en constante interacción con la corteza cerebral</a:t>
            </a:r>
            <a:r>
              <a:rPr lang="es-ES" dirty="0"/>
              <a:t>. Una transmisión de señales de alta velocidad permite que el sistema límbico y el </a:t>
            </a:r>
            <a:r>
              <a:rPr lang="es-ES" dirty="0" err="1"/>
              <a:t>neocórtex</a:t>
            </a:r>
            <a:r>
              <a:rPr lang="es-ES" dirty="0"/>
              <a:t> trabajen juntos, </a:t>
            </a:r>
            <a:r>
              <a:rPr lang="es-ES" dirty="0" smtClean="0"/>
              <a:t>y </a:t>
            </a:r>
            <a:r>
              <a:rPr lang="es-ES" b="1" dirty="0" smtClean="0"/>
              <a:t>esto </a:t>
            </a:r>
            <a:r>
              <a:rPr lang="es-ES" b="1" dirty="0"/>
              <a:t>es lo que explica que podamos tener control sobre nuestras emociones</a:t>
            </a:r>
            <a:r>
              <a:rPr lang="es-ES" b="1" dirty="0" smtClean="0"/>
              <a:t>.</a:t>
            </a:r>
            <a:endParaRPr lang="es-ES" dirty="0"/>
          </a:p>
        </p:txBody>
      </p:sp>
      <p:pic>
        <p:nvPicPr>
          <p:cNvPr id="33794" name="Picture 2" descr="http://institutodelasemociones.files.wordpress.com/2011/05/inteligencia-emocional-innovacion.jpg"/>
          <p:cNvPicPr>
            <a:picLocks noChangeAspect="1" noChangeArrowheads="1"/>
          </p:cNvPicPr>
          <p:nvPr/>
        </p:nvPicPr>
        <p:blipFill>
          <a:blip r:embed="rId2"/>
          <a:srcRect/>
          <a:stretch>
            <a:fillRect/>
          </a:stretch>
        </p:blipFill>
        <p:spPr bwMode="auto">
          <a:xfrm>
            <a:off x="3571868" y="4286256"/>
            <a:ext cx="2390119" cy="2143140"/>
          </a:xfrm>
          <a:prstGeom prst="rect">
            <a:avLst/>
          </a:prstGeom>
          <a:noFill/>
        </p:spPr>
      </p:pic>
      <p:sp>
        <p:nvSpPr>
          <p:cNvPr id="6" name="5 Corazón"/>
          <p:cNvSpPr/>
          <p:nvPr/>
        </p:nvSpPr>
        <p:spPr>
          <a:xfrm rot="19643108">
            <a:off x="4595912" y="5099603"/>
            <a:ext cx="140097" cy="129714"/>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32" y="1600200"/>
            <a:ext cx="8786874" cy="4525963"/>
          </a:xfrm>
        </p:spPr>
        <p:txBody>
          <a:bodyPr>
            <a:normAutofit lnSpcReduction="10000"/>
          </a:bodyPr>
          <a:lstStyle/>
          <a:p>
            <a:pPr algn="just">
              <a:buNone/>
            </a:pPr>
            <a:r>
              <a:rPr lang="es-ES" dirty="0" smtClean="0"/>
              <a:t>    comportamientos y emociones a la situaciones, y esto lo pueden hacer por su capacidad para reconocer sus propias emociones, así como las de los demás.</a:t>
            </a:r>
          </a:p>
          <a:p>
            <a:pPr algn="just">
              <a:buNone/>
            </a:pPr>
            <a:r>
              <a:rPr lang="es-ES" dirty="0" smtClean="0"/>
              <a:t>    Esto es, </a:t>
            </a:r>
            <a:r>
              <a:rPr lang="es-ES" b="1" dirty="0" smtClean="0"/>
              <a:t>a mayor inteligencia emocional, mayor capacidad para reconocer emociones y adaptarse a las situaciones</a:t>
            </a:r>
            <a:r>
              <a:rPr lang="es-ES" dirty="0" smtClean="0"/>
              <a:t>, por lo que mayor probabilidad de sacar algo beneficioso y productivo de éstas.</a:t>
            </a:r>
            <a:endParaRPr lang="es-E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smtClean="0"/>
              <a:t>Hace aproximadamente cien millones de años aparecieron los primeros mamíferos superiores. La evolución del cerebro dio un salto cuántico. Por encima del bulbo raquídeo y del sistema límbico la naturaleza puso el </a:t>
            </a:r>
            <a:r>
              <a:rPr lang="es-ES" dirty="0" err="1" smtClean="0"/>
              <a:t>neocórtex</a:t>
            </a:r>
            <a:r>
              <a:rPr lang="es-ES" dirty="0" smtClean="0"/>
              <a:t>, el </a:t>
            </a:r>
            <a:r>
              <a:rPr lang="es-ES" b="1" dirty="0" smtClean="0"/>
              <a:t>cerebro racional</a:t>
            </a:r>
            <a:r>
              <a:rPr lang="es-ES" dirty="0" smtClean="0"/>
              <a:t>.</a:t>
            </a:r>
          </a:p>
          <a:p>
            <a:pPr algn="just"/>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a:t>A los instintos, impulsos y emociones se añadió de esta forma </a:t>
            </a:r>
            <a:r>
              <a:rPr lang="es-ES" b="1" dirty="0"/>
              <a:t>la capacidad de pensar de forma abstracta y más allá de la inmediatez del momento presente</a:t>
            </a:r>
            <a:r>
              <a:rPr lang="es-ES" dirty="0"/>
              <a:t>, de comprender las relaciones globales existentes, y de desarrollar un yo consciente y una compleja vida emocional.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a:t>Amor y venganza, altruismo e intrigas, arte y moral, sensibilidad y entusiasmo </a:t>
            </a:r>
            <a:r>
              <a:rPr lang="es-ES" b="1" dirty="0"/>
              <a:t>van mucho más allá de los rudos modelos de percepción y de comportamiento espontáneo del sistema límbico.</a:t>
            </a:r>
            <a:endParaRPr lang="es-E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a:t>Por otro lado -esto se puso de manifiesto en experimentos con pacientes que tienen el cerebro dañado-, esas </a:t>
            </a:r>
            <a:r>
              <a:rPr lang="es-ES" dirty="0" smtClean="0"/>
              <a:t>sensaciones </a:t>
            </a:r>
            <a:r>
              <a:rPr lang="es-ES" b="1" dirty="0" smtClean="0"/>
              <a:t>quedarían </a:t>
            </a:r>
            <a:r>
              <a:rPr lang="es-ES" b="1" dirty="0"/>
              <a:t>anuladas sin la participación del cerebro emocional.</a:t>
            </a:r>
            <a:r>
              <a:rPr lang="es-ES" dirty="0"/>
              <a:t> Por sí mismo, el </a:t>
            </a:r>
            <a:r>
              <a:rPr lang="es-ES" dirty="0" err="1"/>
              <a:t>neocórtex</a:t>
            </a:r>
            <a:r>
              <a:rPr lang="es-ES" dirty="0"/>
              <a:t> sólo sería un buen ordenador de alto rendimiento.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a:t>Los </a:t>
            </a:r>
            <a:r>
              <a:rPr lang="es-ES" b="1" dirty="0"/>
              <a:t>lóbulos </a:t>
            </a:r>
            <a:r>
              <a:rPr lang="es-ES" b="1" dirty="0" err="1"/>
              <a:t>prefrontales</a:t>
            </a:r>
            <a:r>
              <a:rPr lang="es-ES" b="1" dirty="0"/>
              <a:t> y frontales</a:t>
            </a:r>
            <a:r>
              <a:rPr lang="es-ES" dirty="0"/>
              <a:t> juegan un especial papel en la asimilación </a:t>
            </a:r>
            <a:r>
              <a:rPr lang="es-ES" dirty="0" err="1"/>
              <a:t>neocortical</a:t>
            </a:r>
            <a:r>
              <a:rPr lang="es-ES" dirty="0"/>
              <a:t> de las emociones. </a:t>
            </a:r>
            <a:r>
              <a:rPr lang="es-ES" dirty="0" smtClean="0"/>
              <a:t>Como '</a:t>
            </a:r>
            <a:r>
              <a:rPr lang="es-ES" b="1" dirty="0" smtClean="0"/>
              <a:t>manager</a:t>
            </a:r>
            <a:r>
              <a:rPr lang="es-ES" b="1" dirty="0"/>
              <a:t>'</a:t>
            </a:r>
            <a:r>
              <a:rPr lang="es-ES" dirty="0"/>
              <a:t> de nuestras emociones, asumen dos importantes tareas:</a:t>
            </a:r>
          </a:p>
          <a:p>
            <a:pPr algn="just"/>
            <a:r>
              <a:rPr lang="es-ES" dirty="0" smtClean="0"/>
              <a:t>En </a:t>
            </a:r>
            <a:r>
              <a:rPr lang="es-ES" dirty="0"/>
              <a:t>primer lugar, </a:t>
            </a:r>
            <a:r>
              <a:rPr lang="es-ES" b="1" dirty="0"/>
              <a:t>moderan nuestras reacciones emocionales</a:t>
            </a:r>
            <a:r>
              <a:rPr lang="es-ES" dirty="0"/>
              <a:t>, frenando las señales del cerebro límbico.</a:t>
            </a:r>
          </a:p>
          <a:p>
            <a:pPr algn="just"/>
            <a:endParaRPr lang="es-E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a:t>En segundo lugar,</a:t>
            </a:r>
            <a:r>
              <a:rPr lang="es-ES" b="1" dirty="0"/>
              <a:t> desarrollan planes de actuación concretos para situaciones emocionales</a:t>
            </a:r>
            <a:r>
              <a:rPr lang="es-ES" dirty="0"/>
              <a:t>. Mientras que la amígdala del sistema límbico proporciona los primeros auxilios en situaciones emocionales extremas, el lóbulo </a:t>
            </a:r>
            <a:r>
              <a:rPr lang="es-ES" dirty="0" err="1"/>
              <a:t>prefrontal</a:t>
            </a:r>
            <a:r>
              <a:rPr lang="es-ES" dirty="0"/>
              <a:t> </a:t>
            </a:r>
            <a:r>
              <a:rPr lang="es-ES" b="1" dirty="0"/>
              <a:t>se ocupa de la delicada coordinación de nuestras emociones</a:t>
            </a:r>
            <a:r>
              <a:rPr lang="es-ES" dirty="0"/>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a:t>Cuando nos hacemos cargo de las preocupaciones amorosas de nuestra mejor amiga, tenemos sentimientos de culpa a causa del montón de actas que hemos dejado de lado o fingimos calma en una conferencia, </a:t>
            </a:r>
            <a:r>
              <a:rPr lang="es-ES" b="1" dirty="0"/>
              <a:t>siempre está trabajando también el </a:t>
            </a:r>
            <a:r>
              <a:rPr lang="es-ES" b="1" dirty="0" err="1"/>
              <a:t>neocórtex</a:t>
            </a:r>
            <a:r>
              <a:rPr lang="es-ES" b="1" dirty="0"/>
              <a:t>.  </a:t>
            </a:r>
            <a:endParaRPr lang="es-E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mesanaterapias.es/images/noticias/46/bioneuroemociongironahelenarufi03600x400.jpg"/>
          <p:cNvPicPr>
            <a:picLocks noChangeAspect="1" noChangeArrowheads="1"/>
          </p:cNvPicPr>
          <p:nvPr/>
        </p:nvPicPr>
        <p:blipFill>
          <a:blip r:embed="rId2"/>
          <a:srcRect/>
          <a:stretch>
            <a:fillRect/>
          </a:stretch>
        </p:blipFill>
        <p:spPr bwMode="auto">
          <a:xfrm>
            <a:off x="928662" y="1190609"/>
            <a:ext cx="7358074" cy="4905383"/>
          </a:xfrm>
          <a:prstGeom prst="rect">
            <a:avLst/>
          </a:prstGeom>
          <a:noFill/>
        </p:spPr>
      </p:pic>
      <p:sp>
        <p:nvSpPr>
          <p:cNvPr id="4" name="1 Título"/>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400" b="1" i="0" u="none" strike="noStrike" kern="1200" cap="none" spc="0" normalizeH="0" baseline="0" noProof="0" smtClean="0">
                <a:ln>
                  <a:noFill/>
                </a:ln>
                <a:solidFill>
                  <a:schemeClr val="tx1"/>
                </a:solidFill>
                <a:effectLst/>
                <a:uLnTx/>
                <a:uFillTx/>
                <a:latin typeface="+mj-lt"/>
                <a:ea typeface="+mj-ea"/>
                <a:cs typeface="+mj-cs"/>
              </a:rPr>
              <a:t>¿QUÉ ES LA EMOCIÓN?</a:t>
            </a:r>
            <a:endParaRPr kumimoji="0" lang="es-ES" sz="44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gn="just"/>
            <a:r>
              <a:rPr lang="es-ES" dirty="0" smtClean="0"/>
              <a:t>Las</a:t>
            </a:r>
            <a:r>
              <a:rPr lang="es-ES" dirty="0"/>
              <a:t> emociones son reacciones </a:t>
            </a:r>
            <a:r>
              <a:rPr lang="es-ES" dirty="0" smtClean="0"/>
              <a:t>psicológicas</a:t>
            </a:r>
            <a:r>
              <a:rPr lang="es-ES" dirty="0"/>
              <a:t> que representan modos de adaptación a ciertos estímulos del individuo cuando percibe un objeto, persona, lugar, suceso, o recuerdo importante. </a:t>
            </a:r>
            <a:r>
              <a:rPr lang="es-ES" dirty="0" smtClean="0"/>
              <a:t>Psicológicamente, </a:t>
            </a:r>
            <a:r>
              <a:rPr lang="es-ES" dirty="0"/>
              <a:t>las emociones alteran </a:t>
            </a:r>
            <a:r>
              <a:rPr lang="es-ES" dirty="0" smtClean="0"/>
              <a:t>la atención, </a:t>
            </a:r>
            <a:r>
              <a:rPr lang="es-ES" dirty="0"/>
              <a:t>hacen subir de rango ciertas </a:t>
            </a:r>
            <a:r>
              <a:rPr lang="es-ES" dirty="0" smtClean="0"/>
              <a:t>conductas</a:t>
            </a:r>
            <a:r>
              <a:rPr lang="es-ES" dirty="0"/>
              <a:t> guía de respuestas del individuo y activan redes asociativas relevantes en </a:t>
            </a:r>
            <a:r>
              <a:rPr lang="es-ES" dirty="0" smtClean="0"/>
              <a:t>la memoria.</a:t>
            </a:r>
            <a:r>
              <a:rPr lang="es-ES" dirty="0"/>
              <a:t> </a:t>
            </a:r>
            <a:endParaRPr lang="es-ES" dirty="0" smtClean="0"/>
          </a:p>
          <a:p>
            <a:pPr algn="just"/>
            <a:endParaRPr lang="es-ES_tradnl" dirty="0"/>
          </a:p>
          <a:p>
            <a:pPr algn="just"/>
            <a:endParaRPr lang="es-ES" dirty="0"/>
          </a:p>
        </p:txBody>
      </p:sp>
      <p:sp>
        <p:nvSpPr>
          <p:cNvPr id="4" name="3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smtClean="0"/>
              <a:t>Fisiológicamente, las emociones organizan rápidamente las respuestas de distintos sistemas biológicos, incluidas las expresiones faciales, los músculos, la voz y la actividad del SN.  </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0" name="Picture 4" descr="http://www.claseejecutiva.cl/blog/wp-content/uploads/2011/08/fig_1_r.gif"/>
          <p:cNvPicPr>
            <a:picLocks noChangeAspect="1" noChangeArrowheads="1"/>
          </p:cNvPicPr>
          <p:nvPr/>
        </p:nvPicPr>
        <p:blipFill>
          <a:blip r:embed="rId2"/>
          <a:srcRect l="12547" t="9825" r="12174" b="5021"/>
          <a:stretch>
            <a:fillRect/>
          </a:stretch>
        </p:blipFill>
        <p:spPr bwMode="auto">
          <a:xfrm>
            <a:off x="9215470" y="4286248"/>
            <a:ext cx="1571636" cy="1571636"/>
          </a:xfrm>
          <a:prstGeom prst="rect">
            <a:avLst/>
          </a:prstGeom>
          <a:noFill/>
        </p:spPr>
      </p:pic>
      <p:sp>
        <p:nvSpPr>
          <p:cNvPr id="7" name="6 Elipse"/>
          <p:cNvSpPr/>
          <p:nvPr/>
        </p:nvSpPr>
        <p:spPr>
          <a:xfrm>
            <a:off x="2857488" y="2571736"/>
            <a:ext cx="3000396" cy="250033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lipse"/>
          <p:cNvSpPr/>
          <p:nvPr/>
        </p:nvSpPr>
        <p:spPr>
          <a:xfrm>
            <a:off x="4786314" y="4286248"/>
            <a:ext cx="2786082" cy="2143140"/>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lipse"/>
          <p:cNvSpPr/>
          <p:nvPr/>
        </p:nvSpPr>
        <p:spPr>
          <a:xfrm>
            <a:off x="4857752" y="1357290"/>
            <a:ext cx="2714644" cy="2071702"/>
          </a:xfrm>
          <a:prstGeom prst="ellipse">
            <a:avLst/>
          </a:prstGeom>
          <a:noFill/>
          <a:ln w="76200">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lipse"/>
          <p:cNvSpPr/>
          <p:nvPr/>
        </p:nvSpPr>
        <p:spPr>
          <a:xfrm>
            <a:off x="1285852" y="4214810"/>
            <a:ext cx="2643206" cy="2143140"/>
          </a:xfrm>
          <a:prstGeom prst="ellipse">
            <a:avLst/>
          </a:prstGeom>
          <a:no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lipse"/>
          <p:cNvSpPr/>
          <p:nvPr/>
        </p:nvSpPr>
        <p:spPr>
          <a:xfrm>
            <a:off x="1214414" y="1285852"/>
            <a:ext cx="2571768" cy="2214578"/>
          </a:xfrm>
          <a:prstGeom prst="ellipse">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5072066" y="1785918"/>
            <a:ext cx="2446504" cy="1077218"/>
          </a:xfrm>
          <a:prstGeom prst="rect">
            <a:avLst/>
          </a:prstGeom>
          <a:noFill/>
        </p:spPr>
        <p:txBody>
          <a:bodyPr wrap="none" rtlCol="0">
            <a:spAutoFit/>
          </a:bodyPr>
          <a:lstStyle/>
          <a:p>
            <a:pPr algn="ctr"/>
            <a:r>
              <a:rPr lang="es-ES_tradnl" sz="3200" dirty="0" smtClean="0">
                <a:effectLst>
                  <a:glow rad="101600">
                    <a:schemeClr val="accent4">
                      <a:satMod val="175000"/>
                      <a:alpha val="40000"/>
                    </a:schemeClr>
                  </a:glow>
                </a:effectLst>
                <a:latin typeface="Berlin Sans FB Demi" pitchFamily="34" charset="0"/>
              </a:rPr>
              <a:t>Entender las</a:t>
            </a:r>
          </a:p>
          <a:p>
            <a:pPr algn="ctr"/>
            <a:r>
              <a:rPr lang="es-ES_tradnl" sz="3200" dirty="0" smtClean="0">
                <a:effectLst>
                  <a:glow rad="101600">
                    <a:schemeClr val="accent4">
                      <a:satMod val="175000"/>
                      <a:alpha val="40000"/>
                    </a:schemeClr>
                  </a:glow>
                </a:effectLst>
                <a:latin typeface="Berlin Sans FB Demi" pitchFamily="34" charset="0"/>
              </a:rPr>
              <a:t>Emociones</a:t>
            </a:r>
            <a:endParaRPr lang="es-ES" sz="3200" dirty="0">
              <a:effectLst>
                <a:glow rad="101600">
                  <a:schemeClr val="accent4">
                    <a:satMod val="175000"/>
                    <a:alpha val="40000"/>
                  </a:schemeClr>
                </a:glow>
              </a:effectLst>
              <a:latin typeface="Berlin Sans FB Demi" pitchFamily="34" charset="0"/>
            </a:endParaRPr>
          </a:p>
        </p:txBody>
      </p:sp>
      <p:sp>
        <p:nvSpPr>
          <p:cNvPr id="13" name="12 CuadroTexto"/>
          <p:cNvSpPr txBox="1"/>
          <p:nvPr/>
        </p:nvSpPr>
        <p:spPr>
          <a:xfrm>
            <a:off x="5214942" y="4786314"/>
            <a:ext cx="2076209" cy="1077218"/>
          </a:xfrm>
          <a:prstGeom prst="rect">
            <a:avLst/>
          </a:prstGeom>
          <a:noFill/>
        </p:spPr>
        <p:txBody>
          <a:bodyPr wrap="none" rtlCol="0">
            <a:spAutoFit/>
          </a:bodyPr>
          <a:lstStyle/>
          <a:p>
            <a:pPr algn="ctr"/>
            <a:r>
              <a:rPr lang="es-ES_tradnl" sz="3200" dirty="0" smtClean="0">
                <a:effectLst>
                  <a:glow rad="101600">
                    <a:schemeClr val="accent5">
                      <a:satMod val="175000"/>
                      <a:alpha val="40000"/>
                    </a:schemeClr>
                  </a:glow>
                </a:effectLst>
                <a:latin typeface="Berlin Sans FB Demi" pitchFamily="34" charset="0"/>
              </a:rPr>
              <a:t>Uso de </a:t>
            </a:r>
          </a:p>
          <a:p>
            <a:pPr algn="ctr"/>
            <a:r>
              <a:rPr lang="es-ES_tradnl" sz="3200" dirty="0" smtClean="0">
                <a:effectLst>
                  <a:glow rad="101600">
                    <a:schemeClr val="accent5">
                      <a:satMod val="175000"/>
                      <a:alpha val="40000"/>
                    </a:schemeClr>
                  </a:glow>
                </a:effectLst>
                <a:latin typeface="Berlin Sans FB Demi" pitchFamily="34" charset="0"/>
              </a:rPr>
              <a:t>Emociones</a:t>
            </a:r>
            <a:endParaRPr lang="es-ES" sz="3200" dirty="0">
              <a:effectLst>
                <a:glow rad="101600">
                  <a:schemeClr val="accent5">
                    <a:satMod val="175000"/>
                    <a:alpha val="40000"/>
                  </a:schemeClr>
                </a:glow>
              </a:effectLst>
              <a:latin typeface="Berlin Sans FB Demi" pitchFamily="34" charset="0"/>
            </a:endParaRPr>
          </a:p>
        </p:txBody>
      </p:sp>
      <p:sp>
        <p:nvSpPr>
          <p:cNvPr id="14" name="13 CuadroTexto"/>
          <p:cNvSpPr txBox="1"/>
          <p:nvPr/>
        </p:nvSpPr>
        <p:spPr>
          <a:xfrm>
            <a:off x="1602571" y="4786314"/>
            <a:ext cx="2183611" cy="1077218"/>
          </a:xfrm>
          <a:prstGeom prst="rect">
            <a:avLst/>
          </a:prstGeom>
          <a:noFill/>
        </p:spPr>
        <p:txBody>
          <a:bodyPr wrap="none" rtlCol="0">
            <a:spAutoFit/>
          </a:bodyPr>
          <a:lstStyle/>
          <a:p>
            <a:pPr algn="ctr"/>
            <a:r>
              <a:rPr lang="es-ES_tradnl" sz="3200" dirty="0" smtClean="0">
                <a:effectLst>
                  <a:glow rad="101600">
                    <a:schemeClr val="accent6">
                      <a:satMod val="175000"/>
                      <a:alpha val="40000"/>
                    </a:schemeClr>
                  </a:glow>
                </a:effectLst>
                <a:latin typeface="Berlin Sans FB Demi" pitchFamily="34" charset="0"/>
              </a:rPr>
              <a:t>Manejo de </a:t>
            </a:r>
          </a:p>
          <a:p>
            <a:pPr algn="ctr"/>
            <a:r>
              <a:rPr lang="es-ES_tradnl" sz="3200" dirty="0" smtClean="0">
                <a:effectLst>
                  <a:glow rad="101600">
                    <a:schemeClr val="accent6">
                      <a:satMod val="175000"/>
                      <a:alpha val="40000"/>
                    </a:schemeClr>
                  </a:glow>
                </a:effectLst>
                <a:latin typeface="Berlin Sans FB Demi" pitchFamily="34" charset="0"/>
              </a:rPr>
              <a:t>Emociones</a:t>
            </a:r>
            <a:endParaRPr lang="es-ES" sz="3200" dirty="0">
              <a:effectLst>
                <a:glow rad="101600">
                  <a:schemeClr val="accent6">
                    <a:satMod val="175000"/>
                    <a:alpha val="40000"/>
                  </a:schemeClr>
                </a:glow>
              </a:effectLst>
              <a:latin typeface="Berlin Sans FB Demi" pitchFamily="34" charset="0"/>
            </a:endParaRPr>
          </a:p>
        </p:txBody>
      </p:sp>
      <p:sp>
        <p:nvSpPr>
          <p:cNvPr id="15" name="14 CuadroTexto"/>
          <p:cNvSpPr txBox="1"/>
          <p:nvPr/>
        </p:nvSpPr>
        <p:spPr>
          <a:xfrm>
            <a:off x="1500166" y="1785918"/>
            <a:ext cx="2076209" cy="1077218"/>
          </a:xfrm>
          <a:prstGeom prst="rect">
            <a:avLst/>
          </a:prstGeom>
          <a:noFill/>
        </p:spPr>
        <p:txBody>
          <a:bodyPr wrap="none" rtlCol="0">
            <a:spAutoFit/>
          </a:bodyPr>
          <a:lstStyle/>
          <a:p>
            <a:pPr algn="ctr"/>
            <a:r>
              <a:rPr lang="es-ES_tradnl" sz="3200" dirty="0" smtClean="0">
                <a:effectLst>
                  <a:glow rad="228600">
                    <a:schemeClr val="accent3">
                      <a:satMod val="175000"/>
                      <a:alpha val="40000"/>
                    </a:schemeClr>
                  </a:glow>
                </a:effectLst>
                <a:latin typeface="Berlin Sans FB Demi" pitchFamily="34" charset="0"/>
              </a:rPr>
              <a:t>Percibir </a:t>
            </a:r>
          </a:p>
          <a:p>
            <a:pPr algn="ctr"/>
            <a:r>
              <a:rPr lang="es-ES_tradnl" sz="3200" dirty="0" smtClean="0">
                <a:effectLst>
                  <a:glow rad="228600">
                    <a:schemeClr val="accent3">
                      <a:satMod val="175000"/>
                      <a:alpha val="40000"/>
                    </a:schemeClr>
                  </a:glow>
                </a:effectLst>
                <a:latin typeface="Berlin Sans FB Demi" pitchFamily="34" charset="0"/>
              </a:rPr>
              <a:t>Emociones</a:t>
            </a:r>
            <a:endParaRPr lang="es-ES" sz="3200" dirty="0">
              <a:effectLst>
                <a:glow rad="228600">
                  <a:schemeClr val="accent3">
                    <a:satMod val="175000"/>
                    <a:alpha val="40000"/>
                  </a:schemeClr>
                </a:glow>
              </a:effectLst>
              <a:latin typeface="Berlin Sans FB Demi" pitchFamily="34" charset="0"/>
            </a:endParaRPr>
          </a:p>
        </p:txBody>
      </p:sp>
      <p:sp>
        <p:nvSpPr>
          <p:cNvPr id="16" name="15 CuadroTexto"/>
          <p:cNvSpPr txBox="1"/>
          <p:nvPr/>
        </p:nvSpPr>
        <p:spPr>
          <a:xfrm>
            <a:off x="3181454" y="3286116"/>
            <a:ext cx="2747868" cy="1077218"/>
          </a:xfrm>
          <a:prstGeom prst="rect">
            <a:avLst/>
          </a:prstGeom>
          <a:noFill/>
        </p:spPr>
        <p:txBody>
          <a:bodyPr wrap="none" rtlCol="0">
            <a:spAutoFit/>
          </a:bodyPr>
          <a:lstStyle/>
          <a:p>
            <a:r>
              <a:rPr lang="es-ES_tradnl" sz="3200" dirty="0" smtClean="0">
                <a:effectLst>
                  <a:glow rad="228600">
                    <a:srgbClr val="FFFF00">
                      <a:alpha val="40000"/>
                    </a:srgbClr>
                  </a:glow>
                </a:effectLst>
                <a:latin typeface="Berlin Sans FB Demi" pitchFamily="34" charset="0"/>
              </a:rPr>
              <a:t>INTELIGENIA </a:t>
            </a:r>
          </a:p>
          <a:p>
            <a:r>
              <a:rPr lang="es-ES_tradnl" sz="3200" dirty="0" smtClean="0">
                <a:effectLst>
                  <a:glow rad="228600">
                    <a:srgbClr val="FFFF00">
                      <a:alpha val="40000"/>
                    </a:srgbClr>
                  </a:glow>
                </a:effectLst>
                <a:latin typeface="Berlin Sans FB Demi" pitchFamily="34" charset="0"/>
              </a:rPr>
              <a:t>EMOCIONAL</a:t>
            </a:r>
            <a:endParaRPr lang="es-ES" sz="3200" dirty="0">
              <a:effectLst>
                <a:glow rad="228600">
                  <a:srgbClr val="FFFF00">
                    <a:alpha val="40000"/>
                  </a:srgbClr>
                </a:glow>
              </a:effectLst>
              <a:latin typeface="Berlin Sans FB Demi" pitchFamily="34" charset="0"/>
            </a:endParaRPr>
          </a:p>
        </p:txBody>
      </p:sp>
      <p:sp>
        <p:nvSpPr>
          <p:cNvPr id="18" name="1 Título"/>
          <p:cNvSpPr>
            <a:spLocks noGrp="1"/>
          </p:cNvSpPr>
          <p:nvPr>
            <p:ph type="title"/>
          </p:nvPr>
        </p:nvSpPr>
        <p:spPr>
          <a:xfrm>
            <a:off x="-214346" y="571480"/>
            <a:ext cx="5729270" cy="1143000"/>
          </a:xfrm>
        </p:spPr>
        <p:txBody>
          <a:bodyPr>
            <a:noAutofit/>
          </a:bodyPr>
          <a:lstStyle/>
          <a:p>
            <a:r>
              <a:rPr lang="es-ES" b="1" dirty="0" smtClean="0"/>
              <a:t>Entonces… </a:t>
            </a:r>
            <a:br>
              <a:rPr lang="es-ES" b="1" dirty="0" smtClean="0"/>
            </a:br>
            <a:endParaRPr lang="es-ES"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bibliotecavirtual.celepar.pr.gov.br/arquivos/Image/ImagensBiblio/INTELEMOCIONAL.jpg"/>
          <p:cNvPicPr>
            <a:picLocks noChangeAspect="1" noChangeArrowheads="1"/>
          </p:cNvPicPr>
          <p:nvPr/>
        </p:nvPicPr>
        <p:blipFill>
          <a:blip r:embed="rId2"/>
          <a:srcRect l="18922" r="14441" b="13954"/>
          <a:stretch>
            <a:fillRect/>
          </a:stretch>
        </p:blipFill>
        <p:spPr bwMode="auto">
          <a:xfrm>
            <a:off x="2071670" y="1214446"/>
            <a:ext cx="5551890" cy="5072074"/>
          </a:xfrm>
          <a:prstGeom prst="rect">
            <a:avLst/>
          </a:prstGeom>
          <a:noFill/>
        </p:spPr>
      </p:pic>
      <p:sp>
        <p:nvSpPr>
          <p:cNvPr id="4" name="1 Título"/>
          <p:cNvSpPr>
            <a:spLocks noGrp="1"/>
          </p:cNvSpPr>
          <p:nvPr>
            <p:ph type="title"/>
          </p:nvPr>
        </p:nvSpPr>
        <p:spPr>
          <a:xfrm>
            <a:off x="457200" y="274638"/>
            <a:ext cx="8229600" cy="1143000"/>
          </a:xfrm>
        </p:spPr>
        <p:txBody>
          <a:bodyPr>
            <a:normAutofit fontScale="90000"/>
          </a:bodyPr>
          <a:lstStyle/>
          <a:p>
            <a:r>
              <a:rPr lang="es-ES_tradnl" b="1" dirty="0" smtClean="0"/>
              <a:t>¿QUÉ ES LA MEMORIA EMOCIONAL?</a:t>
            </a:r>
            <a:endParaRPr lang="es-E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gn="just"/>
            <a:r>
              <a:rPr lang="es-ES" dirty="0"/>
              <a:t>La memoria emocional es la capacidad de adquirir, almacenar y recuperar información relacionada con la emoción. El psicólogo suizo </a:t>
            </a:r>
            <a:r>
              <a:rPr lang="es-ES" dirty="0" err="1"/>
              <a:t>Édouard</a:t>
            </a:r>
            <a:r>
              <a:rPr lang="es-ES" dirty="0"/>
              <a:t> </a:t>
            </a:r>
            <a:r>
              <a:rPr lang="es-ES" dirty="0" err="1"/>
              <a:t>Claparède</a:t>
            </a:r>
            <a:r>
              <a:rPr lang="es-ES" dirty="0"/>
              <a:t> describe un caso que ayuda a comprender el significado de la memoria emocional .</a:t>
            </a:r>
          </a:p>
          <a:p>
            <a:pPr algn="just"/>
            <a:r>
              <a:rPr lang="es-ES" dirty="0" err="1"/>
              <a:t>Claparède</a:t>
            </a:r>
            <a:r>
              <a:rPr lang="es-ES" dirty="0"/>
              <a:t> veía a una mujer que había perdido la capacidad de formar nuevas memorias personales.</a:t>
            </a:r>
          </a:p>
          <a:p>
            <a:pPr algn="just"/>
            <a:endParaRPr lang="es-ES" dirty="0"/>
          </a:p>
        </p:txBody>
      </p:sp>
      <p:sp>
        <p:nvSpPr>
          <p:cNvPr id="5" name="4 Título"/>
          <p:cNvSpPr>
            <a:spLocks noGrp="1"/>
          </p:cNvSpPr>
          <p:nvPr>
            <p:ph type="title"/>
          </p:nvPr>
        </p:nvSpPr>
        <p:spPr/>
        <p:txBody>
          <a:bodyPr/>
          <a:lstStyle/>
          <a:p>
            <a:endParaRPr lang="es-E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a:t>Una lesión cerebral le impedía recordar cualquier evento ocurrido después de la lesión. Todas las personas que la mujer había conocido después eran olvidadas a los instantes, y cada día </a:t>
            </a:r>
            <a:r>
              <a:rPr lang="es-ES" dirty="0" err="1"/>
              <a:t>Claparède</a:t>
            </a:r>
            <a:r>
              <a:rPr lang="es-ES" dirty="0"/>
              <a:t> debía presentarse a su paciente sin que ésta tuviese ningún registro de haberlo visto con anterioridad.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a:t>Su memoria episódica, la relacionada con los conocimientos de hechos vividos, estaba destrozada. Un día </a:t>
            </a:r>
            <a:r>
              <a:rPr lang="es-ES" dirty="0" err="1"/>
              <a:t>Claparède</a:t>
            </a:r>
            <a:r>
              <a:rPr lang="es-ES" dirty="0"/>
              <a:t> pensó en implementar una nueva estrategia. Escondió un alfiler en su mano derecha y, cuando saludó a su paciente, ésta recibió un pinchazo.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lnSpcReduction="10000"/>
          </a:bodyPr>
          <a:lstStyle/>
          <a:p>
            <a:pPr algn="just"/>
            <a:r>
              <a:rPr lang="es-ES" dirty="0"/>
              <a:t>En la siguiente sesión, la paciente seguía sin recordar quién era </a:t>
            </a:r>
            <a:r>
              <a:rPr lang="es-ES" dirty="0" err="1"/>
              <a:t>Claparède</a:t>
            </a:r>
            <a:r>
              <a:rPr lang="es-ES" dirty="0"/>
              <a:t> pero había un notable cambio: la paciente se negaba a estrechar la mano del psicólogo.</a:t>
            </a:r>
          </a:p>
          <a:p>
            <a:pPr algn="just"/>
            <a:r>
              <a:rPr lang="es-ES" dirty="0"/>
              <a:t>Si bien ella no recordaba el evento sucedido, otro tipo de memoria estaba actuando : una memoria que le permitía asociar esa persona, no con un evento, sino con una situación emocional.</a:t>
            </a:r>
          </a:p>
          <a:p>
            <a:pPr algn="just"/>
            <a:endParaRPr lang="es-E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a:t>El conocimiento explícito de las situaciones dependen de una estructura llamada “hipocampo” mientras que la memoria emotiva dependería de una estructura muy cercana denominada “amígdala”.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a:t>La paciente tenía dañados sus hipocampos pero sus amígdalas seguían activas, recolectando información emocional. La emoción es un mecanismo adaptativo que tiene como objetivo la supervivencia del individuo.</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a:t>El recuerdo, ya sea </a:t>
            </a:r>
            <a:r>
              <a:rPr lang="es-ES" dirty="0" smtClean="0"/>
              <a:t>consiente </a:t>
            </a:r>
            <a:r>
              <a:rPr lang="es-ES" dirty="0"/>
              <a:t>o inconsciente, de situaciones emocionalmente significativas tiene como finalidad el protegernos frente a situaciones amenazantes.</a:t>
            </a:r>
          </a:p>
          <a:p>
            <a:pPr algn="just"/>
            <a:r>
              <a:rPr lang="es-ES" dirty="0"/>
              <a:t>Si metimos un dedo en un enchufe y tras ello recibimos un shock eléctrico, el recordar con miedo esta situación nos protegerá de cometer otra vez el mismo error.</a:t>
            </a:r>
          </a:p>
          <a:p>
            <a:pPr algn="just"/>
            <a:endParaRPr lang="es-E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92500"/>
          </a:bodyPr>
          <a:lstStyle/>
          <a:p>
            <a:pPr algn="just"/>
            <a:r>
              <a:rPr lang="es-ES" dirty="0"/>
              <a:t>Esto hace de la memoria emocional un mecanismo eficiente. Recordamos mejor aquellas cosas que tienen un contenido emocional dado </a:t>
            </a:r>
            <a:r>
              <a:rPr lang="es-ES" dirty="0" smtClean="0"/>
              <a:t>y </a:t>
            </a:r>
            <a:r>
              <a:rPr lang="es-ES" dirty="0"/>
              <a:t>estos recuerdos suelen ser importantes para la supervivencia y la </a:t>
            </a:r>
            <a:r>
              <a:rPr lang="es-ES" dirty="0" err="1"/>
              <a:t>autopreservación</a:t>
            </a:r>
            <a:r>
              <a:rPr lang="es-ES" dirty="0"/>
              <a:t>.</a:t>
            </a:r>
          </a:p>
          <a:p>
            <a:pPr algn="just"/>
            <a:r>
              <a:rPr lang="es-ES" dirty="0"/>
              <a:t>Las emociones tienen un valor adaptativo y la memoria de ellas nos protegen frente a situaciones que amenazan nuestra supervivencia o bienestar.</a:t>
            </a:r>
          </a:p>
          <a:p>
            <a:pPr algn="just"/>
            <a:endParaRPr lang="es-E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57290" y="1000116"/>
            <a:ext cx="6357982" cy="1143000"/>
          </a:xfrm>
        </p:spPr>
        <p:txBody>
          <a:bodyPr>
            <a:noAutofit/>
          </a:bodyPr>
          <a:lstStyle/>
          <a:p>
            <a:r>
              <a:rPr lang="es-ES_tradnl" sz="4800" b="1" dirty="0" smtClean="0">
                <a:effectLst>
                  <a:outerShdw blurRad="38100" dist="38100" dir="2700000" algn="tl">
                    <a:srgbClr val="000000">
                      <a:alpha val="43137"/>
                    </a:srgbClr>
                  </a:outerShdw>
                </a:effectLst>
              </a:rPr>
              <a:t>Relación entre:</a:t>
            </a:r>
            <a:r>
              <a:rPr lang="es-ES_tradnl" b="1" dirty="0" smtClean="0">
                <a:effectLst>
                  <a:outerShdw blurRad="38100" dist="38100" dir="2700000" algn="tl">
                    <a:srgbClr val="000000">
                      <a:alpha val="43137"/>
                    </a:srgbClr>
                  </a:outerShdw>
                </a:effectLst>
              </a:rPr>
              <a:t/>
            </a:r>
            <a:br>
              <a:rPr lang="es-ES_tradnl" b="1" dirty="0" smtClean="0">
                <a:effectLst>
                  <a:outerShdw blurRad="38100" dist="38100" dir="2700000" algn="tl">
                    <a:srgbClr val="000000">
                      <a:alpha val="43137"/>
                    </a:srgbClr>
                  </a:outerShdw>
                </a:effectLst>
              </a:rPr>
            </a:br>
            <a:r>
              <a:rPr lang="es-ES_tradnl" b="1" dirty="0" smtClean="0">
                <a:effectLst>
                  <a:outerShdw blurRad="38100" dist="38100" dir="2700000" algn="tl">
                    <a:srgbClr val="000000">
                      <a:alpha val="43137"/>
                    </a:srgbClr>
                  </a:outerShdw>
                </a:effectLst>
              </a:rPr>
              <a:t>Coeficiente Intelectual  </a:t>
            </a:r>
            <a:br>
              <a:rPr lang="es-ES_tradnl" b="1" dirty="0" smtClean="0">
                <a:effectLst>
                  <a:outerShdw blurRad="38100" dist="38100" dir="2700000" algn="tl">
                    <a:srgbClr val="000000">
                      <a:alpha val="43137"/>
                    </a:srgbClr>
                  </a:outerShdw>
                </a:effectLst>
              </a:rPr>
            </a:br>
            <a:r>
              <a:rPr lang="es-ES_tradnl" b="1" dirty="0" smtClean="0">
                <a:effectLst>
                  <a:outerShdw blurRad="38100" dist="38100" dir="2700000" algn="tl">
                    <a:srgbClr val="000000">
                      <a:alpha val="43137"/>
                    </a:srgbClr>
                  </a:outerShdw>
                </a:effectLst>
              </a:rPr>
              <a:t>Coeficiente emocional</a:t>
            </a:r>
            <a:endParaRPr lang="es-ES" b="1" dirty="0">
              <a:effectLst>
                <a:outerShdw blurRad="38100" dist="38100" dir="2700000" algn="tl">
                  <a:srgbClr val="000000">
                    <a:alpha val="43137"/>
                  </a:srgbClr>
                </a:outerShdw>
              </a:effectLst>
            </a:endParaRPr>
          </a:p>
        </p:txBody>
      </p:sp>
      <p:pic>
        <p:nvPicPr>
          <p:cNvPr id="73730" name="Picture 2" descr="https://articulosbm.files.wordpress.com/2015/02/eq.jpg?w=300&amp;h=250"/>
          <p:cNvPicPr>
            <a:picLocks noChangeAspect="1" noChangeArrowheads="1"/>
          </p:cNvPicPr>
          <p:nvPr/>
        </p:nvPicPr>
        <p:blipFill>
          <a:blip r:embed="rId2"/>
          <a:srcRect/>
          <a:stretch>
            <a:fillRect/>
          </a:stretch>
        </p:blipFill>
        <p:spPr bwMode="auto">
          <a:xfrm>
            <a:off x="1984924" y="2857496"/>
            <a:ext cx="5516034" cy="3088979"/>
          </a:xfrm>
          <a:prstGeom prst="rect">
            <a:avLst/>
          </a:prstGeom>
          <a:noFill/>
        </p:spPr>
      </p:pic>
      <p:sp>
        <p:nvSpPr>
          <p:cNvPr id="5" name="4 CuadroTexto"/>
          <p:cNvSpPr txBox="1"/>
          <p:nvPr/>
        </p:nvSpPr>
        <p:spPr>
          <a:xfrm>
            <a:off x="7217323" y="1500174"/>
            <a:ext cx="708848" cy="1015663"/>
          </a:xfrm>
          <a:prstGeom prst="rect">
            <a:avLst/>
          </a:prstGeom>
          <a:noFill/>
        </p:spPr>
        <p:txBody>
          <a:bodyPr wrap="none" rtlCol="0">
            <a:spAutoFit/>
          </a:bodyPr>
          <a:lstStyle/>
          <a:p>
            <a:r>
              <a:rPr lang="es-ES_tradnl" sz="6000" dirty="0" smtClean="0">
                <a:effectLst>
                  <a:outerShdw blurRad="38100" dist="38100" dir="2700000" algn="tl">
                    <a:srgbClr val="000000">
                      <a:alpha val="43137"/>
                    </a:srgbClr>
                  </a:outerShdw>
                </a:effectLst>
              </a:rPr>
              <a:t>&amp;</a:t>
            </a:r>
            <a:endParaRPr lang="es-ES" sz="6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2.bp.blogspot.com/-sVLDyEkmOJ0/UH9RdnCvjtI/AAAAAAAAAN0/AitvHo6GXVo/s1600/caritas+juntas.png"/>
          <p:cNvPicPr>
            <a:picLocks noChangeAspect="1" noChangeArrowheads="1"/>
          </p:cNvPicPr>
          <p:nvPr/>
        </p:nvPicPr>
        <p:blipFill>
          <a:blip r:embed="rId2"/>
          <a:srcRect/>
          <a:stretch>
            <a:fillRect/>
          </a:stretch>
        </p:blipFill>
        <p:spPr bwMode="auto">
          <a:xfrm>
            <a:off x="9429784" y="857232"/>
            <a:ext cx="2052826" cy="2071702"/>
          </a:xfrm>
          <a:prstGeom prst="rect">
            <a:avLst/>
          </a:prstGeom>
          <a:noFill/>
        </p:spPr>
      </p:pic>
      <p:sp>
        <p:nvSpPr>
          <p:cNvPr id="3" name="2 Rectángulo"/>
          <p:cNvSpPr/>
          <p:nvPr/>
        </p:nvSpPr>
        <p:spPr>
          <a:xfrm>
            <a:off x="285720" y="1533773"/>
            <a:ext cx="3357586" cy="3816429"/>
          </a:xfrm>
          <a:prstGeom prst="rect">
            <a:avLst/>
          </a:prstGeom>
        </p:spPr>
        <p:txBody>
          <a:bodyPr wrap="square">
            <a:spAutoFit/>
          </a:bodyPr>
          <a:lstStyle/>
          <a:p>
            <a:pPr algn="ctr"/>
            <a:r>
              <a:rPr lang="es-ES" sz="8000" b="1" dirty="0" smtClean="0">
                <a:effectLst>
                  <a:outerShdw blurRad="38100" dist="38100" dir="2700000" algn="tl">
                    <a:srgbClr val="000000">
                      <a:alpha val="43137"/>
                    </a:srgbClr>
                  </a:outerShdw>
                </a:effectLst>
              </a:rPr>
              <a:t>6</a:t>
            </a:r>
            <a:r>
              <a:rPr lang="es-ES" sz="6600" b="1" dirty="0" smtClean="0">
                <a:effectLst>
                  <a:outerShdw blurRad="38100" dist="38100" dir="2700000" algn="tl">
                    <a:srgbClr val="000000">
                      <a:alpha val="43137"/>
                    </a:srgbClr>
                  </a:outerShdw>
                </a:effectLst>
              </a:rPr>
              <a:t> Pilares </a:t>
            </a:r>
            <a:r>
              <a:rPr lang="es-ES" sz="4400" b="1" dirty="0" smtClean="0">
                <a:effectLst>
                  <a:outerShdw blurRad="38100" dist="38100" dir="2700000" algn="tl">
                    <a:srgbClr val="000000">
                      <a:alpha val="43137"/>
                    </a:srgbClr>
                  </a:outerShdw>
                </a:effectLst>
              </a:rPr>
              <a:t>de la </a:t>
            </a:r>
            <a:r>
              <a:rPr lang="es-ES" sz="5000" b="1" dirty="0" smtClean="0">
                <a:effectLst>
                  <a:outerShdw blurRad="38100" dist="38100" dir="2700000" algn="tl">
                    <a:srgbClr val="000000">
                      <a:alpha val="43137"/>
                    </a:srgbClr>
                  </a:outerShdw>
                </a:effectLst>
              </a:rPr>
              <a:t>Inteligencia</a:t>
            </a:r>
          </a:p>
          <a:p>
            <a:pPr algn="ctr"/>
            <a:r>
              <a:rPr lang="es-ES" sz="5000" b="1" dirty="0" smtClean="0">
                <a:effectLst>
                  <a:outerShdw blurRad="38100" dist="38100" dir="2700000" algn="tl">
                    <a:srgbClr val="000000">
                      <a:alpha val="43137"/>
                    </a:srgbClr>
                  </a:outerShdw>
                </a:effectLst>
              </a:rPr>
              <a:t>Emocional</a:t>
            </a:r>
          </a:p>
          <a:p>
            <a:pPr algn="ctr"/>
            <a:r>
              <a:rPr lang="es-ES" sz="2000" b="1" dirty="0" smtClean="0">
                <a:effectLst>
                  <a:outerShdw blurRad="38100" dist="38100" dir="2700000" algn="tl">
                    <a:srgbClr val="000000">
                      <a:alpha val="43137"/>
                    </a:srgbClr>
                  </a:outerShdw>
                </a:effectLst>
              </a:rPr>
              <a:t>que debemos trabajar </a:t>
            </a:r>
            <a:endParaRPr lang="es-ES" sz="2000" b="1" dirty="0">
              <a:effectLst>
                <a:outerShdw blurRad="38100" dist="38100" dir="2700000" algn="tl">
                  <a:srgbClr val="000000">
                    <a:alpha val="43137"/>
                  </a:srgbClr>
                </a:outerShdw>
              </a:effectLst>
            </a:endParaRPr>
          </a:p>
        </p:txBody>
      </p:sp>
      <p:pic>
        <p:nvPicPr>
          <p:cNvPr id="58370" name="Picture 2" descr="http://2.bp.blogspot.com/_qx5-cHZsP58/TMdX3eD7zyI/AAAAAAAAAAc/7Fjgb7UFUoc/s1600/INTELIGENCIA-EMOCIONAL.jpg"/>
          <p:cNvPicPr>
            <a:picLocks noChangeAspect="1" noChangeArrowheads="1"/>
          </p:cNvPicPr>
          <p:nvPr/>
        </p:nvPicPr>
        <p:blipFill>
          <a:blip r:embed="rId3"/>
          <a:srcRect/>
          <a:stretch>
            <a:fillRect/>
          </a:stretch>
        </p:blipFill>
        <p:spPr bwMode="auto">
          <a:xfrm>
            <a:off x="3952897" y="1428736"/>
            <a:ext cx="4476755" cy="3929090"/>
          </a:xfrm>
          <a:prstGeom prst="rect">
            <a:avLst/>
          </a:prstGeom>
          <a:noFill/>
        </p:spPr>
      </p:pic>
      <p:pic>
        <p:nvPicPr>
          <p:cNvPr id="58372" name="Picture 4" descr="http://descuentohoy.com/img/medium_big_thumb/Deal/1883.63762d88c71a71c7b5d75d53c5e7da4d.jpg"/>
          <p:cNvPicPr>
            <a:picLocks noChangeAspect="1" noChangeArrowheads="1"/>
          </p:cNvPicPr>
          <p:nvPr/>
        </p:nvPicPr>
        <p:blipFill>
          <a:blip r:embed="rId4"/>
          <a:srcRect l="43326"/>
          <a:stretch>
            <a:fillRect/>
          </a:stretch>
        </p:blipFill>
        <p:spPr bwMode="auto">
          <a:xfrm>
            <a:off x="9434064" y="3357562"/>
            <a:ext cx="1781670" cy="1928826"/>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4" name="2 Marcador de contenido"/>
          <p:cNvSpPr>
            <a:spLocks noGrp="1"/>
          </p:cNvSpPr>
          <p:nvPr>
            <p:ph idx="1"/>
          </p:nvPr>
        </p:nvSpPr>
        <p:spPr>
          <a:xfrm>
            <a:off x="214282" y="1785926"/>
            <a:ext cx="8372476" cy="3686188"/>
          </a:xfrm>
        </p:spPr>
        <p:txBody>
          <a:bodyPr>
            <a:noAutofit/>
          </a:bodyPr>
          <a:lstStyle/>
          <a:p>
            <a:pPr algn="just" fontAlgn="base">
              <a:buNone/>
            </a:pPr>
            <a:r>
              <a:rPr lang="es-ES" dirty="0" smtClean="0"/>
              <a:t>    Muchas veces sorprende enterarse que personas que parecían destinadas a convertirse en exitosos profesionales y que tendrían matrimonios felices, con el tiempo fracasaron paulatinamente en sus trabajos o en sus relaciones de pareja, y terminaron desempeñándose en labores mediocres y con sus vidas arruinadas.</a:t>
            </a:r>
          </a:p>
          <a:p>
            <a:pPr algn="just">
              <a:buNone/>
            </a:pPr>
            <a:endParaRPr lang="es-E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214282" y="1428736"/>
            <a:ext cx="8501122" cy="4525963"/>
          </a:xfrm>
        </p:spPr>
        <p:txBody>
          <a:bodyPr>
            <a:noAutofit/>
          </a:bodyPr>
          <a:lstStyle/>
          <a:p>
            <a:pPr algn="just" fontAlgn="base">
              <a:buNone/>
            </a:pPr>
            <a:r>
              <a:rPr lang="es-ES" dirty="0" smtClean="0"/>
              <a:t>    Otros, en cambio, que nunca destacaron en el colegio, llegaron a ser personas felices, plenas y realizadas. ¿Por qué algunas personas parecen dotadas de un don especial que les permite vivir bien, aunque no sobresalgan por su inteligencia?</a:t>
            </a:r>
          </a:p>
          <a:p>
            <a:pPr algn="just" fontAlgn="base">
              <a:buNone/>
            </a:pPr>
            <a:r>
              <a:rPr lang="es-ES" dirty="0" smtClean="0"/>
              <a:t>   ¿Por qué unos son más capaces que otros para enfrentar los contratiempos, superar obstáculos y ver las dificultades bajo una óptica distinta?</a:t>
            </a:r>
          </a:p>
          <a:p>
            <a:pPr algn="just">
              <a:buNone/>
            </a:pPr>
            <a:endParaRPr lang="es-E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buNone/>
            </a:pPr>
            <a:r>
              <a:rPr lang="es-ES" dirty="0" smtClean="0"/>
              <a:t>    Un nuevo concepto de la psicología está tratando de dar respuestas a estas interrogantes. Al parecer, </a:t>
            </a:r>
            <a:r>
              <a:rPr lang="es-ES" b="1" dirty="0" smtClean="0"/>
              <a:t>para tener éxito en la difícil vida moderna</a:t>
            </a:r>
            <a:r>
              <a:rPr lang="es-ES" dirty="0" smtClean="0"/>
              <a:t>, tanto o quizás más importante que </a:t>
            </a:r>
            <a:r>
              <a:rPr lang="es-ES" b="1" dirty="0" smtClean="0"/>
              <a:t>las habilidades </a:t>
            </a:r>
            <a:r>
              <a:rPr lang="es-ES" dirty="0" smtClean="0"/>
              <a:t>intelectuales son las capacidades </a:t>
            </a:r>
            <a:r>
              <a:rPr lang="es-ES" b="1" dirty="0" smtClean="0"/>
              <a:t>para expresar y manejar sentimientos y emociones</a:t>
            </a:r>
            <a:r>
              <a:rPr lang="es-ES" dirty="0" smtClean="0"/>
              <a:t>: </a:t>
            </a:r>
            <a:r>
              <a:rPr lang="es-ES" dirty="0" smtClean="0">
                <a:effectLst>
                  <a:outerShdw blurRad="38100" dist="38100" dir="2700000" algn="tl">
                    <a:srgbClr val="000000">
                      <a:alpha val="43137"/>
                    </a:srgbClr>
                  </a:outerShdw>
                </a:effectLst>
              </a:rPr>
              <a:t>la inteligencia emocional.</a:t>
            </a:r>
            <a:endParaRPr lang="es-E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214282" y="1600200"/>
            <a:ext cx="8329642" cy="4525963"/>
          </a:xfrm>
        </p:spPr>
        <p:txBody>
          <a:bodyPr>
            <a:noAutofit/>
          </a:bodyPr>
          <a:lstStyle/>
          <a:p>
            <a:pPr algn="just">
              <a:buNone/>
            </a:pPr>
            <a:r>
              <a:rPr lang="es-ES" dirty="0" smtClean="0"/>
              <a:t>    Daniel </a:t>
            </a:r>
            <a:r>
              <a:rPr lang="es-ES" dirty="0" err="1" smtClean="0"/>
              <a:t>Goleman</a:t>
            </a:r>
            <a:r>
              <a:rPr lang="es-ES" dirty="0" smtClean="0"/>
              <a:t>, doctor en Filosofía y redactor científico del </a:t>
            </a:r>
            <a:r>
              <a:rPr lang="es-ES" dirty="0" err="1" smtClean="0"/>
              <a:t>The</a:t>
            </a:r>
            <a:r>
              <a:rPr lang="es-ES" dirty="0" smtClean="0"/>
              <a:t> New York Times, resumió muchas de las teorías y propuestas al respecto en su libro La Inteligencia Emocional, donde afirma que tomar conciencia de nuestras emociones, comprender los sentimientos de los demás, manejar las presiones y frustraciones laborales y acentuar el trabajo en equipo, </a:t>
            </a:r>
            <a:endParaRPr lang="es-E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buNone/>
            </a:pPr>
            <a:r>
              <a:rPr lang="es-ES" dirty="0" smtClean="0"/>
              <a:t>    son habilidades simples pero cruciales para desenvolverse con propiedad en la sociedad actual.</a:t>
            </a:r>
          </a:p>
          <a:p>
            <a:pPr algn="just">
              <a:buNone/>
            </a:pPr>
            <a:r>
              <a:rPr lang="es-ES" dirty="0" smtClean="0"/>
              <a:t>    Estas habilidades parten desde los primeros años de la infancia.</a:t>
            </a:r>
            <a:endParaRPr lang="es-E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pPr algn="just" fontAlgn="base">
              <a:buNone/>
            </a:pPr>
            <a:r>
              <a:rPr lang="es-ES" dirty="0" smtClean="0"/>
              <a:t>    </a:t>
            </a:r>
            <a:r>
              <a:rPr lang="es-ES" dirty="0" err="1" smtClean="0"/>
              <a:t>Goleman</a:t>
            </a:r>
            <a:r>
              <a:rPr lang="es-ES" dirty="0" smtClean="0"/>
              <a:t> cita un estudio realizado por el psicólogo Walter </a:t>
            </a:r>
            <a:r>
              <a:rPr lang="es-ES" dirty="0" err="1" smtClean="0"/>
              <a:t>Mischel</a:t>
            </a:r>
            <a:r>
              <a:rPr lang="es-ES" dirty="0" smtClean="0"/>
              <a:t> en la década del sesenta. El investigador invitaba a niños, uno a uno, a una sala de juegos y les ofrecía un bombón. Pero si esperaban a que </a:t>
            </a:r>
            <a:r>
              <a:rPr lang="es-ES" dirty="0" err="1" smtClean="0"/>
              <a:t>Mischel</a:t>
            </a:r>
            <a:r>
              <a:rPr lang="es-ES" dirty="0" smtClean="0"/>
              <a:t> regresara luego de un momento, podrían recibir no uno sino dos bombones.</a:t>
            </a:r>
          </a:p>
          <a:p>
            <a:pPr algn="just">
              <a:buNone/>
            </a:pPr>
            <a:endParaRPr lang="es-E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285720" y="1600200"/>
            <a:ext cx="8401080" cy="4525963"/>
          </a:xfrm>
        </p:spPr>
        <p:txBody>
          <a:bodyPr>
            <a:normAutofit lnSpcReduction="10000"/>
          </a:bodyPr>
          <a:lstStyle/>
          <a:p>
            <a:pPr algn="just" fontAlgn="base">
              <a:buNone/>
            </a:pPr>
            <a:r>
              <a:rPr lang="es-ES" dirty="0" smtClean="0"/>
              <a:t>    Con este desafío ponía a prueba a los niños para evaluar su autocontrol, es decir, si eran capaces de postergar la gratificación inmediata para así lograr beneficios mayores en el futuro. En efecto, algunos niños agarraban el obsequio al minuto que </a:t>
            </a:r>
            <a:r>
              <a:rPr lang="es-ES" dirty="0" err="1" smtClean="0"/>
              <a:t>Mischel</a:t>
            </a:r>
            <a:r>
              <a:rPr lang="es-ES" dirty="0" smtClean="0"/>
              <a:t> salía de la habitación, pero otros esperaban. </a:t>
            </a:r>
          </a:p>
          <a:p>
            <a:pPr algn="just" fontAlgn="base">
              <a:buNone/>
            </a:pPr>
            <a:r>
              <a:rPr lang="es-ES" dirty="0" smtClean="0"/>
              <a:t>    A estos últimos, cuando regresaba, </a:t>
            </a:r>
            <a:r>
              <a:rPr lang="es-ES" dirty="0" err="1" smtClean="0"/>
              <a:t>Mischel</a:t>
            </a:r>
            <a:r>
              <a:rPr lang="es-ES" dirty="0" smtClean="0"/>
              <a:t> les daba sus dos bombones duramente ganados.</a:t>
            </a:r>
          </a:p>
          <a:p>
            <a:pPr algn="just">
              <a:buNone/>
            </a:pPr>
            <a:endParaRPr lang="es-E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pPr algn="just" fontAlgn="base">
              <a:buNone/>
            </a:pPr>
            <a:r>
              <a:rPr lang="es-ES" dirty="0" smtClean="0"/>
              <a:t>   Entonces, el investigador esperó que crecieran.</a:t>
            </a:r>
          </a:p>
          <a:p>
            <a:pPr algn="just" fontAlgn="base">
              <a:buNone/>
            </a:pPr>
            <a:r>
              <a:rPr lang="es-ES" dirty="0" smtClean="0"/>
              <a:t>   </a:t>
            </a:r>
          </a:p>
          <a:p>
            <a:pPr algn="just" fontAlgn="base">
              <a:buNone/>
            </a:pPr>
            <a:r>
              <a:rPr lang="es-ES" dirty="0" smtClean="0"/>
              <a:t>   Cuando estos mismos niños llegaron a la enseñanza media, sucedió algo revelador. Aquellos niños que supieron esperar eran adolescentes más adaptados, populares, seguros y responsables.</a:t>
            </a:r>
          </a:p>
          <a:p>
            <a:pPr algn="just" fontAlgn="base">
              <a:buNone/>
            </a:pPr>
            <a:r>
              <a:rPr lang="es-ES" dirty="0" smtClean="0"/>
              <a:t>     </a:t>
            </a:r>
          </a:p>
          <a:p>
            <a:pPr algn="just">
              <a:buNone/>
            </a:pPr>
            <a:endParaRPr lang="es-E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buNone/>
            </a:pPr>
            <a:r>
              <a:rPr lang="es-ES" dirty="0" smtClean="0"/>
              <a:t>    Los que cedieron rápidamente a la tentación eran más solitarios, obstinados, con mayor facilidad para frustrarse y temerosos de los desafíos. Este experimento demuestra cómo la capacidad para controlar la impulsividad rinde beneficios en la vida.</a:t>
            </a:r>
            <a:endParaRPr lang="es-E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buNone/>
            </a:pPr>
            <a:r>
              <a:rPr lang="es-ES" dirty="0" smtClean="0"/>
              <a:t>    Conocer las propias emociones: La conciencia de uno mismo -</a:t>
            </a:r>
            <a:r>
              <a:rPr lang="es-ES" b="1" dirty="0" smtClean="0"/>
              <a:t>el reconocer un sentimiento mientras ocurre</a:t>
            </a:r>
            <a:r>
              <a:rPr lang="es-ES" dirty="0" smtClean="0"/>
              <a:t>- </a:t>
            </a:r>
            <a:r>
              <a:rPr lang="es-ES" b="1" dirty="0" smtClean="0"/>
              <a:t>es la clave de la inteligencia emocional para ser nuestro propio guía en la vida</a:t>
            </a:r>
            <a:r>
              <a:rPr lang="es-ES" dirty="0" smtClean="0"/>
              <a:t>. La incapacidad de advertir nuestras auténticas emociones nos deja a merced de las mismas.</a:t>
            </a:r>
          </a:p>
          <a:p>
            <a:pPr algn="just">
              <a:buNone/>
            </a:pPr>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42926"/>
            <a:ext cx="8229600" cy="1143000"/>
          </a:xfrm>
        </p:spPr>
        <p:txBody>
          <a:bodyPr>
            <a:normAutofit fontScale="90000"/>
          </a:bodyPr>
          <a:lstStyle/>
          <a:p>
            <a:r>
              <a:rPr lang="es-ES" b="1" dirty="0" smtClean="0"/>
              <a:t>1. Conocimiento de uno mismo </a:t>
            </a:r>
            <a:r>
              <a:rPr lang="es-ES" dirty="0" smtClean="0"/>
              <a:t/>
            </a:r>
            <a:br>
              <a:rPr lang="es-ES" dirty="0" smtClean="0"/>
            </a:br>
            <a:endParaRPr lang="es-ES" dirty="0"/>
          </a:p>
        </p:txBody>
      </p:sp>
      <p:sp>
        <p:nvSpPr>
          <p:cNvPr id="3" name="2 Marcador de contenido"/>
          <p:cNvSpPr>
            <a:spLocks noGrp="1"/>
          </p:cNvSpPr>
          <p:nvPr>
            <p:ph idx="1"/>
          </p:nvPr>
        </p:nvSpPr>
        <p:spPr/>
        <p:txBody>
          <a:bodyPr>
            <a:normAutofit/>
          </a:bodyPr>
          <a:lstStyle/>
          <a:p>
            <a:pPr algn="just"/>
            <a:r>
              <a:rPr lang="es-ES" b="1" dirty="0" smtClean="0"/>
              <a:t>Cuando </a:t>
            </a:r>
            <a:r>
              <a:rPr lang="es-ES" b="1" dirty="0"/>
              <a:t>un hombre no se conoce a sí mismo, no conoce nada</a:t>
            </a:r>
            <a:r>
              <a:rPr lang="es-ES" dirty="0"/>
              <a:t>. Saber cuál es tu reacción ante ciertas situaciones o saber reconocer cómo te sientes a lo largo de un día es clave para conocerte a ti mismo. </a:t>
            </a:r>
            <a:endParaRPr lang="es-ES" dirty="0" smtClean="0"/>
          </a:p>
          <a:p>
            <a:pPr algn="just"/>
            <a:r>
              <a:rPr lang="es-ES" dirty="0" smtClean="0"/>
              <a:t>¿</a:t>
            </a:r>
            <a:r>
              <a:rPr lang="es-ES" dirty="0"/>
              <a:t>Qué cosas no soportas de los demás? </a:t>
            </a:r>
            <a:endParaRPr lang="es-ES" dirty="0" smtClean="0"/>
          </a:p>
          <a:p>
            <a:pPr algn="just"/>
            <a:r>
              <a:rPr lang="es-ES" dirty="0" smtClean="0"/>
              <a:t>¿</a:t>
            </a:r>
            <a:r>
              <a:rPr lang="es-ES" dirty="0"/>
              <a:t>Qué cosas te hacen sentir mejor? </a:t>
            </a:r>
            <a:endParaRPr lang="es-ES" dirty="0" smtClean="0"/>
          </a:p>
          <a:p>
            <a:pPr algn="just"/>
            <a:r>
              <a:rPr lang="es-ES" dirty="0" smtClean="0"/>
              <a:t>¿</a:t>
            </a:r>
            <a:r>
              <a:rPr lang="es-ES" dirty="0"/>
              <a:t>Hay algo que te motive muchísimo?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http://villaeducacion.mx/images/Recursos/s-corazon-y-cerebro.jpg"/>
          <p:cNvPicPr>
            <a:picLocks noChangeAspect="1" noChangeArrowheads="1"/>
          </p:cNvPicPr>
          <p:nvPr/>
        </p:nvPicPr>
        <p:blipFill>
          <a:blip r:embed="rId2"/>
          <a:srcRect/>
          <a:stretch>
            <a:fillRect/>
          </a:stretch>
        </p:blipFill>
        <p:spPr bwMode="auto">
          <a:xfrm>
            <a:off x="4675190" y="1214423"/>
            <a:ext cx="4318028" cy="4572031"/>
          </a:xfrm>
          <a:prstGeom prst="rect">
            <a:avLst/>
          </a:prstGeom>
          <a:noFill/>
        </p:spPr>
      </p:pic>
      <p:sp>
        <p:nvSpPr>
          <p:cNvPr id="3" name="2 Marcador de contenido"/>
          <p:cNvSpPr>
            <a:spLocks noGrp="1"/>
          </p:cNvSpPr>
          <p:nvPr>
            <p:ph idx="1"/>
          </p:nvPr>
        </p:nvSpPr>
        <p:spPr>
          <a:xfrm>
            <a:off x="-71470" y="1142984"/>
            <a:ext cx="4929222" cy="4525963"/>
          </a:xfrm>
        </p:spPr>
        <p:txBody>
          <a:bodyPr>
            <a:noAutofit/>
          </a:bodyPr>
          <a:lstStyle/>
          <a:p>
            <a:pPr algn="ctr" fontAlgn="base">
              <a:buNone/>
            </a:pPr>
            <a:r>
              <a:rPr lang="es-ES" dirty="0" smtClean="0">
                <a:latin typeface="Elephant" pitchFamily="18" charset="0"/>
                <a:cs typeface="Estrangelo Edessa" pitchFamily="66" charset="0"/>
              </a:rPr>
              <a:t> </a:t>
            </a:r>
            <a:r>
              <a:rPr lang="es-ES" b="1" dirty="0" smtClean="0">
                <a:latin typeface="Elephant" pitchFamily="18" charset="0"/>
                <a:cs typeface="Estrangelo Edessa" pitchFamily="66" charset="0"/>
              </a:rPr>
              <a:t>   </a:t>
            </a:r>
            <a:r>
              <a:rPr lang="es-ES" b="1" dirty="0" smtClean="0">
                <a:cs typeface="Estrangelo Edessa" pitchFamily="66" charset="0"/>
              </a:rPr>
              <a:t>Los vencedores de hoy, las personas exitosas, son aquellas que consiguen unir la:</a:t>
            </a:r>
          </a:p>
          <a:p>
            <a:pPr algn="ctr" fontAlgn="base">
              <a:buNone/>
            </a:pPr>
            <a:endParaRPr lang="es-ES" dirty="0" smtClean="0">
              <a:cs typeface="Estrangelo Edessa" pitchFamily="66" charset="0"/>
            </a:endParaRPr>
          </a:p>
          <a:p>
            <a:pPr algn="ctr" fontAlgn="base">
              <a:buNone/>
            </a:pPr>
            <a:r>
              <a:rPr lang="es-ES" dirty="0" smtClean="0">
                <a:cs typeface="Estrangelo Edessa" pitchFamily="66" charset="0"/>
              </a:rPr>
              <a:t>  </a:t>
            </a:r>
            <a:r>
              <a:rPr lang="es-ES" sz="3600" b="1" dirty="0" smtClean="0">
                <a:latin typeface="Times New Roman" pitchFamily="18" charset="0"/>
                <a:cs typeface="Times New Roman" pitchFamily="18" charset="0"/>
              </a:rPr>
              <a:t>Inteligencia Racional </a:t>
            </a:r>
          </a:p>
          <a:p>
            <a:pPr algn="ctr" fontAlgn="base">
              <a:buNone/>
            </a:pPr>
            <a:r>
              <a:rPr lang="es-ES" b="1" dirty="0" smtClean="0">
                <a:latin typeface="+mj-lt"/>
                <a:cs typeface="Estrangelo Edessa" pitchFamily="66" charset="0"/>
              </a:rPr>
              <a:t>a la </a:t>
            </a:r>
          </a:p>
          <a:p>
            <a:pPr algn="ctr" fontAlgn="base">
              <a:buNone/>
            </a:pPr>
            <a:r>
              <a:rPr lang="es-ES" sz="3400" b="1" dirty="0" smtClean="0">
                <a:latin typeface="Curlz MT" pitchFamily="82" charset="0"/>
                <a:cs typeface="Estrangelo Edessa" pitchFamily="66" charset="0"/>
              </a:rPr>
              <a:t>  </a:t>
            </a:r>
            <a:r>
              <a:rPr lang="es-ES" sz="3800" b="1" dirty="0" smtClean="0">
                <a:latin typeface="Curlz MT" pitchFamily="82" charset="0"/>
                <a:cs typeface="Estrangelo Edessa" pitchFamily="66" charset="0"/>
              </a:rPr>
              <a:t>Inteligencia Emocional</a:t>
            </a:r>
            <a:endParaRPr lang="es-ES" sz="3800" b="1" dirty="0" smtClean="0">
              <a:latin typeface="Elephant" pitchFamily="18" charset="0"/>
              <a:cs typeface="Estrangelo Edessa" pitchFamily="66" charset="0"/>
            </a:endParaRPr>
          </a:p>
          <a:p>
            <a:pPr algn="ctr">
              <a:buNone/>
            </a:pPr>
            <a:endParaRPr lang="es-ES" dirty="0">
              <a:latin typeface="Elephant" pitchFamily="18" charset="0"/>
              <a:cs typeface="Estrangelo Edessa" pitchFamily="66"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857232"/>
            <a:ext cx="8229600" cy="1143000"/>
          </a:xfrm>
        </p:spPr>
        <p:txBody>
          <a:bodyPr>
            <a:noAutofit/>
          </a:bodyPr>
          <a:lstStyle/>
          <a:p>
            <a:r>
              <a:rPr lang="es-ES_tradnl" sz="6000" b="1" dirty="0" smtClean="0">
                <a:effectLst>
                  <a:outerShdw blurRad="38100" dist="38100" dir="2700000" algn="tl">
                    <a:srgbClr val="000000">
                      <a:alpha val="43137"/>
                    </a:srgbClr>
                  </a:outerShdw>
                </a:effectLst>
              </a:rPr>
              <a:t>TAREA</a:t>
            </a:r>
            <a:br>
              <a:rPr lang="es-ES_tradnl" sz="6000" b="1" dirty="0" smtClean="0">
                <a:effectLst>
                  <a:outerShdw blurRad="38100" dist="38100" dir="2700000" algn="tl">
                    <a:srgbClr val="000000">
                      <a:alpha val="43137"/>
                    </a:srgbClr>
                  </a:outerShdw>
                </a:effectLst>
              </a:rPr>
            </a:br>
            <a:r>
              <a:rPr lang="es-ES_tradnl" sz="6000" b="1" dirty="0" smtClean="0">
                <a:effectLst>
                  <a:outerShdw blurRad="38100" dist="38100" dir="2700000" algn="tl">
                    <a:srgbClr val="000000">
                      <a:alpha val="43137"/>
                    </a:srgbClr>
                  </a:outerShdw>
                </a:effectLst>
              </a:rPr>
              <a:t>Contestar el test</a:t>
            </a:r>
            <a:endParaRPr lang="es-ES" sz="6000"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2611422"/>
            <a:ext cx="8229600" cy="4525963"/>
          </a:xfrm>
        </p:spPr>
        <p:txBody>
          <a:bodyPr/>
          <a:lstStyle/>
          <a:p>
            <a:pPr algn="just"/>
            <a:r>
              <a:rPr lang="es-ES" dirty="0" smtClean="0">
                <a:hlinkClick r:id="rId2"/>
              </a:rPr>
              <a:t>http://www.helios3000.net/tests/eq.shtml</a:t>
            </a:r>
            <a:endParaRPr lang="es-ES" dirty="0" smtClean="0"/>
          </a:p>
          <a:p>
            <a:pPr algn="just"/>
            <a:r>
              <a:rPr lang="es-ES_tradnl" dirty="0" smtClean="0"/>
              <a:t>Imprimir la hoja de resultados y pegarla en el cuaderno, debe de llevar su nombre impreso también.</a:t>
            </a:r>
            <a:endParaRPr lang="es-ES" dirty="0"/>
          </a:p>
        </p:txBody>
      </p:sp>
      <p:pic>
        <p:nvPicPr>
          <p:cNvPr id="4" name="Picture 2" descr="http://www.eclosioncoaching.com/blog/wp-content/uploads/2013/02/InteligenciaEmocionalV.jpg"/>
          <p:cNvPicPr>
            <a:picLocks noChangeAspect="1" noChangeArrowheads="1"/>
          </p:cNvPicPr>
          <p:nvPr/>
        </p:nvPicPr>
        <p:blipFill>
          <a:blip r:embed="rId3" cstate="print"/>
          <a:srcRect/>
          <a:stretch>
            <a:fillRect/>
          </a:stretch>
        </p:blipFill>
        <p:spPr bwMode="auto">
          <a:xfrm>
            <a:off x="3929058" y="4652229"/>
            <a:ext cx="1428760" cy="141997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pPr algn="just"/>
            <a:r>
              <a:rPr lang="es-ES" dirty="0" smtClean="0"/>
              <a:t>Una buena forma de conocerse a uno mismo es plasmarlo en papel.</a:t>
            </a:r>
          </a:p>
          <a:p>
            <a:pPr algn="just">
              <a:buNone/>
            </a:pPr>
            <a:endParaRPr lang="es-ES" dirty="0" smtClean="0"/>
          </a:p>
          <a:p>
            <a:pPr algn="just"/>
            <a:r>
              <a:rPr lang="es-ES" dirty="0" smtClean="0"/>
              <a:t>Pon en un papel tus sentimientos, emociones, pensamientos y creencias ante las distintas situaciones que protagonizas en tu vida. Esto te hará ser más consciente de cómo eres y cómo   actúas,  lo  que   te  dará   la  llave  para</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algn="just"/>
            <a:r>
              <a:rPr lang="es-ES" dirty="0" smtClean="0"/>
              <a:t>gestionar y manejar todo cuanto no suponga un beneficio para ti. Hazlo, verás cómo te sorprendes de ti mismo. </a:t>
            </a:r>
            <a:endParaRPr lang="es-E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488"/>
            <a:ext cx="8229600" cy="1143000"/>
          </a:xfrm>
        </p:spPr>
        <p:txBody>
          <a:bodyPr>
            <a:normAutofit fontScale="90000"/>
          </a:bodyPr>
          <a:lstStyle/>
          <a:p>
            <a:r>
              <a:rPr lang="es-ES" b="1" dirty="0" smtClean="0"/>
              <a:t>2. Empatía </a:t>
            </a:r>
            <a:r>
              <a:rPr lang="es-ES" dirty="0" smtClean="0"/>
              <a:t/>
            </a:r>
            <a:br>
              <a:rPr lang="es-ES" dirty="0" smtClean="0"/>
            </a:br>
            <a:endParaRPr lang="es-ES" dirty="0"/>
          </a:p>
        </p:txBody>
      </p:sp>
      <p:sp>
        <p:nvSpPr>
          <p:cNvPr id="3" name="2 Marcador de contenido"/>
          <p:cNvSpPr>
            <a:spLocks noGrp="1"/>
          </p:cNvSpPr>
          <p:nvPr>
            <p:ph idx="1"/>
          </p:nvPr>
        </p:nvSpPr>
        <p:spPr/>
        <p:txBody>
          <a:bodyPr>
            <a:normAutofit/>
          </a:bodyPr>
          <a:lstStyle/>
          <a:p>
            <a:pPr algn="just"/>
            <a:r>
              <a:rPr lang="es-ES" b="1" dirty="0" smtClean="0"/>
              <a:t>No </a:t>
            </a:r>
            <a:r>
              <a:rPr lang="es-ES" b="1" dirty="0"/>
              <a:t>juzgues su camino si no has andado con sus zapatos</a:t>
            </a:r>
            <a:r>
              <a:rPr lang="es-ES" dirty="0"/>
              <a:t>. La empatía es la capacidad de ponerse en el lugar del otro y ser capaz de sentir lo que el otro está sintiendo. Seguro que en muchas ocasiones has juzgado a muchas personas. No te preocupes, la sociedad de hoy en día nos programa para hacerlo.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2007</Words>
  <Application>Microsoft Office PowerPoint</Application>
  <PresentationFormat>Presentación en pantalla (4:3)</PresentationFormat>
  <Paragraphs>106</Paragraphs>
  <Slides>61</Slides>
  <Notes>0</Notes>
  <HiddenSlides>0</HiddenSlides>
  <MMClips>0</MMClips>
  <ScaleCrop>false</ScaleCrop>
  <HeadingPairs>
    <vt:vector size="4" baseType="variant">
      <vt:variant>
        <vt:lpstr>Tema</vt:lpstr>
      </vt:variant>
      <vt:variant>
        <vt:i4>1</vt:i4>
      </vt:variant>
      <vt:variant>
        <vt:lpstr>Títulos de diapositiva</vt:lpstr>
      </vt:variant>
      <vt:variant>
        <vt:i4>61</vt:i4>
      </vt:variant>
    </vt:vector>
  </HeadingPairs>
  <TitlesOfParts>
    <vt:vector size="62" baseType="lpstr">
      <vt:lpstr>Tema de Office</vt:lpstr>
      <vt:lpstr>INTELIGENCIA EMOCIONAL</vt:lpstr>
      <vt:lpstr>Diapositiva 2</vt:lpstr>
      <vt:lpstr>Diapositiva 3</vt:lpstr>
      <vt:lpstr>Entonces…  </vt:lpstr>
      <vt:lpstr>Diapositiva 5</vt:lpstr>
      <vt:lpstr>1. Conocimiento de uno mismo  </vt:lpstr>
      <vt:lpstr>Diapositiva 7</vt:lpstr>
      <vt:lpstr>Diapositiva 8</vt:lpstr>
      <vt:lpstr>2. Empatía  </vt:lpstr>
      <vt:lpstr>Diapositiva 10</vt:lpstr>
      <vt:lpstr>3. Regulación emocional  </vt:lpstr>
      <vt:lpstr>Diapositiva 12</vt:lpstr>
      <vt:lpstr>4. Habilidades sociales  </vt:lpstr>
      <vt:lpstr>Diapositiva 14</vt:lpstr>
      <vt:lpstr>5. Automotivación  </vt:lpstr>
      <vt:lpstr>Diapositiva 16</vt:lpstr>
      <vt:lpstr>6. Felicidad</vt:lpstr>
      <vt:lpstr>Diapositiva 18</vt:lpstr>
      <vt:lpstr>EL CEREBRO EMOCIONAL</vt:lpstr>
      <vt:lpstr>Diapositiva 20</vt:lpstr>
      <vt:lpstr>Diapositiva 21</vt:lpstr>
      <vt:lpstr>Diapositiva 22</vt:lpstr>
      <vt:lpstr>Diapositiva 23</vt:lpstr>
      <vt:lpstr>Diapositiva 24</vt:lpstr>
      <vt:lpstr>EL SISTEMA LÍMBICO O CEREBRO        EMOCIONAL</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¿QUÉ ES LA MEMORIA EMOCIONAL?</vt:lpstr>
      <vt:lpstr>Diapositiva 41</vt:lpstr>
      <vt:lpstr>Diapositiva 42</vt:lpstr>
      <vt:lpstr>Diapositiva 43</vt:lpstr>
      <vt:lpstr>Diapositiva 44</vt:lpstr>
      <vt:lpstr>Diapositiva 45</vt:lpstr>
      <vt:lpstr>Diapositiva 46</vt:lpstr>
      <vt:lpstr>Diapositiva 47</vt:lpstr>
      <vt:lpstr>Diapositiva 48</vt:lpstr>
      <vt:lpstr>Relación entre: Coeficiente Intelectual   Coeficiente emocional</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TAREA Contestar el test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INTELIGENIA EMOCIONAl</dc:title>
  <dc:creator>Usuario</dc:creator>
  <cp:lastModifiedBy>Usuario</cp:lastModifiedBy>
  <cp:revision>53</cp:revision>
  <dcterms:created xsi:type="dcterms:W3CDTF">2015-02-12T15:03:58Z</dcterms:created>
  <dcterms:modified xsi:type="dcterms:W3CDTF">2015-03-23T15:31:20Z</dcterms:modified>
</cp:coreProperties>
</file>