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3" r:id="rId10"/>
    <p:sldId id="282" r:id="rId11"/>
    <p:sldId id="264" r:id="rId12"/>
    <p:sldId id="266" r:id="rId13"/>
    <p:sldId id="267" r:id="rId14"/>
    <p:sldId id="269" r:id="rId15"/>
    <p:sldId id="271" r:id="rId16"/>
    <p:sldId id="273" r:id="rId17"/>
    <p:sldId id="275" r:id="rId18"/>
    <p:sldId id="276" r:id="rId19"/>
    <p:sldId id="277" r:id="rId20"/>
    <p:sldId id="278" r:id="rId21"/>
    <p:sldId id="281" r:id="rId22"/>
    <p:sldId id="279" r:id="rId23"/>
    <p:sldId id="280" r:id="rId24"/>
    <p:sldId id="289" r:id="rId25"/>
    <p:sldId id="284" r:id="rId26"/>
    <p:sldId id="285" r:id="rId27"/>
    <p:sldId id="286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 varScale="1">
        <p:scale>
          <a:sx n="60" d="100"/>
          <a:sy n="60" d="100"/>
        </p:scale>
        <p:origin x="-14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D8A2B-954D-41A7-93E4-527490BBCA3D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1D60D1E-9061-4CE4-9078-529E4534303E}">
      <dgm:prSet phldrT="[Texto]"/>
      <dgm:spPr/>
      <dgm:t>
        <a:bodyPr/>
        <a:lstStyle/>
        <a:p>
          <a:r>
            <a:rPr lang="es-MX" dirty="0" smtClean="0"/>
            <a:t>Módulo I :</a:t>
          </a:r>
          <a:r>
            <a:rPr lang="es-MX" i="1" dirty="0" smtClean="0"/>
            <a:t>”El desarrollo humano: una construcción histórica , cultural y científica”</a:t>
          </a:r>
          <a:endParaRPr lang="es-MX" i="1" dirty="0"/>
        </a:p>
      </dgm:t>
    </dgm:pt>
    <dgm:pt modelId="{7876D8E5-5C13-4826-A20C-E1D3FAD4F647}" type="parTrans" cxnId="{B07E862D-3D0B-4387-8355-3E883B4CDC9F}">
      <dgm:prSet/>
      <dgm:spPr/>
      <dgm:t>
        <a:bodyPr/>
        <a:lstStyle/>
        <a:p>
          <a:endParaRPr lang="es-MX"/>
        </a:p>
      </dgm:t>
    </dgm:pt>
    <dgm:pt modelId="{23BE6D13-1ADA-489D-A2E6-B20220F5787E}" type="sibTrans" cxnId="{B07E862D-3D0B-4387-8355-3E883B4CDC9F}">
      <dgm:prSet/>
      <dgm:spPr/>
      <dgm:t>
        <a:bodyPr/>
        <a:lstStyle/>
        <a:p>
          <a:endParaRPr lang="es-MX"/>
        </a:p>
      </dgm:t>
    </dgm:pt>
    <dgm:pt modelId="{5754E484-00A4-44A6-B991-64BBD1ECED0B}">
      <dgm:prSet phldrT="[Texto]"/>
      <dgm:spPr/>
      <dgm:t>
        <a:bodyPr/>
        <a:lstStyle/>
        <a:p>
          <a:r>
            <a:rPr lang="es-MX" dirty="0" smtClean="0"/>
            <a:t>MÓDULO II</a:t>
          </a:r>
          <a:r>
            <a:rPr lang="es-MX" i="1" dirty="0" smtClean="0"/>
            <a:t>:”Modelos y teorías psicológicas del desarrollo humano en la infancia”</a:t>
          </a:r>
          <a:endParaRPr lang="es-MX" i="1" dirty="0"/>
        </a:p>
      </dgm:t>
    </dgm:pt>
    <dgm:pt modelId="{58A10912-7396-4201-8E7F-533752CF0496}" type="parTrans" cxnId="{EDC7C47A-F2C9-4377-9B3A-A91CEEF3CCD1}">
      <dgm:prSet/>
      <dgm:spPr/>
      <dgm:t>
        <a:bodyPr/>
        <a:lstStyle/>
        <a:p>
          <a:endParaRPr lang="es-MX"/>
        </a:p>
      </dgm:t>
    </dgm:pt>
    <dgm:pt modelId="{690BE6F3-2A42-43BC-AD2B-0596EE70C41C}" type="sibTrans" cxnId="{EDC7C47A-F2C9-4377-9B3A-A91CEEF3CCD1}">
      <dgm:prSet/>
      <dgm:spPr/>
      <dgm:t>
        <a:bodyPr/>
        <a:lstStyle/>
        <a:p>
          <a:endParaRPr lang="es-MX"/>
        </a:p>
      </dgm:t>
    </dgm:pt>
    <dgm:pt modelId="{27E3FB70-5410-48B2-958B-5D05E3D041C8}">
      <dgm:prSet phldrT="[Texto]"/>
      <dgm:spPr/>
      <dgm:t>
        <a:bodyPr/>
        <a:lstStyle/>
        <a:p>
          <a:r>
            <a:rPr lang="es-MX" dirty="0" smtClean="0"/>
            <a:t>MÓDULO III: </a:t>
          </a:r>
          <a:r>
            <a:rPr lang="es-MX" i="1" dirty="0" smtClean="0"/>
            <a:t>“Situación de la infancia en México y condicionantes sociopolíticos, económicos y culturales del desarrollo humano”</a:t>
          </a:r>
          <a:endParaRPr lang="es-MX" i="1" dirty="0"/>
        </a:p>
      </dgm:t>
    </dgm:pt>
    <dgm:pt modelId="{5D1C38ED-1D2E-4731-A2F5-D70838AC35C5}" type="parTrans" cxnId="{AA9A7979-819D-4707-BECB-262B98B4B4FD}">
      <dgm:prSet/>
      <dgm:spPr/>
      <dgm:t>
        <a:bodyPr/>
        <a:lstStyle/>
        <a:p>
          <a:endParaRPr lang="es-MX"/>
        </a:p>
      </dgm:t>
    </dgm:pt>
    <dgm:pt modelId="{15E377BD-B192-4650-A05C-DA70BF5F886C}" type="sibTrans" cxnId="{AA9A7979-819D-4707-BECB-262B98B4B4FD}">
      <dgm:prSet/>
      <dgm:spPr/>
      <dgm:t>
        <a:bodyPr/>
        <a:lstStyle/>
        <a:p>
          <a:endParaRPr lang="es-MX"/>
        </a:p>
      </dgm:t>
    </dgm:pt>
    <dgm:pt modelId="{DDB7F78C-5561-4019-9AD9-8C9E91D11340}">
      <dgm:prSet phldrT="[Texto]"/>
      <dgm:spPr/>
      <dgm:t>
        <a:bodyPr/>
        <a:lstStyle/>
        <a:p>
          <a:r>
            <a:rPr lang="es-MX" dirty="0" smtClean="0"/>
            <a:t>MÓDULO IV: </a:t>
          </a:r>
          <a:r>
            <a:rPr lang="es-MX" i="1" dirty="0" smtClean="0"/>
            <a:t>“La influencia educativa del docente y la institución escolar en la comprensión  y promoción del desarrollo humano en la educación básica.”</a:t>
          </a:r>
          <a:endParaRPr lang="es-MX" i="1" dirty="0"/>
        </a:p>
      </dgm:t>
    </dgm:pt>
    <dgm:pt modelId="{333BC01C-7B7B-4459-99C2-6E4E26E08840}" type="parTrans" cxnId="{B2B4263E-A4CE-463F-BDBF-DBF190FFD939}">
      <dgm:prSet/>
      <dgm:spPr/>
      <dgm:t>
        <a:bodyPr/>
        <a:lstStyle/>
        <a:p>
          <a:endParaRPr lang="es-MX"/>
        </a:p>
      </dgm:t>
    </dgm:pt>
    <dgm:pt modelId="{22EDBA11-CCDB-45BF-8101-065A4D3C6934}" type="sibTrans" cxnId="{B2B4263E-A4CE-463F-BDBF-DBF190FFD939}">
      <dgm:prSet/>
      <dgm:spPr/>
      <dgm:t>
        <a:bodyPr/>
        <a:lstStyle/>
        <a:p>
          <a:endParaRPr lang="es-MX"/>
        </a:p>
      </dgm:t>
    </dgm:pt>
    <dgm:pt modelId="{2F7D4240-6B1E-49CA-ABD1-7ADD6B6735BC}" type="pres">
      <dgm:prSet presAssocID="{69BD8A2B-954D-41A7-93E4-527490BBCA3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631F459-BAC4-49BD-872F-31C762763A06}" type="pres">
      <dgm:prSet presAssocID="{69BD8A2B-954D-41A7-93E4-527490BBCA3D}" presName="axisShape" presStyleLbl="bgShp" presStyleIdx="0" presStyleCnt="1"/>
      <dgm:spPr/>
    </dgm:pt>
    <dgm:pt modelId="{9F9B8B75-DD5F-46E0-AA0F-2D37E6AF3E56}" type="pres">
      <dgm:prSet presAssocID="{69BD8A2B-954D-41A7-93E4-527490BBCA3D}" presName="rect1" presStyleLbl="node1" presStyleIdx="0" presStyleCnt="4" custScaleX="182579" custLinFactNeighborX="-77393" custLinFactNeighborY="13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94C48D-A833-4457-BBD1-DB06FABADBC7}" type="pres">
      <dgm:prSet presAssocID="{69BD8A2B-954D-41A7-93E4-527490BBCA3D}" presName="rect2" presStyleLbl="node1" presStyleIdx="1" presStyleCnt="4" custScaleX="197264" custLinFactNeighborX="90698" custLinFactNeighborY="-3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D352BF-02F4-4416-9E49-FF56C3FF0F90}" type="pres">
      <dgm:prSet presAssocID="{69BD8A2B-954D-41A7-93E4-527490BBCA3D}" presName="rect3" presStyleLbl="node1" presStyleIdx="2" presStyleCnt="4" custScaleX="189596" custLinFactNeighborX="-68667" custLinFactNeighborY="41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04AC16-7D9A-4A52-85C8-83452428467C}" type="pres">
      <dgm:prSet presAssocID="{69BD8A2B-954D-41A7-93E4-527490BBCA3D}" presName="rect4" presStyleLbl="node1" presStyleIdx="3" presStyleCnt="4" custScaleX="194355" custLinFactNeighborX="69377" custLinFactNeighborY="5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2B4263E-A4CE-463F-BDBF-DBF190FFD939}" srcId="{69BD8A2B-954D-41A7-93E4-527490BBCA3D}" destId="{DDB7F78C-5561-4019-9AD9-8C9E91D11340}" srcOrd="3" destOrd="0" parTransId="{333BC01C-7B7B-4459-99C2-6E4E26E08840}" sibTransId="{22EDBA11-CCDB-45BF-8101-065A4D3C6934}"/>
    <dgm:cxn modelId="{3874CE90-D2EA-453A-A513-78E09FF6333B}" type="presOf" srcId="{69BD8A2B-954D-41A7-93E4-527490BBCA3D}" destId="{2F7D4240-6B1E-49CA-ABD1-7ADD6B6735BC}" srcOrd="0" destOrd="0" presId="urn:microsoft.com/office/officeart/2005/8/layout/matrix2"/>
    <dgm:cxn modelId="{B07E862D-3D0B-4387-8355-3E883B4CDC9F}" srcId="{69BD8A2B-954D-41A7-93E4-527490BBCA3D}" destId="{51D60D1E-9061-4CE4-9078-529E4534303E}" srcOrd="0" destOrd="0" parTransId="{7876D8E5-5C13-4826-A20C-E1D3FAD4F647}" sibTransId="{23BE6D13-1ADA-489D-A2E6-B20220F5787E}"/>
    <dgm:cxn modelId="{1E48B36E-EFDD-4BAB-B0EE-0964FFC4C03A}" type="presOf" srcId="{5754E484-00A4-44A6-B991-64BBD1ECED0B}" destId="{4E94C48D-A833-4457-BBD1-DB06FABADBC7}" srcOrd="0" destOrd="0" presId="urn:microsoft.com/office/officeart/2005/8/layout/matrix2"/>
    <dgm:cxn modelId="{B5F43EB0-83C0-4C5B-83E4-B700F07DDB8B}" type="presOf" srcId="{51D60D1E-9061-4CE4-9078-529E4534303E}" destId="{9F9B8B75-DD5F-46E0-AA0F-2D37E6AF3E56}" srcOrd="0" destOrd="0" presId="urn:microsoft.com/office/officeart/2005/8/layout/matrix2"/>
    <dgm:cxn modelId="{08FBF2DB-1309-42CE-BAE6-6678AC83E2AB}" type="presOf" srcId="{27E3FB70-5410-48B2-958B-5D05E3D041C8}" destId="{77D352BF-02F4-4416-9E49-FF56C3FF0F90}" srcOrd="0" destOrd="0" presId="urn:microsoft.com/office/officeart/2005/8/layout/matrix2"/>
    <dgm:cxn modelId="{AA9A7979-819D-4707-BECB-262B98B4B4FD}" srcId="{69BD8A2B-954D-41A7-93E4-527490BBCA3D}" destId="{27E3FB70-5410-48B2-958B-5D05E3D041C8}" srcOrd="2" destOrd="0" parTransId="{5D1C38ED-1D2E-4731-A2F5-D70838AC35C5}" sibTransId="{15E377BD-B192-4650-A05C-DA70BF5F886C}"/>
    <dgm:cxn modelId="{77474229-CA3A-4729-8FCB-64D705ED45EE}" type="presOf" srcId="{DDB7F78C-5561-4019-9AD9-8C9E91D11340}" destId="{B004AC16-7D9A-4A52-85C8-83452428467C}" srcOrd="0" destOrd="0" presId="urn:microsoft.com/office/officeart/2005/8/layout/matrix2"/>
    <dgm:cxn modelId="{EDC7C47A-F2C9-4377-9B3A-A91CEEF3CCD1}" srcId="{69BD8A2B-954D-41A7-93E4-527490BBCA3D}" destId="{5754E484-00A4-44A6-B991-64BBD1ECED0B}" srcOrd="1" destOrd="0" parTransId="{58A10912-7396-4201-8E7F-533752CF0496}" sibTransId="{690BE6F3-2A42-43BC-AD2B-0596EE70C41C}"/>
    <dgm:cxn modelId="{8CA6C000-E2D6-45FF-B431-696A5FC48E29}" type="presParOf" srcId="{2F7D4240-6B1E-49CA-ABD1-7ADD6B6735BC}" destId="{D631F459-BAC4-49BD-872F-31C762763A06}" srcOrd="0" destOrd="0" presId="urn:microsoft.com/office/officeart/2005/8/layout/matrix2"/>
    <dgm:cxn modelId="{57FCAF5C-0251-4A75-8E65-A39469D2EBBC}" type="presParOf" srcId="{2F7D4240-6B1E-49CA-ABD1-7ADD6B6735BC}" destId="{9F9B8B75-DD5F-46E0-AA0F-2D37E6AF3E56}" srcOrd="1" destOrd="0" presId="urn:microsoft.com/office/officeart/2005/8/layout/matrix2"/>
    <dgm:cxn modelId="{97F8E769-EE53-4418-8CD6-DB9D71B19934}" type="presParOf" srcId="{2F7D4240-6B1E-49CA-ABD1-7ADD6B6735BC}" destId="{4E94C48D-A833-4457-BBD1-DB06FABADBC7}" srcOrd="2" destOrd="0" presId="urn:microsoft.com/office/officeart/2005/8/layout/matrix2"/>
    <dgm:cxn modelId="{52E85EE4-23B5-4F92-91B9-96F75F94E1E3}" type="presParOf" srcId="{2F7D4240-6B1E-49CA-ABD1-7ADD6B6735BC}" destId="{77D352BF-02F4-4416-9E49-FF56C3FF0F90}" srcOrd="3" destOrd="0" presId="urn:microsoft.com/office/officeart/2005/8/layout/matrix2"/>
    <dgm:cxn modelId="{FF04F21D-C535-42C5-A890-3591C9F52292}" type="presParOf" srcId="{2F7D4240-6B1E-49CA-ABD1-7ADD6B6735BC}" destId="{B004AC16-7D9A-4A52-85C8-83452428467C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248A41-2BA6-46D8-80A5-59843F7304F8}" type="datetimeFigureOut">
              <a:rPr lang="en-US" smtClean="0"/>
              <a:pPr/>
              <a:t>8/30/2012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BFD9CC-7366-4905-BCF2-9F3A78FC0ABF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 txBox="1">
            <a:spLocks noGrp="1"/>
          </p:cNvSpPr>
          <p:nvPr>
            <p:ph type="ctrTitle"/>
          </p:nvPr>
        </p:nvSpPr>
        <p:spPr>
          <a:xfrm>
            <a:off x="571472" y="2214554"/>
            <a:ext cx="7851648" cy="1723549"/>
          </a:xfrm>
          <a:prstGeom prst="rect">
            <a:avLst/>
          </a:prstGeom>
          <a:noFill/>
        </p:spPr>
        <p:txBody>
          <a:bodyPr wrap="square" rtlCol="0" anchor="ctr" anchorCtr="0">
            <a:prstTxWarp prst="textInflate">
              <a:avLst/>
            </a:prstTxWarp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ESCUELA NORMAL DE EDUCACIÓN PREESCOLAR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48576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Cursos subsecuentes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357298"/>
            <a:ext cx="7854696" cy="535785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s-MX" dirty="0" smtClean="0"/>
              <a:t>Bases psicológicas del aprendizaje.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r>
              <a:rPr lang="es-MX" dirty="0" smtClean="0"/>
              <a:t>Ambientes de aprendizaje.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r>
              <a:rPr lang="es-MX" dirty="0" smtClean="0"/>
              <a:t>Evaluación para el aprendizaje.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r>
              <a:rPr lang="es-MX" dirty="0" smtClean="0"/>
              <a:t>Atención a la diversidad.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r>
              <a:rPr lang="es-MX" dirty="0" smtClean="0"/>
              <a:t>Diagnóstico e intervención socioeducativa.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r>
              <a:rPr lang="es-MX" dirty="0" smtClean="0"/>
              <a:t>Atención  educativa para la </a:t>
            </a:r>
            <a:r>
              <a:rPr lang="es-MX" dirty="0" err="1" smtClean="0"/>
              <a:t>inclisión</a:t>
            </a:r>
            <a:r>
              <a:rPr lang="es-MX" dirty="0" smtClean="0"/>
              <a:t>.</a:t>
            </a:r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endParaRPr lang="es-MX" dirty="0" smtClean="0"/>
          </a:p>
          <a:p>
            <a:pPr algn="l">
              <a:buFont typeface="Wingdings" pitchFamily="2" charset="2"/>
              <a:buChar char="Ø"/>
            </a:pP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5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Estructura didáctica del curso</a:t>
            </a:r>
            <a:r>
              <a:rPr lang="es-MX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s-MX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714620"/>
            <a:ext cx="7854696" cy="350046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/>
              <a:t>La estructura didáctica del curso contempla una progresión en la formación del estudiante que parte de la apropiación de marcos de referencia explicativos que permiten problematizar el tema de la infancia y su desarrollo, para posteriormente incidir en el análisis de casos y situaciones reales y arribar a la conducción de proyectos de estudio o intervención educativa.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7851648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MODULOS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Diagrama"/>
          <p:cNvGraphicFramePr/>
          <p:nvPr/>
        </p:nvGraphicFramePr>
        <p:xfrm>
          <a:off x="285720" y="1500174"/>
          <a:ext cx="8572560" cy="492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62864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500174"/>
            <a:ext cx="8324880" cy="450059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MÓDULO I:</a:t>
            </a:r>
          </a:p>
          <a:p>
            <a:pPr algn="just"/>
            <a:r>
              <a:rPr lang="es-ES" dirty="0" smtClean="0"/>
              <a:t>I.1. ¿Existe la infancia? Perspectiva histórico-cultural de la concepciones sociales y científicas sobre la construcción social y</a:t>
            </a:r>
            <a:r>
              <a:rPr lang="es-MX" dirty="0" smtClean="0"/>
              <a:t>educación de la infancia.</a:t>
            </a:r>
          </a:p>
          <a:p>
            <a:pPr algn="just"/>
            <a:r>
              <a:rPr lang="es-ES" dirty="0" smtClean="0"/>
              <a:t>I.2. ¿Naturaleza o crianza? Relaciones, contrastes y controversias entre los distintos modelos explicativos y metodologías de estudio del desarrollo humano en la infancia.</a:t>
            </a:r>
          </a:p>
          <a:p>
            <a:pPr algn="just"/>
            <a:r>
              <a:rPr lang="es-ES" dirty="0" smtClean="0"/>
              <a:t>I.3. El papel de la educación en el desarrollo humano y relación con los procesos de maduración, aprendizaje y construcción</a:t>
            </a:r>
            <a:r>
              <a:rPr lang="es-MX" dirty="0" smtClean="0"/>
              <a:t>de la identidad.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62864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929618" cy="507209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/>
              <a:t>MÓDULO II:</a:t>
            </a:r>
          </a:p>
          <a:p>
            <a:pPr algn="just"/>
            <a:r>
              <a:rPr lang="es-ES" dirty="0" smtClean="0"/>
              <a:t>2.1. ¿Infancia es destino? El desarrollo </a:t>
            </a:r>
            <a:r>
              <a:rPr lang="es-ES" dirty="0" err="1" smtClean="0"/>
              <a:t>psicoafecivo</a:t>
            </a:r>
            <a:r>
              <a:rPr lang="es-ES" dirty="0" smtClean="0"/>
              <a:t> y de la personalidad desde la postura </a:t>
            </a:r>
            <a:r>
              <a:rPr lang="es-ES" dirty="0" err="1" smtClean="0"/>
              <a:t>psicodinámica</a:t>
            </a:r>
            <a:r>
              <a:rPr lang="es-ES" dirty="0" smtClean="0"/>
              <a:t> y su mirada en torno a la</a:t>
            </a:r>
            <a:r>
              <a:rPr lang="es-MX" dirty="0" smtClean="0"/>
              <a:t>infancia.</a:t>
            </a:r>
          </a:p>
          <a:p>
            <a:pPr algn="just"/>
            <a:r>
              <a:rPr lang="es-ES" dirty="0" smtClean="0"/>
              <a:t>2.1.1. El modelo de desarrollo </a:t>
            </a:r>
            <a:r>
              <a:rPr lang="es-ES" dirty="0" err="1" smtClean="0"/>
              <a:t>psicoafectivo</a:t>
            </a:r>
            <a:r>
              <a:rPr lang="es-ES" dirty="0" smtClean="0"/>
              <a:t> de S. Freud</a:t>
            </a:r>
          </a:p>
          <a:p>
            <a:pPr algn="just"/>
            <a:r>
              <a:rPr lang="es-ES" dirty="0" smtClean="0"/>
              <a:t>2.1.2. El modelo de desarrollo psicosocial de E. Erickson</a:t>
            </a:r>
          </a:p>
          <a:p>
            <a:pPr algn="just"/>
            <a:r>
              <a:rPr lang="es-ES" dirty="0" smtClean="0"/>
              <a:t>2.2. ¿Existen etapas universales en el desarrollo? La </a:t>
            </a:r>
            <a:r>
              <a:rPr lang="es-ES" dirty="0" err="1" smtClean="0"/>
              <a:t>visiónpsicogenética</a:t>
            </a:r>
            <a:r>
              <a:rPr lang="es-ES" dirty="0" smtClean="0"/>
              <a:t> de J. </a:t>
            </a:r>
            <a:r>
              <a:rPr lang="es-ES" dirty="0" err="1" smtClean="0"/>
              <a:t>Piaget</a:t>
            </a:r>
            <a:r>
              <a:rPr lang="es-ES" dirty="0" smtClean="0"/>
              <a:t> del desarrollo cognitivo y sus</a:t>
            </a:r>
            <a:r>
              <a:rPr lang="es-MX" dirty="0" smtClean="0"/>
              <a:t>implicaciones en la educación.</a:t>
            </a:r>
          </a:p>
          <a:p>
            <a:pPr algn="just"/>
            <a:r>
              <a:rPr lang="es-ES" dirty="0" smtClean="0"/>
              <a:t>2.3. ¿Desarrollo humano o condicionamiento de comportamientos?</a:t>
            </a:r>
          </a:p>
          <a:p>
            <a:pPr algn="just"/>
            <a:r>
              <a:rPr lang="es-ES" dirty="0" smtClean="0"/>
              <a:t>La perspectiva conductista: J. Watson y B.F. </a:t>
            </a:r>
            <a:r>
              <a:rPr lang="es-ES" dirty="0" err="1" smtClean="0"/>
              <a:t>Skinner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2.4. ¿El hombre es cultura internalizada? La teoría sociocultural y la </a:t>
            </a:r>
            <a:r>
              <a:rPr lang="es-MX" dirty="0" smtClean="0"/>
              <a:t>perspectiva de sistema social o ecológica.</a:t>
            </a:r>
          </a:p>
          <a:p>
            <a:pPr algn="just"/>
            <a:r>
              <a:rPr lang="es-ES" dirty="0" smtClean="0"/>
              <a:t>2.4.1. El modelo socio-histórico y cultural de L. </a:t>
            </a:r>
            <a:r>
              <a:rPr lang="es-ES" dirty="0" err="1" smtClean="0"/>
              <a:t>Vygotsky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2.4.2. La teoría de los sistemas ecológicos de U. </a:t>
            </a:r>
            <a:r>
              <a:rPr lang="es-MX" dirty="0" err="1" smtClean="0"/>
              <a:t>Bronfenbrenner</a:t>
            </a:r>
            <a:r>
              <a:rPr lang="es-MX" dirty="0" smtClean="0"/>
              <a:t>.</a:t>
            </a:r>
          </a:p>
          <a:p>
            <a:pPr algn="just"/>
            <a:r>
              <a:rPr lang="es-ES" dirty="0" smtClean="0"/>
              <a:t>2.5. Aportaciones y restricciones de las teorías del desarrollo psicológico a la educación y el aprendizaje en contextos </a:t>
            </a:r>
            <a:r>
              <a:rPr lang="es-MX" dirty="0" smtClean="0"/>
              <a:t>escolarizados de educación básica.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62864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929618" cy="50720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MÓDULO III:</a:t>
            </a:r>
          </a:p>
          <a:p>
            <a:pPr algn="just"/>
            <a:r>
              <a:rPr lang="es-MX" dirty="0" smtClean="0"/>
              <a:t>3.1 Tendencias e indicadores sociales, económicos y políticos de </a:t>
            </a:r>
            <a:r>
              <a:rPr lang="es-ES" dirty="0" smtClean="0"/>
              <a:t>carácter global, nacional o local que explican la situación del desarrollo humano de la infancia en México y su relación con las</a:t>
            </a:r>
          </a:p>
          <a:p>
            <a:pPr algn="just"/>
            <a:r>
              <a:rPr lang="es-ES" dirty="0" smtClean="0"/>
              <a:t>Metas del Milenio de la ONU.</a:t>
            </a:r>
          </a:p>
          <a:p>
            <a:pPr algn="just"/>
            <a:r>
              <a:rPr lang="es-ES" dirty="0" smtClean="0"/>
              <a:t>3.2. Migración, pobreza y conflictos sociales: su relación con el desarrollo infantil y las posibilidades de acceso y permanencia en el sistema educativo de los menores en situación de riesgo y exclusión.</a:t>
            </a:r>
          </a:p>
          <a:p>
            <a:pPr algn="just"/>
            <a:r>
              <a:rPr lang="es-MX" dirty="0" smtClean="0"/>
              <a:t>3.3. Análisis de políticas y programas educativos dirigidos al </a:t>
            </a:r>
            <a:r>
              <a:rPr lang="es-ES" dirty="0" smtClean="0"/>
              <a:t>desarrollo infantil y los derechos de los niños.</a:t>
            </a:r>
          </a:p>
          <a:p>
            <a:pPr algn="just"/>
            <a:r>
              <a:rPr lang="es-ES" dirty="0" smtClean="0"/>
              <a:t>3.4. Análisis del contexto socioeducativo y de los factores que inciden positiva y/o negativamente en el desarrollo de la población infantil de la comunidad local de referencia.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62864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CONTENIDOS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929618" cy="5072098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MÓDULO IV:</a:t>
            </a:r>
          </a:p>
          <a:p>
            <a:pPr algn="just"/>
            <a:endParaRPr lang="es-MX" dirty="0" smtClean="0"/>
          </a:p>
          <a:p>
            <a:pPr algn="just"/>
            <a:r>
              <a:rPr lang="es-ES" dirty="0" smtClean="0"/>
              <a:t>. 4.1. La escuela y el docente como </a:t>
            </a:r>
            <a:r>
              <a:rPr lang="es-ES" dirty="0" err="1" smtClean="0"/>
              <a:t>potenciadores</a:t>
            </a:r>
            <a:r>
              <a:rPr lang="es-ES" dirty="0" smtClean="0"/>
              <a:t> o inhibidores del </a:t>
            </a:r>
            <a:r>
              <a:rPr lang="es-MX" dirty="0" smtClean="0"/>
              <a:t>desarrollo infantil.</a:t>
            </a:r>
          </a:p>
          <a:p>
            <a:pPr algn="just"/>
            <a:endParaRPr lang="es-MX" dirty="0" smtClean="0"/>
          </a:p>
          <a:p>
            <a:pPr algn="just"/>
            <a:r>
              <a:rPr lang="es-ES" dirty="0" smtClean="0"/>
              <a:t>4.2. La generación de propuestas de diagnóstico o de proyectos de estudio e intervención para la promoción del desarrollo infantil: las visiones </a:t>
            </a:r>
            <a:r>
              <a:rPr lang="es-ES" dirty="0" err="1" smtClean="0"/>
              <a:t>remediales</a:t>
            </a:r>
            <a:r>
              <a:rPr lang="es-ES" dirty="0" smtClean="0"/>
              <a:t> y normativas versus las de </a:t>
            </a:r>
            <a:r>
              <a:rPr lang="es-ES" dirty="0" err="1" smtClean="0"/>
              <a:t>facultamiento</a:t>
            </a:r>
            <a:r>
              <a:rPr lang="es-ES" dirty="0" smtClean="0"/>
              <a:t> o acción </a:t>
            </a:r>
            <a:r>
              <a:rPr lang="es-MX" dirty="0" smtClean="0"/>
              <a:t>comunitaria participativa.</a:t>
            </a:r>
          </a:p>
          <a:p>
            <a:pPr algn="just"/>
            <a:endParaRPr lang="es-ES" dirty="0" smtClean="0"/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851648" cy="1143008"/>
          </a:xfrm>
        </p:spPr>
        <p:txBody>
          <a:bodyPr>
            <a:noAutofit/>
          </a:bodyPr>
          <a:lstStyle/>
          <a:p>
            <a:pPr algn="just"/>
            <a:r>
              <a:rPr lang="es-ES" sz="3600" dirty="0" smtClean="0"/>
              <a:t>Orientaciones para el aprendizaje y</a:t>
            </a:r>
            <a:br>
              <a:rPr lang="es-ES" sz="3600" dirty="0" smtClean="0"/>
            </a:br>
            <a:r>
              <a:rPr lang="es-MX" sz="3600" dirty="0" smtClean="0"/>
              <a:t>enseñanza</a:t>
            </a:r>
            <a:br>
              <a:rPr lang="es-MX" sz="3600" dirty="0" smtClean="0"/>
            </a:b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2357430"/>
            <a:ext cx="7854696" cy="3929090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Contempla un trabajo que combina diversas actividades de  seminario, trabajo colaborativo, análisis </a:t>
            </a:r>
          </a:p>
          <a:p>
            <a:pPr algn="just"/>
            <a:r>
              <a:rPr lang="es-ES" dirty="0" smtClean="0"/>
              <a:t>de casos, conducción de proyectos, investigación documental y trabajo de campo, las cuales permitirán conformar situaciones didácticas propicias para la adquisición de las competencias específicas previstas.</a:t>
            </a:r>
          </a:p>
          <a:p>
            <a:pPr algn="just"/>
            <a:r>
              <a:rPr lang="es-ES" dirty="0" smtClean="0"/>
              <a:t>El enfoque del curso reside en una visión sociocultural de enseñanza situada en contexto y de aprendizaje basado en la experiencia y la reflexión sobre diversos </a:t>
            </a:r>
            <a:r>
              <a:rPr lang="es-MX" dirty="0" smtClean="0"/>
              <a:t>ámbitos de problemática referidos al quehacer docente.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428736"/>
            <a:ext cx="7854696" cy="5214974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Para cada uno de los módulos de trabajo  se tienen contempladas actividades variables, según sea pertinente:</a:t>
            </a:r>
          </a:p>
          <a:p>
            <a:pPr algn="just"/>
            <a:r>
              <a:rPr lang="es-ES" dirty="0" smtClean="0"/>
              <a:t>· </a:t>
            </a:r>
            <a:r>
              <a:rPr lang="es-ES" i="1" dirty="0" smtClean="0"/>
              <a:t>Sesiones de análisis, discusión y reflexión sobre las diferentes posturas y teorías del desarrollo psicológico, a partir de la indagación, lectura crítica y discusión en equipos y en plenaria de los tópicos contenidos en los módulos de trabajo.</a:t>
            </a:r>
          </a:p>
          <a:p>
            <a:pPr algn="just"/>
            <a:r>
              <a:rPr lang="es-ES" i="1" dirty="0" smtClean="0"/>
              <a:t>· Búsqueda estratégica y análisis crítico de materiales audiovisuales, digitales y de textos diversos relacionados a las actividades y proyectos de trabajo de los </a:t>
            </a:r>
            <a:r>
              <a:rPr lang="es-MX" i="1" dirty="0" smtClean="0"/>
              <a:t>participantes.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429684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i="1" dirty="0" smtClean="0"/>
              <a:t>Trabajo colaborativo enfocado a la identificación de necesidades y problemas, al </a:t>
            </a:r>
            <a:r>
              <a:rPr lang="es-MX" i="1" dirty="0" smtClean="0"/>
              <a:t>análisis de casos o a la toma de decisiones asociada a distintas opciones de estudio e </a:t>
            </a:r>
            <a:r>
              <a:rPr lang="es-ES" i="1" dirty="0" smtClean="0"/>
              <a:t>intervención educativa en contextos reales y específicos.</a:t>
            </a:r>
          </a:p>
          <a:p>
            <a:pPr algn="just"/>
            <a:r>
              <a:rPr lang="es-ES" i="1" dirty="0" smtClean="0"/>
              <a:t>· Generación de escritos académicos diversos (ensayos, comentarios críticos, análisis de literatura especializada, proyectos, entre otros).</a:t>
            </a:r>
          </a:p>
          <a:p>
            <a:pPr algn="just"/>
            <a:r>
              <a:rPr lang="es-ES" i="1" dirty="0" smtClean="0"/>
              <a:t>· Observación directa y recuperación de información o evidencia pertinente en </a:t>
            </a:r>
            <a:r>
              <a:rPr lang="es-MX" i="1" dirty="0" smtClean="0"/>
              <a:t>escenarios educativos de nivel básico.</a:t>
            </a:r>
          </a:p>
          <a:p>
            <a:pPr algn="just"/>
            <a:r>
              <a:rPr lang="es-ES" i="1" dirty="0" smtClean="0"/>
              <a:t>· Sesiones de tutoría o asesoría relacionadas con las actividades de análisis, búsqueda de información o generación de propuestas y proyectos propuestos por los </a:t>
            </a:r>
            <a:r>
              <a:rPr lang="es-MX" i="1" dirty="0" smtClean="0"/>
              <a:t>participantes.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214422"/>
            <a:ext cx="7854696" cy="376671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685800" y="2143116"/>
            <a:ext cx="7854696" cy="2990420"/>
          </a:xfrm>
          <a:prstGeom prst="rect">
            <a:avLst/>
          </a:prstGeom>
        </p:spPr>
        <p:txBody>
          <a:bodyPr vert="horz" lIns="0" rIns="18288" numCol="1">
            <a:prstTxWarp prst="textInflate">
              <a:avLst/>
            </a:prstTxWarp>
            <a:no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MX" sz="4000" b="0" i="0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" action="ppaction://noaction"/>
              </a:rPr>
              <a:t>PSICOLOGÍA DEL DESARROLLO INFANTIL</a:t>
            </a:r>
            <a:br>
              <a:rPr kumimoji="0" lang="es-MX" sz="4000" b="0" i="0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" action="ppaction://noaction"/>
              </a:rPr>
            </a:br>
            <a:r>
              <a:rPr kumimoji="0" lang="es-MX" sz="4000" b="0" i="0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" action="ppaction://noaction"/>
              </a:rPr>
              <a:t>(</a:t>
            </a:r>
            <a:r>
              <a:rPr kumimoji="0" lang="es-MX" sz="4000" b="0" i="0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0  a   12 años</a:t>
            </a:r>
            <a:r>
              <a:rPr kumimoji="0" lang="es-MX" sz="4000" b="0" i="0" u="sng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s-MX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29058" y="600076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>
                <a:solidFill>
                  <a:schemeClr val="bg1"/>
                </a:solidFill>
              </a:rPr>
              <a:t>DIANA LAURA  RANGEL FERREIRO</a:t>
            </a:r>
            <a:endParaRPr lang="es-MX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500174"/>
            <a:ext cx="8182004" cy="4857784"/>
          </a:xfrm>
        </p:spPr>
        <p:txBody>
          <a:bodyPr>
            <a:normAutofit/>
          </a:bodyPr>
          <a:lstStyle/>
          <a:p>
            <a:pPr algn="just"/>
            <a:r>
              <a:rPr lang="es-ES" i="1" dirty="0" smtClean="0"/>
              <a:t>Dada la importancia de desarrollar en los estudiantes competencias de alfabetización tecnológica, se recurrirá en todos los módulos al empleo de TIC en su cualidad de </a:t>
            </a:r>
            <a:r>
              <a:rPr lang="es-MX" i="1" dirty="0" smtClean="0"/>
              <a:t>instrumentos cognitivos, tecnológicos y comunicativos.</a:t>
            </a:r>
          </a:p>
          <a:p>
            <a:pPr algn="just"/>
            <a:r>
              <a:rPr lang="es-ES" i="1" dirty="0" smtClean="0"/>
              <a:t>· La promoción de la </a:t>
            </a:r>
            <a:r>
              <a:rPr lang="es-ES" i="1" dirty="0" err="1" smtClean="0"/>
              <a:t>literacidad</a:t>
            </a:r>
            <a:r>
              <a:rPr lang="es-ES" i="1" dirty="0" smtClean="0"/>
              <a:t> académica será atendida en relación a la provisión </a:t>
            </a:r>
            <a:r>
              <a:rPr lang="es-MX" i="1" dirty="0" smtClean="0"/>
              <a:t>de distintos recursos de aprendizaje estratégico (estrategias de representación y </a:t>
            </a:r>
            <a:r>
              <a:rPr lang="es-ES" i="1" dirty="0" smtClean="0"/>
              <a:t>aprendizaje conceptual-visual, apoyos a la composición escrita, recursos para la autoevaluación y la reflexión sobre el aprendizaje, entre otros). </a:t>
            </a:r>
          </a:p>
          <a:p>
            <a:pPr algn="just"/>
            <a:endParaRPr lang="es-MX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55720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643050"/>
            <a:ext cx="7854696" cy="4857784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Debido a la índole de las actividades previstas en torno a las situaciones didácticas que se trabajarán en los distintos módulos, no se considera conveniente contar con un único libro de texto. </a:t>
            </a:r>
          </a:p>
          <a:p>
            <a:pPr algn="just"/>
            <a:r>
              <a:rPr lang="es-ES" dirty="0" smtClean="0"/>
              <a:t>En función de las actividades y proyectos de trabajo de los estudiantes, se hace la </a:t>
            </a:r>
            <a:r>
              <a:rPr lang="es-MX" dirty="0" smtClean="0"/>
              <a:t>sugerencia de distintas obras (capítulos de libros, artículos de revista y </a:t>
            </a:r>
            <a:r>
              <a:rPr lang="es-MX" dirty="0" err="1" smtClean="0"/>
              <a:t>hemerográficos</a:t>
            </a:r>
            <a:r>
              <a:rPr lang="es-MX" dirty="0" smtClean="0"/>
              <a:t>, </a:t>
            </a:r>
            <a:r>
              <a:rPr lang="es-ES" dirty="0" smtClean="0"/>
              <a:t>textos digitales, sitios web, videos, entre otros) y se da la pauta a la búsqueda de materiales complementarios o alternativos en algunas de las actividades. (Ver los materiales básicos</a:t>
            </a:r>
          </a:p>
          <a:p>
            <a:pPr algn="just"/>
            <a:r>
              <a:rPr lang="es-MX" dirty="0" smtClean="0"/>
              <a:t>indicados en cada módulo).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851648" cy="857256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/>
              <a:t>Criterios de evaluación 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428736"/>
            <a:ext cx="7854696" cy="4857784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es-ES" dirty="0" smtClean="0"/>
              <a:t>Se tiene contemplada la realización de </a:t>
            </a:r>
            <a:r>
              <a:rPr lang="es-MX" dirty="0" smtClean="0"/>
              <a:t>un </a:t>
            </a:r>
            <a:r>
              <a:rPr lang="es-MX" i="1" dirty="0" smtClean="0"/>
              <a:t>portafolio de </a:t>
            </a:r>
          </a:p>
          <a:p>
            <a:pPr algn="just"/>
            <a:r>
              <a:rPr lang="es-MX" i="1" dirty="0" smtClean="0"/>
              <a:t>aprendizaje </a:t>
            </a:r>
            <a:r>
              <a:rPr lang="es-MX" dirty="0" smtClean="0"/>
              <a:t>se conformará con </a:t>
            </a:r>
            <a:r>
              <a:rPr lang="es-ES" dirty="0" smtClean="0"/>
              <a:t>las producciones académicas más relevantes realizadas durante el curso, las cuales constituirán las distintas evidencias de aprendizaje generadas en cada módulo.</a:t>
            </a:r>
          </a:p>
          <a:p>
            <a:pPr algn="just"/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Se valorarán las producciones del estudiante, pero asimismo sus reflexiones y aportes al proceso de construcción de conocimiento y colaboración con sus pares, y se dará un peso importante a la autoevaluación, la participación y compromiso, así como al logro de las estrategias  </a:t>
            </a:r>
            <a:r>
              <a:rPr lang="es-MX" dirty="0" smtClean="0"/>
              <a:t>académicas y digitales previstas.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7816624" cy="485778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s-MX" dirty="0" smtClean="0"/>
              <a:t>    Exámenes.                       30%</a:t>
            </a:r>
          </a:p>
          <a:p>
            <a:pPr algn="just">
              <a:buFont typeface="Wingdings" pitchFamily="2" charset="2"/>
              <a:buChar char="v"/>
            </a:pPr>
            <a:endParaRPr lang="es-MX" dirty="0" smtClean="0"/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    Trabajos escritos              40%</a:t>
            </a:r>
          </a:p>
          <a:p>
            <a:pPr algn="just">
              <a:buFont typeface="Wingdings" pitchFamily="2" charset="2"/>
              <a:buChar char="v"/>
            </a:pPr>
            <a:endParaRPr lang="es-MX" dirty="0" smtClean="0"/>
          </a:p>
          <a:p>
            <a:pPr algn="just">
              <a:buFont typeface="Wingdings" pitchFamily="2" charset="2"/>
              <a:buChar char="v"/>
            </a:pPr>
            <a:r>
              <a:rPr lang="es-MX" dirty="0" smtClean="0"/>
              <a:t>     Participaciones,               30%</a:t>
            </a:r>
          </a:p>
          <a:p>
            <a:pPr algn="just"/>
            <a:r>
              <a:rPr lang="es-MX" dirty="0" smtClean="0"/>
              <a:t>         exposiciones  y </a:t>
            </a:r>
          </a:p>
          <a:p>
            <a:pPr algn="just"/>
            <a:r>
              <a:rPr lang="es-MX" dirty="0" smtClean="0"/>
              <a:t>          manejo de material .</a:t>
            </a:r>
          </a:p>
          <a:p>
            <a:pPr algn="just"/>
            <a:r>
              <a:rPr lang="es-MX" dirty="0" smtClean="0"/>
              <a:t>Producto final:  Elaboración de proyecto.</a:t>
            </a:r>
          </a:p>
          <a:p>
            <a:pPr algn="just"/>
            <a:r>
              <a:rPr lang="es-MX" dirty="0" smtClean="0"/>
              <a:t>Actividad de  cierre : presentación de proyecto.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 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705547"/>
          <a:ext cx="8072494" cy="5795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402"/>
                <a:gridCol w="4530261"/>
                <a:gridCol w="2690831"/>
              </a:tblGrid>
              <a:tr h="60945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/>
                        <a:t>Criterios de evaluación</a:t>
                      </a:r>
                      <a:endParaRPr lang="en-US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/>
                        <a:t>Porcentaje</a:t>
                      </a:r>
                      <a:endParaRPr lang="en-US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1131847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Exámenes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s-E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 2°y  3° Bimestre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examen parcial (10) y institucional (20)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30%</a:t>
                      </a:r>
                      <a:endParaRPr lang="es-MX" dirty="0"/>
                    </a:p>
                  </a:txBody>
                  <a:tcPr/>
                </a:tc>
              </a:tr>
              <a:tr h="1915431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   2°  Bimestre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Trabajos escritos (15)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2°  Bimestre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Evidencias de aprendizaje(25)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Bimestre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Evidencias de aprendizaje (25%)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Trabajos escritos (10%)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Portafolio semestral  (5%)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40%</a:t>
                      </a:r>
                      <a:endParaRPr lang="es-MX" dirty="0"/>
                    </a:p>
                  </a:txBody>
                  <a:tcPr/>
                </a:tc>
              </a:tr>
              <a:tr h="1915431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Participaciones, exposiciones y manejo de material.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° 2°  y 3°  Bimestre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Participaciones (10)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Exposiciones (10)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Manejo de material y </a:t>
                      </a:r>
                      <a:r>
                        <a:rPr kumimoji="0" lang="es-E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tic´s</a:t>
                      </a: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(10)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30%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7851648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Visita a Jardines de Niños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714620"/>
            <a:ext cx="7854696" cy="2980896"/>
          </a:xfrm>
        </p:spPr>
        <p:txBody>
          <a:bodyPr/>
          <a:lstStyle/>
          <a:p>
            <a:pPr algn="just"/>
            <a:r>
              <a:rPr lang="es-MX" dirty="0" smtClean="0"/>
              <a:t>1ª  Visita   7  de noviembre.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2ª   Visita   6 </a:t>
            </a:r>
            <a:r>
              <a:rPr lang="es-MX" smtClean="0"/>
              <a:t>de diciembre.</a:t>
            </a:r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85164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800" dirty="0" smtClean="0">
                <a:solidFill>
                  <a:srgbClr val="08B7BF"/>
                </a:solidFill>
              </a:rPr>
              <a:t>Reglamento y Acuerdos internos 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500066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Total de asistencias para acreditación  por bimestre</a:t>
            </a:r>
          </a:p>
          <a:p>
            <a:pPr algn="just"/>
            <a:r>
              <a:rPr lang="es-ES" sz="3100" dirty="0" smtClean="0"/>
              <a:t>       85% de acuerdo a la </a:t>
            </a:r>
            <a:r>
              <a:rPr lang="es-ES" sz="3100" dirty="0" err="1" smtClean="0"/>
              <a:t>notmatividad</a:t>
            </a:r>
            <a:r>
              <a:rPr lang="es-ES" sz="3100" dirty="0" smtClean="0"/>
              <a:t> vigente.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   Presentación de  evidencias de trabajo en el           cuaderno, así como los materiales y productos generados  materiales.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La revisión se realiza con base a rúbricas 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La permanencia en el aula a la hora de  las sesiones es imprescindible   por lo que no se permiten salidas constantes del salón.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El uso de celulares solo para emergencias y de forma esporádica.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El uso de computadora personal se realizara solo si las actividades planteadas para la sesión lo ameritan.</a:t>
            </a:r>
          </a:p>
          <a:p>
            <a:pPr algn="just">
              <a:buFont typeface="Wingdings" pitchFamily="2" charset="2"/>
              <a:buChar char="ü"/>
            </a:pPr>
            <a:r>
              <a:rPr lang="es-ES" sz="3100" dirty="0" smtClean="0"/>
              <a:t>Las sesiones están planeadas para abordar las temáticas  de la materia , por lo que es necesario dedicar el tiempo para el trabajo programado , por ello se evitara realizar actividades correspondientes a otras materias de no ser así los cuadernos, trabajos </a:t>
            </a:r>
            <a:r>
              <a:rPr lang="es-ES" sz="3100" dirty="0" err="1" smtClean="0"/>
              <a:t>etc</a:t>
            </a:r>
            <a:r>
              <a:rPr lang="es-ES" sz="3100" dirty="0" smtClean="0"/>
              <a:t> que no correspondan   se recogerán y se entregan al termino del bimestre.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MX" dirty="0" smtClean="0"/>
              <a:t>Es requisito para poder obtener la calificación  correspondiente una  actitud positiva,  propositiva y de respeto con todos los miembros de la comunidad escolar (docentes, compañeras, </a:t>
            </a:r>
            <a:r>
              <a:rPr lang="es-MX" dirty="0" err="1" smtClean="0"/>
              <a:t>etc</a:t>
            </a:r>
            <a:r>
              <a:rPr lang="es-MX" dirty="0" smtClean="0"/>
              <a:t>) de lo contrario la calificación en el bimestre correspondiente  será reprobatoria (5)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 smtClean="0"/>
              <a:t>Los maestros aplicadores de los exámenes  institucionales están facultados para suspender el proceso en el momento  o durante la sesión programada para tal fin si en su consideración se presentan anomalías que así lo ameriten quedando anulada la calificación y oportunidad para presentar el examen , la calificación automáticamente será de cero y esto se promediara en el período correspondiente..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1142984"/>
            <a:ext cx="8324880" cy="5286412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MX" dirty="0" smtClean="0"/>
              <a:t>Es requisito indispensable que para la optimización del tiempo y mejor desempeño  presentarse con las actividades previas(tareas, lecturas, actividades etc.) permitiendo con ello la participación, el dialogo e intercambio  durante las mismas .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 smtClean="0"/>
              <a:t>La entrega de productos se realizara en las fechas acordadas en la sesión y no habrá prorroga para ello, solo en casos excepcionales  y que ameriten consideración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 smtClean="0"/>
              <a:t>Todas las sugerencias, inconformidades y quejas se podrán discutir al interior del grupo y con la titular de la materia en un clima de respeto para la toma de acuerdos.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642918"/>
            <a:ext cx="7851648" cy="1057268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ENFOQUE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643998" cy="50006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sz="4400" b="1" dirty="0" smtClean="0"/>
              <a:t>Se integra en el trayecto formativo psicopedagógico, partiendo del análisis del papel y los retos  que enfrentan  los docentes en la actualidad; pretende identificar las  competencias profesionales y académicas  que demanda la profesión.</a:t>
            </a:r>
          </a:p>
          <a:p>
            <a:pPr algn="just"/>
            <a:r>
              <a:rPr lang="es-ES" sz="4400" b="1" dirty="0" smtClean="0"/>
              <a:t> Privilegiar  estrategias didácticas  tendientes a la adquisición de competencias y habilidades  para afrontar con pertinencia  los retos de la sociedad del conocimiento al interiorizar razonadamente los valores y actitudes, la apropiación y movilización de aprendizajes complejos para la toma de decisiones, resolución de problemas y creación colaborativa de nuevos saberes como resultado de la participación activa en ambientes educativos experenciales y situados en contextos reales.</a:t>
            </a:r>
            <a:endParaRPr lang="en-US" sz="4400" dirty="0" smtClean="0"/>
          </a:p>
          <a:p>
            <a:pPr algn="just"/>
            <a:r>
              <a:rPr lang="es-ES_tradnl" b="1" dirty="0" smtClean="0"/>
              <a:t>     </a:t>
            </a:r>
            <a:endParaRPr lang="en-US" dirty="0" smtClean="0"/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7851648" cy="1128706"/>
          </a:xfrm>
        </p:spPr>
        <p:txBody>
          <a:bodyPr/>
          <a:lstStyle/>
          <a:p>
            <a:r>
              <a:rPr lang="es-MX" dirty="0" smtClean="0"/>
              <a:t>Propósitos del Curso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8110566" cy="4286280"/>
          </a:xfrm>
        </p:spPr>
        <p:txBody>
          <a:bodyPr/>
          <a:lstStyle/>
          <a:p>
            <a:pPr algn="just"/>
            <a:r>
              <a:rPr lang="es-MX" sz="2800" dirty="0" smtClean="0"/>
              <a:t>El propósito de este curso es promover en el docente en formación la apropiación y construcción de una diversidad de saberes conceptuales, procedimentales y actitudinales cuya movilización le permita afrontar situaciones vinculadas con necesidades y problemáticas de los educandos de preescolar y primaria referidos al ámbito del desarrollo humano y psicológico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7854696" cy="4143404"/>
          </a:xfrm>
        </p:spPr>
        <p:txBody>
          <a:bodyPr/>
          <a:lstStyle/>
          <a:p>
            <a:pPr algn="just"/>
            <a:r>
              <a:rPr lang="es-MX" sz="2800" dirty="0" smtClean="0"/>
              <a:t>Se espera que el participante del curso integre un marco explicativo que articule los aspectos históricos, culturales y disciplinares que han derivado en la constitución de la representación de la infancia en el marco de distintas teorías del desarrollo.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629168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2700" dirty="0" smtClean="0">
                <a:solidFill>
                  <a:schemeClr val="tx1"/>
                </a:solidFill>
              </a:rPr>
              <a:t>Asimismo, se analizará cómo los entornos de pertenencia (locales y globales) y las acciones educativas pueden influir de forma directa o incidental en el proceso del desarrollo psicológico de los individuos, particularizando en las condiciones actuales de distintos grupos de infantes y adolescentes en nuestro país y en las posibilidades de intervención educativa desde la actuación del docente y la institución escolar</a:t>
            </a:r>
            <a:r>
              <a:rPr lang="es-MX" sz="6000" dirty="0" smtClean="0">
                <a:solidFill>
                  <a:schemeClr val="tx1"/>
                </a:solidFill>
              </a:rPr>
              <a:t>.</a:t>
            </a:r>
            <a:r>
              <a:rPr lang="es-ES" sz="6000" dirty="0" smtClean="0"/>
              <a:t/>
            </a:r>
            <a:br>
              <a:rPr lang="es-ES" sz="6000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/>
              <a:t>COMPETENCIAS  PROFESIONALES DEL </a:t>
            </a:r>
            <a:r>
              <a:rPr lang="es-MX" sz="3200" dirty="0" smtClean="0"/>
              <a:t>PERFIL </a:t>
            </a:r>
            <a:r>
              <a:rPr lang="es-MX" sz="3600" dirty="0" smtClean="0"/>
              <a:t>DE EGRESO A LAS QUE CONTRIBUYE  EL CURSO</a:t>
            </a:r>
            <a:endParaRPr lang="es-MX" sz="3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33400" y="2786058"/>
            <a:ext cx="7854696" cy="3429024"/>
          </a:xfrm>
        </p:spPr>
        <p:txBody>
          <a:bodyPr>
            <a:normAutofit fontScale="85000" lnSpcReduction="20000"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es-MX" sz="2800" dirty="0" smtClean="0"/>
              <a:t>Genera ambientes formativos para propiciar la autonomía y promover el desarrollo de conocimientos, habilidades, actitudes y valores en los alumnos.</a:t>
            </a:r>
          </a:p>
          <a:p>
            <a:pPr marL="228600" indent="-228600" algn="just">
              <a:buFont typeface="+mj-lt"/>
              <a:buAutoNum type="arabicPeriod"/>
            </a:pPr>
            <a:endParaRPr lang="es-MX" sz="2800" dirty="0" smtClean="0"/>
          </a:p>
          <a:p>
            <a:pPr marL="228600" indent="-228600" algn="just">
              <a:buFont typeface="+mj-lt"/>
              <a:buAutoNum type="arabicPeriod"/>
            </a:pPr>
            <a:r>
              <a:rPr lang="es-MX" sz="2800" dirty="0" smtClean="0"/>
              <a:t>Usa las TIC como herramienta de enseñanza y aprendizaje.</a:t>
            </a:r>
          </a:p>
          <a:p>
            <a:pPr marL="228600" indent="-228600" algn="just">
              <a:buFont typeface="+mj-lt"/>
              <a:buAutoNum type="arabicPeriod"/>
            </a:pPr>
            <a:endParaRPr lang="es-MX" sz="2800" dirty="0" smtClean="0"/>
          </a:p>
          <a:p>
            <a:pPr marL="228600" indent="-228600" algn="just">
              <a:buFont typeface="+mj-lt"/>
              <a:buAutoNum type="arabicPeriod"/>
            </a:pPr>
            <a:r>
              <a:rPr lang="es-MX" sz="2800" dirty="0" smtClean="0"/>
              <a:t>Propicia y regula espacios de aprendizaje incluyentes para todos los alumnos, con el fin de promover la convivencia, el respeto y la aceptación.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Competencia general del curso</a:t>
            </a:r>
            <a:br>
              <a:rPr lang="es-MX" sz="6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33400" y="2857496"/>
            <a:ext cx="7854696" cy="31432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800" dirty="0" smtClean="0"/>
              <a:t>Construye marcos explicativos de referencia que le permiten comprender, problematizar e intervenir en la promoción del desarrollo humano infantil de manera ajustada y pertinente a las necesidades de los educandos provenientes de los contextos socioculturales y educativos en donde desarrolla su práctica docente, asumiendo una perspectiva de diversidad, inclusión, equidad y respeto a los derechos de la infancia.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85164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Relación con cursos del mismo semestre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572560" cy="4286280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i="1" dirty="0" smtClean="0"/>
              <a:t>Trayecto  formativo : Psicopedagógico.</a:t>
            </a:r>
          </a:p>
          <a:p>
            <a:pPr algn="just"/>
            <a:endParaRPr lang="es-MX" dirty="0" smtClean="0"/>
          </a:p>
          <a:p>
            <a:pPr algn="just">
              <a:buFont typeface="Wingdings" pitchFamily="2" charset="2"/>
              <a:buChar char="Ø"/>
            </a:pPr>
            <a:r>
              <a:rPr lang="es-MX" dirty="0" smtClean="0"/>
              <a:t> El sujeto y su formación profesional como docente.</a:t>
            </a:r>
          </a:p>
          <a:p>
            <a:pPr algn="just"/>
            <a:endParaRPr lang="es-MX" dirty="0" smtClean="0"/>
          </a:p>
          <a:p>
            <a:pPr algn="just">
              <a:buFont typeface="Wingdings" pitchFamily="2" charset="2"/>
              <a:buChar char="Ø"/>
            </a:pPr>
            <a:r>
              <a:rPr lang="es-MX" dirty="0" smtClean="0"/>
              <a:t> Historia de la educación en México.</a:t>
            </a:r>
          </a:p>
          <a:p>
            <a:pPr algn="just">
              <a:buFont typeface="Wingdings" pitchFamily="2" charset="2"/>
              <a:buChar char="Ø"/>
            </a:pPr>
            <a:endParaRPr lang="es-MX" dirty="0" smtClean="0"/>
          </a:p>
          <a:p>
            <a:pPr algn="just">
              <a:buFont typeface="Wingdings" pitchFamily="2" charset="2"/>
              <a:buChar char="Ø"/>
            </a:pPr>
            <a:r>
              <a:rPr lang="es-MX" dirty="0" smtClean="0"/>
              <a:t>Panorama  actual  de la educación  básica en México.</a:t>
            </a:r>
          </a:p>
          <a:p>
            <a:pPr algn="just"/>
            <a:endParaRPr lang="es-MX" dirty="0" smtClean="0"/>
          </a:p>
          <a:p>
            <a:pPr algn="just">
              <a:buFont typeface="Wingdings" pitchFamily="2" charset="2"/>
              <a:buChar char="Ø"/>
            </a:pPr>
            <a:r>
              <a:rPr lang="es-MX" dirty="0" smtClean="0"/>
              <a:t>Observación y análisis  de la práctica educativa.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2147</Words>
  <Application>Microsoft Office PowerPoint</Application>
  <PresentationFormat>Presentación en pantalla (4:3)</PresentationFormat>
  <Paragraphs>151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Flujo</vt:lpstr>
      <vt:lpstr>ESCUELA NORMAL DE EDUCACIÓN PREESCOLAR</vt:lpstr>
      <vt:lpstr>Diapositiva 2</vt:lpstr>
      <vt:lpstr>ENFOQUE</vt:lpstr>
      <vt:lpstr>Propósitos del Curso </vt:lpstr>
      <vt:lpstr>Diapositiva 5</vt:lpstr>
      <vt:lpstr>Asimismo, se analizará cómo los entornos de pertenencia (locales y globales) y las acciones educativas pueden influir de forma directa o incidental en el proceso del desarrollo psicológico de los individuos, particularizando en las condiciones actuales de distintos grupos de infantes y adolescentes en nuestro país y en las posibilidades de intervención educativa desde la actuación del docente y la institución escolar. </vt:lpstr>
      <vt:lpstr>COMPETENCIAS  PROFESIONALES DEL PERFIL DE EGRESO A LAS QUE CONTRIBUYE  EL CURSO</vt:lpstr>
      <vt:lpstr>Competencia general del curso </vt:lpstr>
      <vt:lpstr>Relación con cursos del mismo semestre</vt:lpstr>
      <vt:lpstr>Cursos subsecuentes</vt:lpstr>
      <vt:lpstr>Estructura didáctica del curso </vt:lpstr>
      <vt:lpstr>MODULOS</vt:lpstr>
      <vt:lpstr>CONTENIDOS</vt:lpstr>
      <vt:lpstr>CONTENIDOS</vt:lpstr>
      <vt:lpstr>CONTENIDOS</vt:lpstr>
      <vt:lpstr>CONTENIDOS</vt:lpstr>
      <vt:lpstr>Orientaciones para el aprendizaje y enseñanza </vt:lpstr>
      <vt:lpstr>Diapositiva 18</vt:lpstr>
      <vt:lpstr>Diapositiva 19</vt:lpstr>
      <vt:lpstr>Diapositiva 20</vt:lpstr>
      <vt:lpstr>Bibliografía</vt:lpstr>
      <vt:lpstr>Criterios de evaluación </vt:lpstr>
      <vt:lpstr>Diapositiva 23</vt:lpstr>
      <vt:lpstr>Diapositiva 24</vt:lpstr>
      <vt:lpstr>Visita a Jardines de Niños</vt:lpstr>
      <vt:lpstr>Reglamento y Acuerdos internos </vt:lpstr>
      <vt:lpstr>Diapositiva 27</vt:lpstr>
      <vt:lpstr>Diapositiva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DEL DESARROLLO INFANTIL</dc:title>
  <dc:creator>Dell</dc:creator>
  <cp:lastModifiedBy>comp</cp:lastModifiedBy>
  <cp:revision>40</cp:revision>
  <dcterms:created xsi:type="dcterms:W3CDTF">2012-08-17T03:51:28Z</dcterms:created>
  <dcterms:modified xsi:type="dcterms:W3CDTF">2012-08-30T16:55:38Z</dcterms:modified>
</cp:coreProperties>
</file>