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76"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496" y="-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_tradnl" smtClean="0"/>
              <a:t>Clic para editar título</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21/08/15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‹Nr.›</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Vertical Text Placeholder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21AA25EE-BD30-4536-8BF5-A3535E04FF35}" type="datetimeFigureOut">
              <a:rPr lang="es-ES" smtClean="0"/>
              <a:t>21/08/15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‹Nr.›</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_tradnl" smtClean="0"/>
              <a:t>Clic para editar título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21AA25EE-BD30-4536-8BF5-A3535E04FF35}" type="datetimeFigureOut">
              <a:rPr lang="es-ES" smtClean="0"/>
              <a:t>21/08/15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‹Nr.›</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21AA25EE-BD30-4536-8BF5-A3535E04FF35}" type="datetimeFigureOut">
              <a:rPr lang="es-ES" smtClean="0"/>
              <a:t>21/08/15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‹Nr.›</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_tradnl" smtClean="0"/>
              <a:t>Clic para editar título</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21/08/15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‹Nr.›</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Date Placeholder 4"/>
          <p:cNvSpPr>
            <a:spLocks noGrp="1"/>
          </p:cNvSpPr>
          <p:nvPr>
            <p:ph type="dt" sz="half" idx="10"/>
          </p:nvPr>
        </p:nvSpPr>
        <p:spPr/>
        <p:txBody>
          <a:bodyPr/>
          <a:lstStyle/>
          <a:p>
            <a:fld id="{21AA25EE-BD30-4536-8BF5-A3535E04FF35}" type="datetimeFigureOut">
              <a:rPr lang="es-ES" smtClean="0"/>
              <a:t>21/08/15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‹Nr.›</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 para editar título</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7" name="Date Placeholder 6"/>
          <p:cNvSpPr>
            <a:spLocks noGrp="1"/>
          </p:cNvSpPr>
          <p:nvPr>
            <p:ph type="dt" sz="half" idx="10"/>
          </p:nvPr>
        </p:nvSpPr>
        <p:spPr/>
        <p:txBody>
          <a:bodyPr/>
          <a:lstStyle/>
          <a:p>
            <a:fld id="{21AA25EE-BD30-4536-8BF5-A3535E04FF35}" type="datetimeFigureOut">
              <a:rPr lang="es-ES" smtClean="0"/>
              <a:t>21/08/15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31E2CC8-6241-4C7A-9117-3C4F818136D0}" type="slidenum">
              <a:rPr lang="es-ES" smtClean="0"/>
              <a:t>‹Nr.›</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Date Placeholder 2"/>
          <p:cNvSpPr>
            <a:spLocks noGrp="1"/>
          </p:cNvSpPr>
          <p:nvPr>
            <p:ph type="dt" sz="half" idx="10"/>
          </p:nvPr>
        </p:nvSpPr>
        <p:spPr/>
        <p:txBody>
          <a:bodyPr/>
          <a:lstStyle/>
          <a:p>
            <a:fld id="{21AA25EE-BD30-4536-8BF5-A3535E04FF35}" type="datetimeFigureOut">
              <a:rPr lang="es-ES" smtClean="0"/>
              <a:t>21/08/15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31E2CC8-6241-4C7A-9117-3C4F818136D0}" type="slidenum">
              <a:rPr lang="es-ES" smtClean="0"/>
              <a:t>‹Nr.›</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A25EE-BD30-4536-8BF5-A3535E04FF35}" type="datetimeFigureOut">
              <a:rPr lang="es-ES" smtClean="0"/>
              <a:t>21/08/15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31E2CC8-6241-4C7A-9117-3C4F818136D0}" type="slidenum">
              <a:rPr lang="es-ES" smtClean="0"/>
              <a:t>‹Nr.›</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_tradnl" smtClean="0"/>
              <a:t>Clic para editar título</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21/08/15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‹Nr.›</a:t>
            </a:fld>
            <a:endParaRPr lang="es-ES"/>
          </a:p>
        </p:txBody>
      </p:sp>
      <p:sp>
        <p:nvSpPr>
          <p:cNvPr id="9" name="Content Placeholder 8"/>
          <p:cNvSpPr>
            <a:spLocks noGrp="1"/>
          </p:cNvSpPr>
          <p:nvPr>
            <p:ph sz="quarter" idx="13"/>
          </p:nvPr>
        </p:nvSpPr>
        <p:spPr>
          <a:xfrm>
            <a:off x="304800" y="381000"/>
            <a:ext cx="7772400" cy="4942840"/>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_tradnl" smtClean="0"/>
              <a:t>Clic para editar título</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8" name="Date Placeholder 7"/>
          <p:cNvSpPr>
            <a:spLocks noGrp="1"/>
          </p:cNvSpPr>
          <p:nvPr>
            <p:ph type="dt" sz="half" idx="10"/>
          </p:nvPr>
        </p:nvSpPr>
        <p:spPr/>
        <p:txBody>
          <a:bodyPr/>
          <a:lstStyle/>
          <a:p>
            <a:fld id="{21AA25EE-BD30-4536-8BF5-A3535E04FF35}" type="datetimeFigureOut">
              <a:rPr lang="es-ES" smtClean="0"/>
              <a:t>21/08/15</a:t>
            </a:fld>
            <a:endParaRPr lang="es-ES"/>
          </a:p>
        </p:txBody>
      </p:sp>
      <p:sp>
        <p:nvSpPr>
          <p:cNvPr id="9" name="Slide Number Placeholder 8"/>
          <p:cNvSpPr>
            <a:spLocks noGrp="1"/>
          </p:cNvSpPr>
          <p:nvPr>
            <p:ph type="sldNum" sz="quarter" idx="11"/>
          </p:nvPr>
        </p:nvSpPr>
        <p:spPr/>
        <p:txBody>
          <a:bodyPr/>
          <a:lstStyle/>
          <a:p>
            <a:fld id="{731E2CC8-6241-4C7A-9117-3C4F818136D0}" type="slidenum">
              <a:rPr lang="es-ES" smtClean="0"/>
              <a:t>‹Nr.›</a:t>
            </a:fld>
            <a:endParaRPr lang="es-ES"/>
          </a:p>
        </p:txBody>
      </p:sp>
      <p:sp>
        <p:nvSpPr>
          <p:cNvPr id="10" name="Footer Placeholder 9"/>
          <p:cNvSpPr>
            <a:spLocks noGrp="1"/>
          </p:cNvSpPr>
          <p:nvPr>
            <p:ph type="ftr" sz="quarter" idx="12"/>
          </p:nvPr>
        </p:nvSpPr>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_tradnl" smtClean="0"/>
              <a:t>Clic para editar título</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31E2CC8-6241-4C7A-9117-3C4F818136D0}" type="slidenum">
              <a:rPr lang="es-ES" smtClean="0"/>
              <a:t>‹Nr.›</a:t>
            </a:fld>
            <a:endParaRPr lang="es-E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E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1AA25EE-BD30-4536-8BF5-A3535E04FF35}" type="datetimeFigureOut">
              <a:rPr lang="es-ES" smtClean="0"/>
              <a:t>21/08/15</a:t>
            </a:fld>
            <a:endParaRPr lang="es-ES"/>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9" name="Título 1"/>
          <p:cNvSpPr txBox="1">
            <a:spLocks/>
          </p:cNvSpPr>
          <p:nvPr/>
        </p:nvSpPr>
        <p:spPr>
          <a:xfrm>
            <a:off x="762000" y="2939415"/>
            <a:ext cx="7543800" cy="1524000"/>
          </a:xfrm>
          <a:prstGeom prst="rect">
            <a:avLst/>
          </a:prstGeom>
        </p:spPr>
        <p:txBody>
          <a:bodyP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5400" smtClean="0"/>
              <a:t>PENSAMIENTO CUANTITATIVO</a:t>
            </a:r>
            <a:endParaRPr lang="es-ES" sz="5400" dirty="0"/>
          </a:p>
        </p:txBody>
      </p:sp>
      <p:sp>
        <p:nvSpPr>
          <p:cNvPr id="10" name="Subtítulo 2"/>
          <p:cNvSpPr txBox="1">
            <a:spLocks/>
          </p:cNvSpPr>
          <p:nvPr/>
        </p:nvSpPr>
        <p:spPr>
          <a:xfrm>
            <a:off x="1043608" y="5229200"/>
            <a:ext cx="7543800" cy="484505"/>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ES" sz="2000" b="1" dirty="0" smtClean="0">
                <a:latin typeface="Arial"/>
                <a:cs typeface="Arial"/>
              </a:rPr>
              <a:t>PROFESORA: MARIA TERESA CERDA OROCIO</a:t>
            </a:r>
          </a:p>
        </p:txBody>
      </p:sp>
      <p:sp>
        <p:nvSpPr>
          <p:cNvPr id="11" name="Título 1"/>
          <p:cNvSpPr txBox="1">
            <a:spLocks/>
          </p:cNvSpPr>
          <p:nvPr/>
        </p:nvSpPr>
        <p:spPr>
          <a:xfrm>
            <a:off x="467544" y="1052736"/>
            <a:ext cx="8350250" cy="841375"/>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80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sz="3600" dirty="0" smtClean="0"/>
              <a:t>ESCUELA NORMAL DE EDUCACIÓN PREESCOLAR </a:t>
            </a:r>
            <a:endParaRPr lang="es-ES" sz="3600" dirty="0"/>
          </a:p>
        </p:txBody>
      </p:sp>
      <p:sp>
        <p:nvSpPr>
          <p:cNvPr id="12" name="4 CuadroTexto"/>
          <p:cNvSpPr txBox="1"/>
          <p:nvPr/>
        </p:nvSpPr>
        <p:spPr>
          <a:xfrm>
            <a:off x="3779912" y="4653136"/>
            <a:ext cx="1960430" cy="369332"/>
          </a:xfrm>
          <a:prstGeom prst="rect">
            <a:avLst/>
          </a:prstGeom>
          <a:noFill/>
        </p:spPr>
        <p:txBody>
          <a:bodyPr wrap="none" rtlCol="0">
            <a:spAutoFit/>
          </a:bodyPr>
          <a:lstStyle/>
          <a:p>
            <a:r>
              <a:rPr lang="es-MX" dirty="0" smtClean="0"/>
              <a:t>PRIMER SEMESTRE</a:t>
            </a:r>
            <a:endParaRPr lang="es-MX" dirty="0"/>
          </a:p>
        </p:txBody>
      </p:sp>
    </p:spTree>
    <p:extLst>
      <p:ext uri="{BB962C8B-B14F-4D97-AF65-F5344CB8AC3E}">
        <p14:creationId xmlns:p14="http://schemas.microsoft.com/office/powerpoint/2010/main" val="27720709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1 Título"/>
          <p:cNvSpPr txBox="1">
            <a:spLocks/>
          </p:cNvSpPr>
          <p:nvPr/>
        </p:nvSpPr>
        <p:spPr>
          <a:xfrm>
            <a:off x="611560" y="260648"/>
            <a:ext cx="7498080" cy="792162"/>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dirty="0" smtClean="0"/>
              <a:t>Tema 4</a:t>
            </a:r>
            <a:endParaRPr lang="es-MX" dirty="0"/>
          </a:p>
        </p:txBody>
      </p:sp>
      <p:sp>
        <p:nvSpPr>
          <p:cNvPr id="9" name="2 Marcador de contenido"/>
          <p:cNvSpPr txBox="1">
            <a:spLocks/>
          </p:cNvSpPr>
          <p:nvPr/>
        </p:nvSpPr>
        <p:spPr>
          <a:xfrm>
            <a:off x="467544" y="883920"/>
            <a:ext cx="8466144" cy="585216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539496" indent="-457200">
              <a:buFont typeface="+mj-lt"/>
              <a:buAutoNum type="arabicPeriod"/>
            </a:pPr>
            <a:r>
              <a:rPr lang="es-MX" sz="1800" dirty="0" smtClean="0"/>
              <a:t>Desarrollo didáctico de las nociones de fracción común y de número decimal.</a:t>
            </a:r>
          </a:p>
          <a:p>
            <a:pPr marL="539496" indent="-457200">
              <a:buFont typeface="+mj-lt"/>
              <a:buAutoNum type="arabicPeriod"/>
            </a:pPr>
            <a:endParaRPr lang="es-MX" sz="1800" dirty="0" smtClean="0"/>
          </a:p>
          <a:p>
            <a:pPr marL="539496" indent="-457200">
              <a:buFont typeface="+mj-lt"/>
              <a:buAutoNum type="arabicPeriod"/>
            </a:pPr>
            <a:r>
              <a:rPr lang="es-MX" sz="1800" dirty="0" smtClean="0"/>
              <a:t>Resolución de problemas con fracciones y números decimales.</a:t>
            </a:r>
          </a:p>
          <a:p>
            <a:pPr marL="539496" indent="-457200">
              <a:buFont typeface="+mj-lt"/>
              <a:buAutoNum type="arabicPeriod"/>
            </a:pPr>
            <a:endParaRPr lang="es-MX" sz="1800" dirty="0" smtClean="0"/>
          </a:p>
          <a:p>
            <a:pPr marL="539496" indent="-457200">
              <a:buFont typeface="+mj-lt"/>
              <a:buAutoNum type="arabicPeriod"/>
            </a:pPr>
            <a:r>
              <a:rPr lang="es-MX" sz="1800" dirty="0" smtClean="0"/>
              <a:t>De los números naturales a las fracciones y los números decimales: ampliación de los conjuntos numéricos y uso de la notación científica.</a:t>
            </a:r>
          </a:p>
          <a:p>
            <a:pPr marL="539496" indent="-457200">
              <a:buFont typeface="+mj-lt"/>
              <a:buAutoNum type="arabicPeriod"/>
            </a:pPr>
            <a:endParaRPr lang="es-MX" sz="1800" dirty="0" smtClean="0"/>
          </a:p>
          <a:p>
            <a:pPr marL="539496" indent="-457200">
              <a:buFont typeface="+mj-lt"/>
              <a:buAutoNum type="arabicPeriod"/>
            </a:pPr>
            <a:r>
              <a:rPr lang="es-MX" sz="1800" dirty="0" smtClean="0"/>
              <a:t>Algoritmos convencionales para la suma, la resta, el producto y el cociente con números racionales y su comprensión con base en las propiedades de los números y sus operaciones.</a:t>
            </a:r>
          </a:p>
          <a:p>
            <a:pPr marL="539496" indent="-457200">
              <a:buFont typeface="+mj-lt"/>
              <a:buAutoNum type="arabicPeriod"/>
            </a:pPr>
            <a:endParaRPr lang="es-MX" sz="1800" dirty="0" smtClean="0"/>
          </a:p>
          <a:p>
            <a:pPr marL="539496" indent="-457200">
              <a:buFont typeface="+mj-lt"/>
              <a:buAutoNum type="arabicPeriod"/>
            </a:pPr>
            <a:r>
              <a:rPr lang="es-MX" sz="1800" dirty="0" smtClean="0"/>
              <a:t>Las fracciones comunes y los números decimales: dificultades en su enseñanza y aprendizaje.</a:t>
            </a:r>
          </a:p>
          <a:p>
            <a:pPr marL="539496" indent="-457200">
              <a:buFont typeface="+mj-lt"/>
              <a:buAutoNum type="arabicPeriod"/>
            </a:pPr>
            <a:endParaRPr lang="es-MX" sz="1800" dirty="0" smtClean="0"/>
          </a:p>
          <a:p>
            <a:pPr marL="539496" indent="-457200">
              <a:buFont typeface="+mj-lt"/>
              <a:buAutoNum type="arabicPeriod"/>
            </a:pPr>
            <a:r>
              <a:rPr lang="es-MX" sz="1800" dirty="0" smtClean="0"/>
              <a:t>Uso de recursos tecnológicos para favorecer la comprensión de los conceptos y la operatividad con números racionales y decimales.</a:t>
            </a:r>
            <a:endParaRPr lang="es-MX" sz="1800" dirty="0"/>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1 Título"/>
          <p:cNvSpPr txBox="1">
            <a:spLocks/>
          </p:cNvSpPr>
          <p:nvPr/>
        </p:nvSpPr>
        <p:spPr>
          <a:xfrm>
            <a:off x="1435608" y="274638"/>
            <a:ext cx="7498080" cy="1143000"/>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smtClean="0"/>
              <a:t>BIBLIOGRAFIA BASICA</a:t>
            </a:r>
            <a:endParaRPr lang="es-MX" dirty="0"/>
          </a:p>
        </p:txBody>
      </p:sp>
      <p:sp>
        <p:nvSpPr>
          <p:cNvPr id="9" name="2 Marcador de contenido"/>
          <p:cNvSpPr txBox="1">
            <a:spLocks/>
          </p:cNvSpPr>
          <p:nvPr/>
        </p:nvSpPr>
        <p:spPr>
          <a:xfrm>
            <a:off x="611560" y="1340768"/>
            <a:ext cx="7498080" cy="480060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MX" sz="2000" dirty="0" smtClean="0"/>
              <a:t>Azinián, H. (1997). Resolución de problemas matemáticos. Argentina: Novedades educativas.</a:t>
            </a:r>
          </a:p>
          <a:p>
            <a:r>
              <a:rPr lang="es-MX" sz="2000" dirty="0" smtClean="0"/>
              <a:t>Ávila, A. (2008). Los decimales: más que una escritura. México: INEE</a:t>
            </a:r>
          </a:p>
          <a:p>
            <a:r>
              <a:rPr lang="es-MX" sz="2000" dirty="0" smtClean="0"/>
              <a:t>Baldor, A. (1995). Aritmética. México: Editorial Patria.</a:t>
            </a:r>
          </a:p>
          <a:p>
            <a:r>
              <a:rPr lang="es-MX" sz="2000" dirty="0" smtClean="0"/>
              <a:t>Baroody, A. (1990). El pensamiento matemático de los niños.España: Editorial Paidós.</a:t>
            </a:r>
          </a:p>
          <a:p>
            <a:r>
              <a:rPr lang="es-MX" sz="2000" dirty="0" smtClean="0"/>
              <a:t>Billstein, R., Libeskind, S. y Lott, J. (2008). Un enfoque de solución de problemas de matemáticas para maestros de educación básica. México: Manuel López Mateos (Editor).</a:t>
            </a:r>
          </a:p>
          <a:p>
            <a:r>
              <a:rPr lang="es-MX" sz="2000" dirty="0" smtClean="0"/>
              <a:t>Block, D., Fuenlabrada, I., y Balbuena, H. (1994). Lo que cuentan las cuentas de sumar y restar. México: SEP (Libros del Rincón).</a:t>
            </a:r>
            <a:endParaRPr lang="es-MX" sz="2000" dirty="0"/>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2 Marcador de contenido"/>
          <p:cNvSpPr txBox="1">
            <a:spLocks/>
          </p:cNvSpPr>
          <p:nvPr/>
        </p:nvSpPr>
        <p:spPr>
          <a:xfrm>
            <a:off x="395536" y="980728"/>
            <a:ext cx="7498080" cy="5486400"/>
          </a:xfrm>
          <a:prstGeom prst="rect">
            <a:avLst/>
          </a:prstGeom>
        </p:spPr>
        <p:txBody>
          <a:bodyPr>
            <a:normAutofit fontScale="925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MX" dirty="0" smtClean="0"/>
              <a:t>Block, D., Fuenlabrada, I., y Balbuena, H. (1994a). Lo que cuentan las cuentas de multiplicar y dividir. México: SEP (Libros del Rincón).</a:t>
            </a:r>
          </a:p>
          <a:p>
            <a:r>
              <a:rPr lang="es-MX" dirty="0" smtClean="0"/>
              <a:t>Broitman, C. (1999). Las operaciones en el primer ciclo. Aportes para el trabajo en el aula. Buenos Aires: Novedades Educativas.</a:t>
            </a:r>
          </a:p>
          <a:p>
            <a:r>
              <a:rPr lang="es-MX" dirty="0" smtClean="0"/>
              <a:t>Bruer, J. (1997). Niños de preescolar y números. En Escuelas para pensar. Una ciencia del aprendizaje en el aula. México: SEP/ Cooperación española, Fondo mixto de cooperación científica y  técnica México – España (Biblioteca del normalista), pp. 92–100.</a:t>
            </a:r>
          </a:p>
          <a:p>
            <a:r>
              <a:rPr lang="es-MX" dirty="0" smtClean="0"/>
              <a:t>Castro, E., Rico, L. y Castro, E. (1999). Números y operaciones. Fundamentos para una aritmética escolar. España: Síntesis.</a:t>
            </a:r>
          </a:p>
          <a:p>
            <a:r>
              <a:rPr lang="es-MX" dirty="0" smtClean="0"/>
              <a:t>Cedillo, T. y Cruz, V. (2012). Del sentido numérico al pensamiento prealgeabraico. México: Pearson.</a:t>
            </a:r>
          </a:p>
          <a:p>
            <a:r>
              <a:rPr lang="es-MX" dirty="0" smtClean="0"/>
              <a:t>Centeno, J. (1999). Números decimales. ¿por qué? ¿para qué? España: Síntesis</a:t>
            </a:r>
            <a:endParaRPr lang="es-MX" dirty="0"/>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2 Marcador de contenido"/>
          <p:cNvSpPr txBox="1">
            <a:spLocks/>
          </p:cNvSpPr>
          <p:nvPr/>
        </p:nvSpPr>
        <p:spPr>
          <a:xfrm>
            <a:off x="611560" y="548680"/>
            <a:ext cx="7498080" cy="5120640"/>
          </a:xfrm>
          <a:prstGeom prst="rect">
            <a:avLst/>
          </a:prstGeom>
        </p:spPr>
        <p:txBody>
          <a:bodyPr>
            <a:normAutofit fontScale="92500" lnSpcReduction="2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MX" dirty="0" smtClean="0"/>
              <a:t>Cedillo, T., Isoda, M., Chalini, A., Cruz, V. Ramírez M.E. y Vega, E. (2012). Matemáticas para la Educación Normal. Guía para el aprendizaje y enseñanza de la aritmética. México: Pearson, SEP.</a:t>
            </a:r>
          </a:p>
          <a:p>
            <a:r>
              <a:rPr lang="es-MX" dirty="0" smtClean="0"/>
              <a:t>Chamorro, M. C. (2003). Didáctica de la matemática para educación primaria. Madrid: Prentice Hall.</a:t>
            </a:r>
          </a:p>
          <a:p>
            <a:r>
              <a:rPr lang="es-MX" dirty="0" smtClean="0"/>
              <a:t>Clark, D. (2002). Evaluación constructiva en matemáticas. Pasos prácticos para profesores. México: Grupo Editorial Iberoamérica.</a:t>
            </a:r>
          </a:p>
          <a:p>
            <a:r>
              <a:rPr lang="es-MX" dirty="0" smtClean="0"/>
              <a:t>D’Amore, B. (2006). Didáctica de la matemática. Colombia: Magisterio</a:t>
            </a:r>
          </a:p>
          <a:p>
            <a:r>
              <a:rPr lang="es-MX" dirty="0" smtClean="0"/>
              <a:t>De la Garza Solís, G. Competencias docentes en el siglo XXI. En Pálido punto de luz.</a:t>
            </a:r>
          </a:p>
          <a:p>
            <a:r>
              <a:rPr lang="es-MX" dirty="0" smtClean="0"/>
              <a:t>Fandiño, M. (2009). Las fracciones aspectos conceptuales y didácticos. (Capítulo 7). Colombia: Magisterio.</a:t>
            </a:r>
          </a:p>
          <a:p>
            <a:r>
              <a:rPr lang="es-MX" dirty="0" smtClean="0"/>
              <a:t>Fandiño, M. (2010). Múltiples aspectos del aprendizaje de las matemáticas. Colombia: Magisterio.</a:t>
            </a:r>
          </a:p>
          <a:p>
            <a:r>
              <a:rPr lang="es-MX" dirty="0" smtClean="0"/>
              <a:t>Font, V. (2002). Una organización de los programas de investigación en didáctica de las matemáticas. En Revista Ema. Colombia.</a:t>
            </a:r>
            <a:endParaRPr lang="es-MX" dirty="0"/>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Título 1"/>
          <p:cNvSpPr txBox="1">
            <a:spLocks/>
          </p:cNvSpPr>
          <p:nvPr/>
        </p:nvSpPr>
        <p:spPr>
          <a:xfrm>
            <a:off x="1143000" y="301625"/>
            <a:ext cx="6781800" cy="901700"/>
          </a:xfrm>
          <a:prstGeom prst="rect">
            <a:avLst/>
          </a:prstGeom>
        </p:spPr>
        <p:txBody>
          <a:bodyPr>
            <a:normAutofit fontScale="90000"/>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ES" sz="4400" smtClean="0"/>
              <a:t>ORIENTACIONES DIDÁCTICAS</a:t>
            </a:r>
            <a:endParaRPr lang="es-ES" sz="4400" dirty="0"/>
          </a:p>
        </p:txBody>
      </p:sp>
      <p:sp>
        <p:nvSpPr>
          <p:cNvPr id="9" name="Marcador de contenido 2"/>
          <p:cNvSpPr txBox="1">
            <a:spLocks/>
          </p:cNvSpPr>
          <p:nvPr/>
        </p:nvSpPr>
        <p:spPr>
          <a:xfrm>
            <a:off x="762000" y="1555751"/>
            <a:ext cx="7543800" cy="4968874"/>
          </a:xfrm>
          <a:prstGeom prst="rect">
            <a:avLst/>
          </a:prstGeom>
        </p:spPr>
        <p:txBody>
          <a:bodyPr>
            <a:normAutofit fontScale="925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MX" smtClean="0"/>
              <a:t>Se sugiere que este curso se desarrolle en espacios de reflexión que propicien la producción de conocimiento por parte de cada uno de los participantes como resultado de su interacción social y de sus aportaciones individuales. A través de esto se pretende  coadyuvar a construir relaciones dialécticas entre la teoría, la práctica, la prospectiva y el análisis crítico reflexivo de la experiencia docente de todos los participantes.</a:t>
            </a:r>
            <a:endParaRPr lang="es-ES_tradnl" smtClean="0"/>
          </a:p>
          <a:p>
            <a:r>
              <a:rPr lang="es-MX" smtClean="0"/>
              <a:t>Dada la naturaleza  de la enseñanza de las matemáticas que asumimos, cada unidad de competencia debe abordarse a partir del planteamiento de problemas previamente seleccionados por el profesor en una doble vertiente: problemas aritméticos, con la finalidad de que los estudiantes profundicen y amplíen sus conocimientos matemáticos y problemas de orden didáctico relativos a la enseñanza y aprendizaje de los contenidos. </a:t>
            </a:r>
            <a:endParaRPr lang="es-ES_tradnl" smtClean="0"/>
          </a:p>
          <a:p>
            <a:endParaRPr lang="es-ES" dirty="0"/>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Título 1"/>
          <p:cNvSpPr txBox="1">
            <a:spLocks/>
          </p:cNvSpPr>
          <p:nvPr/>
        </p:nvSpPr>
        <p:spPr>
          <a:xfrm>
            <a:off x="323528" y="260648"/>
            <a:ext cx="8175625" cy="1076326"/>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ES" dirty="0" smtClean="0"/>
              <a:t>RASGOS DEL PERFIL DE EGRESO</a:t>
            </a:r>
            <a:endParaRPr lang="es-ES" dirty="0"/>
          </a:p>
        </p:txBody>
      </p:sp>
      <p:sp>
        <p:nvSpPr>
          <p:cNvPr id="9" name="Marcador de contenido 2"/>
          <p:cNvSpPr txBox="1">
            <a:spLocks/>
          </p:cNvSpPr>
          <p:nvPr/>
        </p:nvSpPr>
        <p:spPr>
          <a:xfrm>
            <a:off x="251520" y="1340768"/>
            <a:ext cx="8275320" cy="5126355"/>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MX" dirty="0" smtClean="0"/>
              <a:t>Genera ambientes formativos para propiciar la autonomía y promover el desarrollo de conocimientos, habilidades, actitudes y valores en los alumnos.</a:t>
            </a:r>
            <a:endParaRPr lang="es-ES_tradnl" dirty="0" smtClean="0"/>
          </a:p>
          <a:p>
            <a:r>
              <a:rPr lang="es-MX" dirty="0" smtClean="0"/>
              <a:t>Aplica críticamente el plan y programas de estudio de la educación básica para alcanzar los propósitos educativos y contribuir al pleno desenvolvimiento de las capacidades de los alumnos del nivel escolar.</a:t>
            </a:r>
            <a:endParaRPr lang="es-ES_tradnl" dirty="0" smtClean="0"/>
          </a:p>
          <a:p>
            <a:r>
              <a:rPr lang="es-MX" dirty="0" smtClean="0"/>
              <a:t>Diseña planeaciones didácticas, aplicando sus conocimientos pedagógicos y disciplinares para responder a las necesidades del contexto en el marco de los planes y programas de educación básica.</a:t>
            </a:r>
            <a:r>
              <a:rPr lang="es-ES_tradnl" dirty="0" smtClean="0"/>
              <a:t> </a:t>
            </a:r>
            <a:endParaRPr lang="es-ES" dirty="0"/>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Título 1"/>
          <p:cNvSpPr txBox="1">
            <a:spLocks/>
          </p:cNvSpPr>
          <p:nvPr/>
        </p:nvSpPr>
        <p:spPr>
          <a:xfrm>
            <a:off x="1143000" y="349249"/>
            <a:ext cx="6781800" cy="981075"/>
          </a:xfrm>
          <a:prstGeom prst="rect">
            <a:avLst/>
          </a:prstGeom>
        </p:spPr>
        <p:txBody>
          <a:bodyPr>
            <a:normAutofit fontScale="92500"/>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ES" smtClean="0"/>
              <a:t>MATERIAS SUBCECUENTES</a:t>
            </a:r>
            <a:endParaRPr lang="es-ES" dirty="0"/>
          </a:p>
        </p:txBody>
      </p:sp>
      <p:sp>
        <p:nvSpPr>
          <p:cNvPr id="9" name="Marcador de contenido 2"/>
          <p:cNvSpPr txBox="1">
            <a:spLocks/>
          </p:cNvSpPr>
          <p:nvPr/>
        </p:nvSpPr>
        <p:spPr>
          <a:xfrm>
            <a:off x="762000" y="2082800"/>
            <a:ext cx="7543800" cy="388620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ES" smtClean="0"/>
              <a:t>FORMA, ESPACIO Y MEDIDA</a:t>
            </a:r>
          </a:p>
          <a:p>
            <a:r>
              <a:rPr lang="es-ES" smtClean="0"/>
              <a:t>LAS TIC´S EN LA EDUCACIÓN</a:t>
            </a:r>
          </a:p>
          <a:p>
            <a:r>
              <a:rPr lang="es-ES" smtClean="0"/>
              <a:t>OBSERVACIÓN Y ANÁLISIS DE LA PRÁCTICA ESCOLAR</a:t>
            </a:r>
          </a:p>
          <a:p>
            <a:r>
              <a:rPr lang="es-ES" smtClean="0"/>
              <a:t>EXPLORACIÓN DEL MEDIO NATURAL EN EL PREESCOLAR</a:t>
            </a:r>
          </a:p>
          <a:p>
            <a:r>
              <a:rPr lang="es-ES" smtClean="0"/>
              <a:t>PROCESAMIENTO DE INFORMACIÓN ESTADÍSTICA.</a:t>
            </a:r>
            <a:endParaRPr lang="es-ES_tradnl" smtClean="0"/>
          </a:p>
          <a:p>
            <a:endParaRPr lang="es-ES_tradnl" smtClean="0"/>
          </a:p>
          <a:p>
            <a:endParaRPr lang="es-ES" dirty="0"/>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Título 1"/>
          <p:cNvSpPr txBox="1">
            <a:spLocks/>
          </p:cNvSpPr>
          <p:nvPr/>
        </p:nvSpPr>
        <p:spPr>
          <a:xfrm>
            <a:off x="1364409" y="104775"/>
            <a:ext cx="6781800" cy="901700"/>
          </a:xfrm>
          <a:prstGeom prst="rect">
            <a:avLst/>
          </a:prstGeom>
        </p:spPr>
        <p:txBody>
          <a:bodyPr>
            <a:normAutofit fontScale="90000"/>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ES" smtClean="0"/>
              <a:t>CRITERIOS DE EVALUACIÓN</a:t>
            </a:r>
            <a:endParaRPr lang="es-ES" dirty="0"/>
          </a:p>
        </p:txBody>
      </p:sp>
      <p:sp>
        <p:nvSpPr>
          <p:cNvPr id="9" name="6 Marcador de contenido"/>
          <p:cNvSpPr txBox="1">
            <a:spLocks/>
          </p:cNvSpPr>
          <p:nvPr/>
        </p:nvSpPr>
        <p:spPr>
          <a:xfrm>
            <a:off x="539552" y="1124744"/>
            <a:ext cx="7498080" cy="5256584"/>
          </a:xfrm>
          <a:prstGeom prst="rect">
            <a:avLst/>
          </a:prstGeom>
        </p:spPr>
        <p:txBody>
          <a:bodyPr>
            <a:normAutofit lnSpcReduction="1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82296" indent="0">
              <a:buFont typeface="Arial" pitchFamily="34" charset="0"/>
              <a:buNone/>
            </a:pPr>
            <a:r>
              <a:rPr lang="es-MX" dirty="0" smtClean="0"/>
              <a:t>1.-EXAMENES INSTITUCIONALES	                40 %  </a:t>
            </a:r>
          </a:p>
          <a:p>
            <a:pPr marL="82296" indent="0">
              <a:buFont typeface="Arial" pitchFamily="34" charset="0"/>
              <a:buNone/>
            </a:pPr>
            <a:endParaRPr lang="es-MX" dirty="0" smtClean="0"/>
          </a:p>
          <a:p>
            <a:pPr marL="82296" indent="0">
              <a:buFont typeface="Arial" pitchFamily="34" charset="0"/>
              <a:buNone/>
            </a:pPr>
            <a:endParaRPr lang="es-MX" dirty="0" smtClean="0"/>
          </a:p>
          <a:p>
            <a:pPr marL="82296" indent="0">
              <a:buFont typeface="Arial" pitchFamily="34" charset="0"/>
              <a:buNone/>
            </a:pPr>
            <a:r>
              <a:rPr lang="es-MX" dirty="0" smtClean="0"/>
              <a:t>2.-TRABAJOS ESCRITOS                                               25%</a:t>
            </a:r>
          </a:p>
          <a:p>
            <a:pPr marL="82296" indent="0">
              <a:buFont typeface="Arial" pitchFamily="34" charset="0"/>
              <a:buNone/>
            </a:pPr>
            <a:r>
              <a:rPr lang="es-MX" dirty="0" smtClean="0"/>
              <a:t>    </a:t>
            </a:r>
          </a:p>
          <a:p>
            <a:pPr marL="82296" indent="0">
              <a:buFont typeface="Arial" pitchFamily="34" charset="0"/>
              <a:buNone/>
            </a:pPr>
            <a:endParaRPr lang="es-MX" dirty="0" smtClean="0"/>
          </a:p>
          <a:p>
            <a:pPr marL="82296" indent="0">
              <a:buFont typeface="Arial" pitchFamily="34" charset="0"/>
              <a:buNone/>
            </a:pPr>
            <a:r>
              <a:rPr lang="es-MX" dirty="0" smtClean="0"/>
              <a:t>3.- PORTAFOLIO	                                               10%   </a:t>
            </a:r>
          </a:p>
          <a:p>
            <a:pPr marL="82296" indent="0">
              <a:buFont typeface="Arial" pitchFamily="34" charset="0"/>
              <a:buNone/>
            </a:pPr>
            <a:endParaRPr lang="es-MX" dirty="0" smtClean="0"/>
          </a:p>
          <a:p>
            <a:pPr marL="82296" indent="0">
              <a:buFont typeface="Arial" pitchFamily="34" charset="0"/>
              <a:buNone/>
            </a:pPr>
            <a:r>
              <a:rPr lang="es-MX" dirty="0" smtClean="0"/>
              <a:t>4.-</a:t>
            </a:r>
            <a:r>
              <a:rPr lang="es-MX" sz="1800" dirty="0" smtClean="0"/>
              <a:t> PARTICIPACIÓN Y EXPOSICIONES                                            </a:t>
            </a:r>
            <a:r>
              <a:rPr lang="es-MX" dirty="0" smtClean="0"/>
              <a:t>15% </a:t>
            </a:r>
          </a:p>
          <a:p>
            <a:pPr marL="82296" indent="0">
              <a:buFont typeface="Arial" pitchFamily="34" charset="0"/>
              <a:buNone/>
            </a:pPr>
            <a:endParaRPr lang="es-MX" dirty="0"/>
          </a:p>
          <a:p>
            <a:pPr marL="82296" indent="0">
              <a:buFont typeface="Arial" pitchFamily="34" charset="0"/>
              <a:buNone/>
            </a:pPr>
            <a:r>
              <a:rPr lang="es-MX" dirty="0" smtClean="0"/>
              <a:t>5.- PROGRAMA DE LECTURA                                       10%                       </a:t>
            </a:r>
          </a:p>
          <a:p>
            <a:pPr marL="82296" indent="0">
              <a:buFont typeface="Arial" pitchFamily="34" charset="0"/>
              <a:buNone/>
            </a:pPr>
            <a:endParaRPr lang="es-MX" sz="1700" dirty="0"/>
          </a:p>
          <a:p>
            <a:pPr marL="82296" indent="0">
              <a:buFont typeface="Arial" pitchFamily="34" charset="0"/>
              <a:buNone/>
            </a:pPr>
            <a:r>
              <a:rPr lang="es-MX" sz="1700" dirty="0" smtClean="0"/>
              <a:t>Observaciones: los indicadores y productos de la jornada de observación se integraran al 25 % de trabajos escritos. </a:t>
            </a:r>
          </a:p>
          <a:p>
            <a:pPr marL="82296" indent="0">
              <a:buFont typeface="Arial" pitchFamily="34" charset="0"/>
              <a:buNone/>
            </a:pPr>
            <a:endParaRPr lang="es-MX" dirty="0"/>
          </a:p>
        </p:txBody>
      </p:sp>
      <p:sp>
        <p:nvSpPr>
          <p:cNvPr id="10" name="9 Flecha derecha"/>
          <p:cNvSpPr/>
          <p:nvPr/>
        </p:nvSpPr>
        <p:spPr>
          <a:xfrm>
            <a:off x="4716016" y="1052736"/>
            <a:ext cx="1021080" cy="655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  </a:t>
            </a:r>
            <a:endParaRPr lang="es-MX" dirty="0"/>
          </a:p>
        </p:txBody>
      </p:sp>
      <p:sp>
        <p:nvSpPr>
          <p:cNvPr id="11" name="10 Flecha derecha"/>
          <p:cNvSpPr/>
          <p:nvPr/>
        </p:nvSpPr>
        <p:spPr>
          <a:xfrm>
            <a:off x="4716016" y="2060848"/>
            <a:ext cx="102108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Flecha derecha"/>
          <p:cNvSpPr/>
          <p:nvPr/>
        </p:nvSpPr>
        <p:spPr>
          <a:xfrm>
            <a:off x="4716016" y="3068960"/>
            <a:ext cx="1021080" cy="731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1 Flecha derecha"/>
          <p:cNvSpPr/>
          <p:nvPr/>
        </p:nvSpPr>
        <p:spPr>
          <a:xfrm>
            <a:off x="4716016" y="3933056"/>
            <a:ext cx="1021080" cy="731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11 Flecha derecha"/>
          <p:cNvSpPr/>
          <p:nvPr/>
        </p:nvSpPr>
        <p:spPr>
          <a:xfrm>
            <a:off x="4716016" y="4653136"/>
            <a:ext cx="1021080" cy="7315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Título 1"/>
          <p:cNvSpPr txBox="1">
            <a:spLocks/>
          </p:cNvSpPr>
          <p:nvPr/>
        </p:nvSpPr>
        <p:spPr>
          <a:xfrm>
            <a:off x="1114425" y="463549"/>
            <a:ext cx="6781800" cy="1171575"/>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ES" smtClean="0"/>
              <a:t>FECHAS DE EVALUACIÓN</a:t>
            </a:r>
            <a:endParaRPr lang="es-ES" dirty="0"/>
          </a:p>
        </p:txBody>
      </p:sp>
      <p:sp>
        <p:nvSpPr>
          <p:cNvPr id="9" name="Marcador de contenido 2"/>
          <p:cNvSpPr txBox="1">
            <a:spLocks/>
          </p:cNvSpPr>
          <p:nvPr/>
        </p:nvSpPr>
        <p:spPr>
          <a:xfrm>
            <a:off x="914400" y="1929673"/>
            <a:ext cx="7543800" cy="3886200"/>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0" indent="0">
              <a:buFont typeface="Wingdings 2"/>
              <a:buNone/>
            </a:pPr>
            <a:endParaRPr lang="es-ES" sz="2000" dirty="0"/>
          </a:p>
        </p:txBody>
      </p:sp>
      <p:sp>
        <p:nvSpPr>
          <p:cNvPr id="2" name="Rectángulo 1"/>
          <p:cNvSpPr/>
          <p:nvPr/>
        </p:nvSpPr>
        <p:spPr>
          <a:xfrm>
            <a:off x="827584" y="1124744"/>
            <a:ext cx="6696744" cy="4308872"/>
          </a:xfrm>
          <a:prstGeom prst="rect">
            <a:avLst/>
          </a:prstGeom>
        </p:spPr>
        <p:txBody>
          <a:bodyPr wrap="square">
            <a:spAutoFit/>
          </a:bodyPr>
          <a:lstStyle/>
          <a:p>
            <a:endParaRPr lang="es-ES" dirty="0"/>
          </a:p>
          <a:p>
            <a:r>
              <a:rPr lang="es-ES" dirty="0" smtClean="0"/>
              <a:t>1a </a:t>
            </a:r>
            <a:r>
              <a:rPr lang="es-ES" dirty="0"/>
              <a:t>evaluación: 19, 20 y 21 de octubre </a:t>
            </a:r>
          </a:p>
          <a:p>
            <a:r>
              <a:rPr lang="es-ES" dirty="0"/>
              <a:t>	</a:t>
            </a:r>
          </a:p>
          <a:p>
            <a:r>
              <a:rPr lang="es-ES" dirty="0"/>
              <a:t>2a evaluación: 18, 19 y 20 de noviembre </a:t>
            </a:r>
          </a:p>
          <a:p>
            <a:r>
              <a:rPr lang="es-ES" dirty="0"/>
              <a:t>	</a:t>
            </a:r>
          </a:p>
          <a:p>
            <a:r>
              <a:rPr lang="es-ES" dirty="0"/>
              <a:t>3a evaluación: 11, 12 y 13 de enero </a:t>
            </a:r>
          </a:p>
          <a:p>
            <a:endParaRPr lang="es-ES" dirty="0"/>
          </a:p>
          <a:p>
            <a:r>
              <a:rPr lang="es-ES" sz="4000" dirty="0" smtClean="0"/>
              <a:t>ENTREGA DE EVALUACIONES </a:t>
            </a:r>
          </a:p>
          <a:p>
            <a:r>
              <a:rPr lang="es-ES" dirty="0"/>
              <a:t>	</a:t>
            </a:r>
          </a:p>
          <a:p>
            <a:r>
              <a:rPr lang="es-ES" dirty="0"/>
              <a:t>1er bimestre</a:t>
            </a:r>
            <a:r>
              <a:rPr lang="es-ES" dirty="0" smtClean="0"/>
              <a:t>: del </a:t>
            </a:r>
            <a:r>
              <a:rPr lang="es-ES" dirty="0"/>
              <a:t>23 al 26 de octubre </a:t>
            </a:r>
          </a:p>
          <a:p>
            <a:r>
              <a:rPr lang="es-ES" dirty="0"/>
              <a:t>	</a:t>
            </a:r>
          </a:p>
          <a:p>
            <a:r>
              <a:rPr lang="es-ES" dirty="0"/>
              <a:t>2o bimestre: del 23 al 26 de noviembre </a:t>
            </a:r>
          </a:p>
          <a:p>
            <a:r>
              <a:rPr lang="es-ES" dirty="0"/>
              <a:t>	</a:t>
            </a:r>
          </a:p>
          <a:p>
            <a:r>
              <a:rPr lang="es-ES" dirty="0"/>
              <a:t>3er bimestre y evaluación global: del 15 a 18 de enero </a:t>
            </a:r>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Título 1"/>
          <p:cNvSpPr txBox="1">
            <a:spLocks/>
          </p:cNvSpPr>
          <p:nvPr/>
        </p:nvSpPr>
        <p:spPr>
          <a:xfrm>
            <a:off x="323528" y="1196752"/>
            <a:ext cx="8171688" cy="854075"/>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ES" dirty="0" smtClean="0"/>
              <a:t>JORNADAS DE OBSERVACIÓN</a:t>
            </a:r>
            <a:endParaRPr lang="es-ES" dirty="0"/>
          </a:p>
        </p:txBody>
      </p:sp>
      <p:sp>
        <p:nvSpPr>
          <p:cNvPr id="9" name="Marcador de contenido 2"/>
          <p:cNvSpPr txBox="1">
            <a:spLocks/>
          </p:cNvSpPr>
          <p:nvPr/>
        </p:nvSpPr>
        <p:spPr>
          <a:xfrm>
            <a:off x="1403648" y="2564904"/>
            <a:ext cx="7990713" cy="3604352"/>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82296" indent="0">
              <a:buFont typeface="Arial" pitchFamily="34" charset="0"/>
              <a:buNone/>
            </a:pPr>
            <a:r>
              <a:rPr lang="es-ES" sz="2800" dirty="0"/>
              <a:t> </a:t>
            </a:r>
            <a:r>
              <a:rPr lang="es-ES" sz="2800" dirty="0" smtClean="0"/>
              <a:t>         </a:t>
            </a:r>
            <a:r>
              <a:rPr lang="es-ES" sz="3600" dirty="0" smtClean="0"/>
              <a:t>   3, 4 y 5 DE NOVIEMBRE</a:t>
            </a:r>
          </a:p>
          <a:p>
            <a:pPr marL="82296" indent="0">
              <a:buFont typeface="Arial" pitchFamily="34" charset="0"/>
              <a:buNone/>
            </a:pPr>
            <a:endParaRPr lang="es-ES" sz="3600" dirty="0" smtClean="0"/>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Título 1"/>
          <p:cNvSpPr txBox="1">
            <a:spLocks/>
          </p:cNvSpPr>
          <p:nvPr/>
        </p:nvSpPr>
        <p:spPr>
          <a:xfrm>
            <a:off x="1047750" y="636587"/>
            <a:ext cx="6781800" cy="1114425"/>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ES" smtClean="0"/>
              <a:t>ENFOQUE</a:t>
            </a:r>
            <a:endParaRPr lang="es-ES" dirty="0"/>
          </a:p>
        </p:txBody>
      </p:sp>
      <p:sp>
        <p:nvSpPr>
          <p:cNvPr id="9" name="Marcador de contenido 2"/>
          <p:cNvSpPr txBox="1">
            <a:spLocks/>
          </p:cNvSpPr>
          <p:nvPr/>
        </p:nvSpPr>
        <p:spPr>
          <a:xfrm>
            <a:off x="762000" y="1982619"/>
            <a:ext cx="7543800" cy="388620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ES" smtClean="0"/>
              <a:t>Que los futuros docentes desarrollen competencias que les permitan diseñar y aplicar estrategias eficientes para que los alumnos de educación preescolar se apropien de las nociones, conceptos y procedimientos que los conduzcan a dar significado a los contenidos aritméticos que se abordan en educación preescolar y los usen con propiedad y fluidez en la solución de problemas.</a:t>
            </a:r>
            <a:r>
              <a:rPr lang="es-ES_tradnl" smtClean="0"/>
              <a:t> </a:t>
            </a:r>
            <a:endParaRPr lang="es-ES" dirty="0"/>
          </a:p>
        </p:txBody>
      </p:sp>
      <p:sp>
        <p:nvSpPr>
          <p:cNvPr id="10" name="CuadroTexto 9"/>
          <p:cNvSpPr txBox="1"/>
          <p:nvPr/>
        </p:nvSpPr>
        <p:spPr>
          <a:xfrm>
            <a:off x="1641777" y="1548955"/>
            <a:ext cx="184666" cy="369332"/>
          </a:xfrm>
          <a:prstGeom prst="rect">
            <a:avLst/>
          </a:prstGeom>
          <a:noFill/>
        </p:spPr>
        <p:txBody>
          <a:bodyPr wrap="none" rtlCol="0">
            <a:spAutoFit/>
          </a:bodyPr>
          <a:lstStyle/>
          <a:p>
            <a:endParaRPr lang="es-ES" dirty="0"/>
          </a:p>
        </p:txBody>
      </p:sp>
    </p:spTree>
    <p:extLst>
      <p:ext uri="{BB962C8B-B14F-4D97-AF65-F5344CB8AC3E}">
        <p14:creationId xmlns:p14="http://schemas.microsoft.com/office/powerpoint/2010/main" val="161816569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Título 1"/>
          <p:cNvSpPr txBox="1">
            <a:spLocks/>
          </p:cNvSpPr>
          <p:nvPr/>
        </p:nvSpPr>
        <p:spPr>
          <a:xfrm>
            <a:off x="539552" y="332656"/>
            <a:ext cx="7498080" cy="1143000"/>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smtClean="0"/>
              <a:t>EVALUACIÓN GLOBAL</a:t>
            </a:r>
            <a:endParaRPr lang="es-MX" dirty="0"/>
          </a:p>
        </p:txBody>
      </p:sp>
      <p:sp>
        <p:nvSpPr>
          <p:cNvPr id="9" name="Marcador de contenido 2"/>
          <p:cNvSpPr txBox="1">
            <a:spLocks/>
          </p:cNvSpPr>
          <p:nvPr/>
        </p:nvSpPr>
        <p:spPr>
          <a:xfrm>
            <a:off x="539552" y="1505818"/>
            <a:ext cx="7498080" cy="480060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MX" smtClean="0"/>
              <a:t>Desarrollar una secuencia didáctica con variable didáctica para niños de entre 3 a 6 años </a:t>
            </a:r>
          </a:p>
          <a:p>
            <a:r>
              <a:rPr lang="es-MX" smtClean="0"/>
              <a:t>Aplicarla con 2 niños con diferentes características, del preescolar en el que realizas tu observación</a:t>
            </a:r>
          </a:p>
          <a:p>
            <a:r>
              <a:rPr lang="es-MX" smtClean="0"/>
              <a:t>Analizar el proceso de la secuencia y elaborar un reporte donde  fundamentes  la elaboración de las actividades, el proceso y los resultados obtenidos. (2 cuartillas de desarrollo y 1 de conclusiones)</a:t>
            </a:r>
          </a:p>
          <a:p>
            <a:r>
              <a:rPr lang="es-MX" smtClean="0"/>
              <a:t>Como evidencias, anexar fotografías.</a:t>
            </a:r>
            <a:endParaRPr lang="es-MX" dirty="0"/>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3" name="CuadroTexto 2"/>
          <p:cNvSpPr txBox="1"/>
          <p:nvPr/>
        </p:nvSpPr>
        <p:spPr>
          <a:xfrm>
            <a:off x="1043608" y="1052736"/>
            <a:ext cx="6264696" cy="2308324"/>
          </a:xfrm>
          <a:prstGeom prst="rect">
            <a:avLst/>
          </a:prstGeom>
          <a:noFill/>
        </p:spPr>
        <p:txBody>
          <a:bodyPr wrap="square" rtlCol="0">
            <a:spAutoFit/>
          </a:bodyPr>
          <a:lstStyle/>
          <a:p>
            <a:r>
              <a:rPr lang="es-ES" sz="3600" dirty="0" smtClean="0">
                <a:solidFill>
                  <a:schemeClr val="tx2">
                    <a:lumMod val="75000"/>
                  </a:schemeClr>
                </a:solidFill>
              </a:rPr>
              <a:t>REGLAMENTO</a:t>
            </a:r>
          </a:p>
          <a:p>
            <a:endParaRPr lang="es-ES" sz="3600" dirty="0" smtClean="0">
              <a:solidFill>
                <a:schemeClr val="tx2">
                  <a:lumMod val="75000"/>
                </a:schemeClr>
              </a:solidFill>
            </a:endParaRPr>
          </a:p>
          <a:p>
            <a:pPr algn="ctr"/>
            <a:endParaRPr lang="es-ES" sz="3600" dirty="0">
              <a:solidFill>
                <a:schemeClr val="tx2">
                  <a:lumMod val="75000"/>
                </a:schemeClr>
              </a:solidFill>
            </a:endParaRPr>
          </a:p>
          <a:p>
            <a:endParaRPr lang="es-ES" sz="3600" dirty="0" smtClean="0">
              <a:solidFill>
                <a:schemeClr val="tx2">
                  <a:lumMod val="75000"/>
                </a:schemeClr>
              </a:solidFill>
            </a:endParaRPr>
          </a:p>
        </p:txBody>
      </p:sp>
      <p:sp>
        <p:nvSpPr>
          <p:cNvPr id="8" name="Marcador de contenido 2"/>
          <p:cNvSpPr txBox="1">
            <a:spLocks/>
          </p:cNvSpPr>
          <p:nvPr/>
        </p:nvSpPr>
        <p:spPr>
          <a:xfrm>
            <a:off x="457199" y="1897620"/>
            <a:ext cx="7543800" cy="388620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ES" smtClean="0"/>
              <a:t>Dirigirse con respeto a cada uno de sus compañeros y al docente.</a:t>
            </a:r>
          </a:p>
          <a:p>
            <a:r>
              <a:rPr lang="es-ES" smtClean="0"/>
              <a:t>Llegar puntualmente a clase con una tolerancia de 10  minutos de retardo.</a:t>
            </a:r>
          </a:p>
          <a:p>
            <a:r>
              <a:rPr lang="es-ES" smtClean="0"/>
              <a:t>Traer  en cada clase de la asignatura los materiales  solicitados (cuaderno de la asignatura, lecturas, programación etc.)</a:t>
            </a:r>
          </a:p>
          <a:p>
            <a:r>
              <a:rPr lang="es-ES" smtClean="0"/>
              <a:t>Evitar salir del salón durante las horas clase.</a:t>
            </a:r>
          </a:p>
          <a:p>
            <a:r>
              <a:rPr lang="es-ES" smtClean="0"/>
              <a:t>No usar  celular y pc (la pc solo cuando sea solicitada)</a:t>
            </a:r>
          </a:p>
          <a:p>
            <a:r>
              <a:rPr lang="es-ES" smtClean="0"/>
              <a:t>Entregar en tiempo y forma trabajos y tareas.</a:t>
            </a:r>
          </a:p>
          <a:p>
            <a:pPr marL="0" indent="0">
              <a:buFont typeface="Arial" pitchFamily="34" charset="0"/>
              <a:buNone/>
            </a:pPr>
            <a:endParaRPr lang="es-ES" smtClean="0"/>
          </a:p>
          <a:p>
            <a:pPr marL="0" indent="0">
              <a:buFont typeface="Arial" pitchFamily="34" charset="0"/>
              <a:buNone/>
            </a:pPr>
            <a:endParaRPr lang="es-ES" smtClean="0"/>
          </a:p>
          <a:p>
            <a:endParaRPr lang="es-ES" dirty="0"/>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Título 1"/>
          <p:cNvSpPr txBox="1">
            <a:spLocks/>
          </p:cNvSpPr>
          <p:nvPr/>
        </p:nvSpPr>
        <p:spPr>
          <a:xfrm>
            <a:off x="1143000" y="-21172"/>
            <a:ext cx="6781800" cy="1600200"/>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ES" sz="4400" smtClean="0"/>
              <a:t>PROPÓSITO</a:t>
            </a:r>
            <a:endParaRPr lang="es-ES" sz="4400" dirty="0"/>
          </a:p>
        </p:txBody>
      </p:sp>
      <p:sp>
        <p:nvSpPr>
          <p:cNvPr id="9" name="Marcador de contenido 2"/>
          <p:cNvSpPr txBox="1">
            <a:spLocks/>
          </p:cNvSpPr>
          <p:nvPr/>
        </p:nvSpPr>
        <p:spPr>
          <a:xfrm>
            <a:off x="762000" y="1577339"/>
            <a:ext cx="7543800" cy="3349626"/>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ES" sz="2000" smtClean="0">
                <a:latin typeface="Arial"/>
                <a:cs typeface="Arial"/>
              </a:rPr>
              <a:t>En este curso se pretende proporcionar herramientas para el desempeño profesional del futuro docente en lo referente al manejo numérico y a los múltiples usos que tiene esta competencia en los contextos educativo, científico, social y económico. Se propone que el futuro docente amplíe y profundice su conocimiento sobre el concepto de número al analizar su tratamiento didáctico en estrecha relación con la cualidad que lo distingue: la capacidad de operar mediante la suma, resta, multiplicación y división. Con base en las propiedades de estas operaciones y las del sistema numérico decimal se aborda el estudio de estrategias didácticas para llegar al planteamiento de los algoritmos convencionales de las operaciones aritméticas con base una clara presentación que garantice que no haya “puntos ciegos” en ellos. </a:t>
            </a:r>
            <a:endParaRPr lang="es-ES_tradnl" sz="2000" dirty="0">
              <a:latin typeface="Arial"/>
              <a:cs typeface="Arial"/>
            </a:endParaRPr>
          </a:p>
        </p:txBody>
      </p:sp>
    </p:spTree>
    <p:extLst>
      <p:ext uri="{BB962C8B-B14F-4D97-AF65-F5344CB8AC3E}">
        <p14:creationId xmlns:p14="http://schemas.microsoft.com/office/powerpoint/2010/main" val="161816569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Marcador de contenido 2"/>
          <p:cNvSpPr txBox="1">
            <a:spLocks/>
          </p:cNvSpPr>
          <p:nvPr/>
        </p:nvSpPr>
        <p:spPr>
          <a:xfrm>
            <a:off x="762000" y="1273175"/>
            <a:ext cx="7543800" cy="3886200"/>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s-ES" sz="2000" smtClean="0">
                <a:latin typeface="Arial"/>
                <a:cs typeface="Arial"/>
              </a:rPr>
              <a:t>De la misma manera se abordan los conceptos de fracción y número decimal, sus aplicaciones y los procesos correspondientes a su formalización, acudiendo al apoyo que brinda el uso dela calculadora científica y los sistemas algebraicos computarizados. Una expectativa mayor de este curso es que los futuros docentes de la Licenciatura en Educación Preescolar comprendan a profundidad los contenidos que involucran el desarrollo de las nociones, conceptos y procedimientos involucrados en el manejo de los números y sus </a:t>
            </a:r>
            <a:r>
              <a:rPr lang="es-ES" sz="1800" smtClean="0">
                <a:latin typeface="Arial"/>
                <a:cs typeface="Arial"/>
              </a:rPr>
              <a:t>operaciones</a:t>
            </a:r>
            <a:r>
              <a:rPr lang="es-ES" sz="2000" smtClean="0">
                <a:latin typeface="Arial"/>
                <a:cs typeface="Arial"/>
              </a:rPr>
              <a:t>, de manera que esto les permita disfrutar el estudio de las matemáticas escolares que se abordan en este curso y que apliquen estos conocimientos en el desarrollo del pensamiento cuantitativo que debe cultivarse en el nivel de educación preescolar.</a:t>
            </a:r>
            <a:endParaRPr lang="es-ES_tradnl" sz="2000" smtClean="0">
              <a:latin typeface="Arial"/>
              <a:cs typeface="Arial"/>
            </a:endParaRPr>
          </a:p>
          <a:p>
            <a:endParaRPr lang="es-ES" sz="2000" dirty="0"/>
          </a:p>
        </p:txBody>
      </p:sp>
    </p:spTree>
    <p:extLst>
      <p:ext uri="{BB962C8B-B14F-4D97-AF65-F5344CB8AC3E}">
        <p14:creationId xmlns:p14="http://schemas.microsoft.com/office/powerpoint/2010/main" val="161816569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Título 1"/>
          <p:cNvSpPr txBox="1">
            <a:spLocks/>
          </p:cNvSpPr>
          <p:nvPr/>
        </p:nvSpPr>
        <p:spPr>
          <a:xfrm>
            <a:off x="251520" y="548680"/>
            <a:ext cx="7776864" cy="1600200"/>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ES" dirty="0" smtClean="0"/>
              <a:t>UNIDADES DE APRENDIZAJE</a:t>
            </a:r>
            <a:endParaRPr lang="es-ES" dirty="0"/>
          </a:p>
        </p:txBody>
      </p:sp>
      <p:sp>
        <p:nvSpPr>
          <p:cNvPr id="9" name="Marcador de contenido 2"/>
          <p:cNvSpPr txBox="1">
            <a:spLocks/>
          </p:cNvSpPr>
          <p:nvPr/>
        </p:nvSpPr>
        <p:spPr>
          <a:xfrm>
            <a:off x="323528" y="1844824"/>
            <a:ext cx="7929528" cy="388620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buFont typeface="Arial" pitchFamily="34" charset="0"/>
              <a:buNone/>
            </a:pPr>
            <a:r>
              <a:rPr lang="es-MX" dirty="0" smtClean="0">
                <a:latin typeface="Arial" pitchFamily="34" charset="0"/>
                <a:cs typeface="Arial" pitchFamily="34" charset="0"/>
              </a:rPr>
              <a:t>1. LAS MATEMÁTICAS EN LA EDUCACIÓN PREESCOLAR</a:t>
            </a:r>
          </a:p>
          <a:p>
            <a:pPr marL="0" indent="0">
              <a:buFont typeface="Arial" pitchFamily="34" charset="0"/>
              <a:buNone/>
            </a:pPr>
            <a:endParaRPr lang="es-ES_tradnl" dirty="0" smtClean="0">
              <a:latin typeface="Arial" pitchFamily="34" charset="0"/>
              <a:cs typeface="Arial" pitchFamily="34" charset="0"/>
            </a:endParaRPr>
          </a:p>
          <a:p>
            <a:pPr marL="0" indent="0">
              <a:buFont typeface="Arial" pitchFamily="34" charset="0"/>
              <a:buNone/>
            </a:pPr>
            <a:r>
              <a:rPr lang="es-MX" dirty="0" smtClean="0">
                <a:latin typeface="Arial" pitchFamily="34" charset="0"/>
                <a:cs typeface="Arial" pitchFamily="34" charset="0"/>
              </a:rPr>
              <a:t>2. DE LOS NÚMEROS EN CONTEXTO A SU FUNDAMENTACIÓN CONCEPTUAL</a:t>
            </a:r>
          </a:p>
          <a:p>
            <a:pPr marL="0" indent="0">
              <a:buFont typeface="Arial" pitchFamily="34" charset="0"/>
              <a:buNone/>
            </a:pPr>
            <a:endParaRPr lang="es-MX" dirty="0" smtClean="0">
              <a:latin typeface="Arial" pitchFamily="34" charset="0"/>
              <a:cs typeface="Arial" pitchFamily="34" charset="0"/>
            </a:endParaRPr>
          </a:p>
          <a:p>
            <a:pPr marL="0" indent="0">
              <a:buFont typeface="Arial" pitchFamily="34" charset="0"/>
              <a:buNone/>
            </a:pPr>
            <a:r>
              <a:rPr lang="es-MX" dirty="0" smtClean="0">
                <a:latin typeface="Arial" pitchFamily="34" charset="0"/>
                <a:cs typeface="Arial" pitchFamily="34" charset="0"/>
              </a:rPr>
              <a:t>3. </a:t>
            </a:r>
            <a:r>
              <a:rPr lang="es-ES" dirty="0" smtClean="0">
                <a:latin typeface="Arial" pitchFamily="34" charset="0"/>
                <a:cs typeface="Arial" pitchFamily="34" charset="0"/>
              </a:rPr>
              <a:t>PROBLEMAS DE ENSEÑANZA RELACIONADOS CON LAS OPERACIONES ARITMÉTICAS</a:t>
            </a:r>
            <a:endParaRPr lang="es-ES_tradnl" dirty="0" smtClean="0">
              <a:latin typeface="Arial" pitchFamily="34" charset="0"/>
              <a:cs typeface="Arial" pitchFamily="34" charset="0"/>
            </a:endParaRPr>
          </a:p>
          <a:p>
            <a:pPr marL="0" indent="0">
              <a:buFont typeface="Arial" pitchFamily="34" charset="0"/>
              <a:buNone/>
            </a:pPr>
            <a:endParaRPr lang="es-ES_tradnl" dirty="0" smtClean="0">
              <a:latin typeface="Arial" pitchFamily="34" charset="0"/>
              <a:cs typeface="Arial" pitchFamily="34" charset="0"/>
            </a:endParaRPr>
          </a:p>
          <a:p>
            <a:pPr marL="0" indent="0">
              <a:buFont typeface="Arial" pitchFamily="34" charset="0"/>
              <a:buNone/>
            </a:pPr>
            <a:r>
              <a:rPr lang="es-ES_tradnl" dirty="0" smtClean="0">
                <a:latin typeface="Arial" pitchFamily="34" charset="0"/>
                <a:cs typeface="Arial" pitchFamily="34" charset="0"/>
              </a:rPr>
              <a:t>4. </a:t>
            </a:r>
            <a:r>
              <a:rPr lang="es-ES" dirty="0" smtClean="0">
                <a:latin typeface="Arial" pitchFamily="34" charset="0"/>
                <a:cs typeface="Arial" pitchFamily="34" charset="0"/>
              </a:rPr>
              <a:t>ASPECTOS DIDÁCTICOS Y CONCEPTUALES DE LAS FRACCIONES COMUNES Y</a:t>
            </a:r>
            <a:r>
              <a:rPr lang="es-ES_tradnl" dirty="0" smtClean="0">
                <a:latin typeface="Arial" pitchFamily="34" charset="0"/>
                <a:cs typeface="Arial" pitchFamily="34" charset="0"/>
              </a:rPr>
              <a:t> NÚMEROS DECIMALES</a:t>
            </a:r>
          </a:p>
          <a:p>
            <a:endParaRPr lang="es-ES" dirty="0">
              <a:latin typeface="Arial" pitchFamily="34" charset="0"/>
              <a:cs typeface="Arial" pitchFamily="34" charset="0"/>
            </a:endParaRPr>
          </a:p>
        </p:txBody>
      </p:sp>
    </p:spTree>
    <p:extLst>
      <p:ext uri="{BB962C8B-B14F-4D97-AF65-F5344CB8AC3E}">
        <p14:creationId xmlns:p14="http://schemas.microsoft.com/office/powerpoint/2010/main" val="161816569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Título 1"/>
          <p:cNvSpPr txBox="1">
            <a:spLocks/>
          </p:cNvSpPr>
          <p:nvPr/>
        </p:nvSpPr>
        <p:spPr>
          <a:xfrm>
            <a:off x="1297021" y="291965"/>
            <a:ext cx="6781800" cy="1146175"/>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ES" smtClean="0"/>
              <a:t>Tema 1</a:t>
            </a:r>
            <a:endParaRPr lang="es-ES" dirty="0"/>
          </a:p>
        </p:txBody>
      </p:sp>
      <p:sp>
        <p:nvSpPr>
          <p:cNvPr id="9" name="3 Marcador de contenido"/>
          <p:cNvSpPr txBox="1">
            <a:spLocks/>
          </p:cNvSpPr>
          <p:nvPr/>
        </p:nvSpPr>
        <p:spPr>
          <a:xfrm>
            <a:off x="883920" y="1234440"/>
            <a:ext cx="8049768" cy="5013960"/>
          </a:xfrm>
          <a:prstGeom prst="rect">
            <a:avLst/>
          </a:prstGeom>
        </p:spPr>
        <p:txBody>
          <a:bodyPr>
            <a:normAutofit fontScale="85000" lnSpcReduction="2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596646" indent="-514350">
              <a:buFont typeface="+mj-lt"/>
              <a:buAutoNum type="arabicPeriod"/>
            </a:pPr>
            <a:r>
              <a:rPr lang="es-MX" smtClean="0"/>
              <a:t>El desarrollo de los principios de conteo en la etapa preescolar.</a:t>
            </a:r>
          </a:p>
          <a:p>
            <a:pPr marL="596646" indent="-514350">
              <a:buFont typeface="+mj-lt"/>
              <a:buAutoNum type="arabicPeriod"/>
            </a:pPr>
            <a:endParaRPr lang="es-MX" smtClean="0"/>
          </a:p>
          <a:p>
            <a:pPr marL="596646" indent="-514350">
              <a:buFont typeface="+mj-lt"/>
              <a:buAutoNum type="arabicPeriod"/>
            </a:pPr>
            <a:r>
              <a:rPr lang="es-MX" smtClean="0"/>
              <a:t>La construcción de las operaciones lógicomatemáticas en los niños de entre 3 y 7 años.</a:t>
            </a:r>
          </a:p>
          <a:p>
            <a:pPr marL="596646" indent="-514350">
              <a:buFont typeface="+mj-lt"/>
              <a:buAutoNum type="arabicPeriod"/>
            </a:pPr>
            <a:endParaRPr lang="es-MX" smtClean="0"/>
          </a:p>
          <a:p>
            <a:pPr marL="596646" indent="-514350">
              <a:buFont typeface="+mj-lt"/>
              <a:buAutoNum type="arabicPeriod"/>
            </a:pPr>
            <a:r>
              <a:rPr lang="es-MX" smtClean="0"/>
              <a:t>La construcción del concepto de número en los primeros grados escolares.</a:t>
            </a:r>
          </a:p>
          <a:p>
            <a:pPr marL="596646" indent="-514350">
              <a:buFont typeface="+mj-lt"/>
              <a:buAutoNum type="arabicPeriod"/>
            </a:pPr>
            <a:endParaRPr lang="es-MX" smtClean="0"/>
          </a:p>
          <a:p>
            <a:pPr marL="596646" indent="-514350">
              <a:buFont typeface="+mj-lt"/>
              <a:buAutoNum type="arabicPeriod"/>
            </a:pPr>
            <a:r>
              <a:rPr lang="es-MX" smtClean="0"/>
              <a:t>Los procesos de descripción y visualización geométrica que desarrollan los niños preescolares.</a:t>
            </a:r>
          </a:p>
          <a:p>
            <a:pPr marL="596646" indent="-514350">
              <a:buFont typeface="+mj-lt"/>
              <a:buAutoNum type="arabicPeriod"/>
            </a:pPr>
            <a:endParaRPr lang="es-MX" smtClean="0"/>
          </a:p>
          <a:p>
            <a:pPr marL="596646" indent="-514350">
              <a:buFont typeface="+mj-lt"/>
              <a:buAutoNum type="arabicPeriod"/>
            </a:pPr>
            <a:r>
              <a:rPr lang="es-MX" smtClean="0"/>
              <a:t>La construcción del proceso de medida en la etapa preescolar.</a:t>
            </a:r>
          </a:p>
          <a:p>
            <a:pPr marL="596646" indent="-514350">
              <a:buFont typeface="+mj-lt"/>
              <a:buAutoNum type="arabicPeriod"/>
            </a:pPr>
            <a:endParaRPr lang="es-MX" smtClean="0"/>
          </a:p>
          <a:p>
            <a:pPr marL="596646" indent="-514350">
              <a:buFont typeface="+mj-lt"/>
              <a:buAutoNum type="arabicPeriod"/>
            </a:pPr>
            <a:r>
              <a:rPr lang="es-MX" smtClean="0"/>
              <a:t>Importancia de la resolución de problemas en construcción del pensamiento matemático.</a:t>
            </a:r>
          </a:p>
          <a:p>
            <a:pPr marL="596646" indent="-514350">
              <a:buFont typeface="+mj-lt"/>
              <a:buAutoNum type="arabicPeriod"/>
            </a:pPr>
            <a:endParaRPr lang="es-MX" smtClean="0"/>
          </a:p>
          <a:p>
            <a:pPr marL="596646" indent="-514350">
              <a:buFont typeface="+mj-lt"/>
              <a:buAutoNum type="arabicPeriod"/>
            </a:pPr>
            <a:r>
              <a:rPr lang="es-MX" smtClean="0"/>
              <a:t>La resolución de problemas verbales aditivos simples en la etapa preescolar. </a:t>
            </a:r>
            <a:endParaRPr lang="es-MX" dirty="0"/>
          </a:p>
        </p:txBody>
      </p:sp>
    </p:spTree>
    <p:extLst>
      <p:ext uri="{BB962C8B-B14F-4D97-AF65-F5344CB8AC3E}">
        <p14:creationId xmlns:p14="http://schemas.microsoft.com/office/powerpoint/2010/main" val="16181656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1 Título"/>
          <p:cNvSpPr txBox="1">
            <a:spLocks/>
          </p:cNvSpPr>
          <p:nvPr/>
        </p:nvSpPr>
        <p:spPr>
          <a:xfrm>
            <a:off x="1435608" y="274638"/>
            <a:ext cx="7498080" cy="624522"/>
          </a:xfrm>
          <a:prstGeom prst="rect">
            <a:avLst/>
          </a:prstGeom>
        </p:spPr>
        <p:txBody>
          <a:bodyPr>
            <a:normAutofit fontScale="90000" lnSpcReduction="20000"/>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smtClean="0"/>
              <a:t>Tema 2</a:t>
            </a:r>
            <a:endParaRPr lang="es-MX" dirty="0"/>
          </a:p>
        </p:txBody>
      </p:sp>
      <p:sp>
        <p:nvSpPr>
          <p:cNvPr id="9" name="2 Marcador de contenido"/>
          <p:cNvSpPr txBox="1">
            <a:spLocks/>
          </p:cNvSpPr>
          <p:nvPr/>
        </p:nvSpPr>
        <p:spPr>
          <a:xfrm>
            <a:off x="856034" y="899160"/>
            <a:ext cx="8287966" cy="656844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596646" indent="-514350">
              <a:lnSpc>
                <a:spcPct val="170000"/>
              </a:lnSpc>
              <a:buFont typeface="+mj-lt"/>
              <a:buAutoNum type="arabicPeriod"/>
            </a:pPr>
            <a:r>
              <a:rPr lang="es-MX" sz="1600" dirty="0" smtClean="0">
                <a:latin typeface="Arial" panose="020B0604020202020204" pitchFamily="34" charset="0"/>
                <a:cs typeface="Arial" panose="020B0604020202020204" pitchFamily="34" charset="0"/>
              </a:rPr>
              <a:t>Tratamiento didáctico y conceptual de la noción de  número y su relación con las operaciones aritméticas, sus propiedades y sus algoritmos convencionales.</a:t>
            </a:r>
          </a:p>
          <a:p>
            <a:pPr marL="596646" indent="-514350">
              <a:lnSpc>
                <a:spcPct val="170000"/>
              </a:lnSpc>
              <a:buFont typeface="+mj-lt"/>
              <a:buAutoNum type="arabicPeriod"/>
            </a:pPr>
            <a:r>
              <a:rPr lang="es-MX" sz="1600" dirty="0" smtClean="0">
                <a:latin typeface="Arial" panose="020B0604020202020204" pitchFamily="34" charset="0"/>
                <a:cs typeface="Arial" panose="020B0604020202020204" pitchFamily="34" charset="0"/>
              </a:rPr>
              <a:t>El número como objeto de estudio: relación de orden, números ordinales y números cardinales, formas de representación, composición y descomposición de un número mediante suma y resta, múltiplos, divisores y el teorema fundamental de la aritmética.</a:t>
            </a:r>
          </a:p>
          <a:p>
            <a:pPr marL="596646" indent="-514350">
              <a:lnSpc>
                <a:spcPct val="170000"/>
              </a:lnSpc>
              <a:buFont typeface="+mj-lt"/>
              <a:buAutoNum type="arabicPeriod"/>
            </a:pPr>
            <a:r>
              <a:rPr lang="es-MX" sz="1600" dirty="0" smtClean="0">
                <a:latin typeface="Arial" panose="020B0604020202020204" pitchFamily="34" charset="0"/>
                <a:cs typeface="Arial" panose="020B0604020202020204" pitchFamily="34" charset="0"/>
              </a:rPr>
              <a:t>Sistema decimal de numeración.</a:t>
            </a:r>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620688"/>
            <a:ext cx="7620000" cy="4800600"/>
          </a:xfrm>
        </p:spPr>
        <p:txBody>
          <a:bodyPr>
            <a:normAutofit fontScale="85000" lnSpcReduction="10000"/>
          </a:bodyPr>
          <a:lstStyle/>
          <a:p>
            <a:pPr marL="596646" indent="-514350">
              <a:lnSpc>
                <a:spcPct val="170000"/>
              </a:lnSpc>
              <a:buFont typeface="+mj-lt"/>
              <a:buAutoNum type="arabicPeriod" startAt="4"/>
            </a:pPr>
            <a:r>
              <a:rPr lang="es-MX" sz="2400" dirty="0">
                <a:latin typeface="Arial" panose="020B0604020202020204" pitchFamily="34" charset="0"/>
                <a:cs typeface="Arial" panose="020B0604020202020204" pitchFamily="34" charset="0"/>
              </a:rPr>
              <a:t>Sistemas de numeración posicionales con base distinta a 10.</a:t>
            </a:r>
          </a:p>
          <a:p>
            <a:pPr marL="596646" indent="-514350">
              <a:lnSpc>
                <a:spcPct val="170000"/>
              </a:lnSpc>
              <a:buFont typeface="+mj-lt"/>
              <a:buAutoNum type="arabicPeriod" startAt="4"/>
            </a:pPr>
            <a:r>
              <a:rPr lang="es-MX" sz="2400" dirty="0">
                <a:latin typeface="Arial" panose="020B0604020202020204" pitchFamily="34" charset="0"/>
                <a:cs typeface="Arial" panose="020B0604020202020204" pitchFamily="34" charset="0"/>
              </a:rPr>
              <a:t>El número como objeto de aprendizaje para su enseñanza: estudio de clases, enfoque de resolución de problemas y teoría de las situaciones didácticas en el análisis de casos en video y/o registros.</a:t>
            </a:r>
          </a:p>
          <a:p>
            <a:pPr marL="596646" indent="-514350">
              <a:lnSpc>
                <a:spcPct val="170000"/>
              </a:lnSpc>
              <a:buFont typeface="+mj-lt"/>
              <a:buAutoNum type="arabicPeriod" startAt="4"/>
            </a:pPr>
            <a:r>
              <a:rPr lang="es-MX" sz="2400" dirty="0">
                <a:latin typeface="Arial" panose="020B0604020202020204" pitchFamily="34" charset="0"/>
                <a:cs typeface="Arial" panose="020B0604020202020204" pitchFamily="34" charset="0"/>
              </a:rPr>
              <a:t>Revisión de los contenidos y las orientaciones didácticas del eje sentido numérico y pensamiento algebraico de los programas de estudio de la escuela primaria</a:t>
            </a:r>
            <a:endParaRPr lang="es-ES" dirty="0"/>
          </a:p>
        </p:txBody>
      </p:sp>
    </p:spTree>
    <p:extLst>
      <p:ext uri="{BB962C8B-B14F-4D97-AF65-F5344CB8AC3E}">
        <p14:creationId xmlns:p14="http://schemas.microsoft.com/office/powerpoint/2010/main" val="15016625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CuadroTexto 5"/>
          <p:cNvSpPr txBox="1"/>
          <p:nvPr/>
        </p:nvSpPr>
        <p:spPr>
          <a:xfrm>
            <a:off x="611560" y="5877272"/>
            <a:ext cx="1728191" cy="654264"/>
          </a:xfrm>
          <a:prstGeom prst="rect">
            <a:avLst/>
          </a:prstGeom>
          <a:noFill/>
        </p:spPr>
        <p:txBody>
          <a:bodyPr wrap="square" rtlCol="0">
            <a:spAutoFit/>
          </a:bodyPr>
          <a:lstStyle/>
          <a:p>
            <a:endParaRPr lang="es-ES" dirty="0"/>
          </a:p>
        </p:txBody>
      </p:sp>
      <p:sp>
        <p:nvSpPr>
          <p:cNvPr id="7" name="CuadroTexto 6"/>
          <p:cNvSpPr txBox="1"/>
          <p:nvPr/>
        </p:nvSpPr>
        <p:spPr>
          <a:xfrm>
            <a:off x="1301246" y="6099484"/>
            <a:ext cx="184666" cy="369332"/>
          </a:xfrm>
          <a:prstGeom prst="rect">
            <a:avLst/>
          </a:prstGeom>
          <a:noFill/>
        </p:spPr>
        <p:txBody>
          <a:bodyPr wrap="none" rtlCol="0">
            <a:spAutoFit/>
          </a:bodyPr>
          <a:lstStyle/>
          <a:p>
            <a:endParaRPr lang="es-ES" dirty="0"/>
          </a:p>
        </p:txBody>
      </p:sp>
      <p:sp>
        <p:nvSpPr>
          <p:cNvPr id="8" name="1 Título"/>
          <p:cNvSpPr txBox="1">
            <a:spLocks/>
          </p:cNvSpPr>
          <p:nvPr/>
        </p:nvSpPr>
        <p:spPr>
          <a:xfrm>
            <a:off x="1435608" y="274638"/>
            <a:ext cx="7498080" cy="792162"/>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s-MX" smtClean="0"/>
              <a:t>Tema 3</a:t>
            </a:r>
            <a:endParaRPr lang="es-MX" dirty="0"/>
          </a:p>
        </p:txBody>
      </p:sp>
      <p:sp>
        <p:nvSpPr>
          <p:cNvPr id="9" name="2 Marcador de contenido"/>
          <p:cNvSpPr txBox="1">
            <a:spLocks/>
          </p:cNvSpPr>
          <p:nvPr/>
        </p:nvSpPr>
        <p:spPr>
          <a:xfrm>
            <a:off x="837282" y="1066800"/>
            <a:ext cx="8096406" cy="5181600"/>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539496" indent="-457200">
              <a:buFont typeface="+mj-lt"/>
              <a:buAutoNum type="arabicPeriod"/>
            </a:pPr>
            <a:r>
              <a:rPr lang="es-MX" sz="2000" smtClean="0"/>
              <a:t>Significados de las operaciones aritméticasa través de la resolución de problemas.</a:t>
            </a:r>
          </a:p>
          <a:p>
            <a:pPr marL="539496" indent="-457200">
              <a:buFont typeface="+mj-lt"/>
              <a:buAutoNum type="arabicPeriod"/>
            </a:pPr>
            <a:endParaRPr lang="es-MX" sz="2000" smtClean="0"/>
          </a:p>
          <a:p>
            <a:pPr marL="539496" indent="-457200">
              <a:buFont typeface="+mj-lt"/>
              <a:buAutoNum type="arabicPeriod"/>
            </a:pPr>
            <a:r>
              <a:rPr lang="es-MX" sz="2000" smtClean="0"/>
              <a:t>Propiedades de las operaciones de suma y multiplicación.</a:t>
            </a:r>
          </a:p>
          <a:p>
            <a:pPr marL="539496" indent="-457200">
              <a:buFont typeface="+mj-lt"/>
              <a:buAutoNum type="arabicPeriod"/>
            </a:pPr>
            <a:endParaRPr lang="es-MX" sz="2000" smtClean="0"/>
          </a:p>
          <a:p>
            <a:pPr marL="539496" indent="-457200">
              <a:buFont typeface="+mj-lt"/>
              <a:buAutoNum type="arabicPeriod"/>
            </a:pPr>
            <a:r>
              <a:rPr lang="es-MX" sz="2000" smtClean="0"/>
              <a:t>Las operaciones aritméticas como objetos de enseñanza en la educación preescolar: procesos, estrategias y principales obstáculos para su aprendizaje.</a:t>
            </a:r>
          </a:p>
          <a:p>
            <a:pPr marL="539496" indent="-457200">
              <a:buFont typeface="+mj-lt"/>
              <a:buAutoNum type="arabicPeriod"/>
            </a:pPr>
            <a:endParaRPr lang="es-MX" sz="2000" smtClean="0"/>
          </a:p>
          <a:p>
            <a:pPr marL="539496" indent="-457200">
              <a:buFont typeface="+mj-lt"/>
              <a:buAutoNum type="arabicPeriod"/>
            </a:pPr>
            <a:r>
              <a:rPr lang="es-MX" sz="2000" smtClean="0"/>
              <a:t>Estimación y cálculo mental.</a:t>
            </a:r>
          </a:p>
          <a:p>
            <a:pPr marL="425196" indent="-342900">
              <a:buFont typeface="+mj-lt"/>
              <a:buAutoNum type="arabicPeriod"/>
            </a:pPr>
            <a:endParaRPr lang="es-MX" sz="1800" smtClean="0"/>
          </a:p>
          <a:p>
            <a:pPr marL="539496" indent="-457200">
              <a:buFont typeface="+mj-lt"/>
              <a:buAutoNum type="arabicPeriod"/>
            </a:pPr>
            <a:r>
              <a:rPr lang="es-MX" sz="2000" smtClean="0"/>
              <a:t>Noción de variable didáctica y su papel en la selección y diseño de situaciones problemáticas.</a:t>
            </a:r>
            <a:endParaRPr lang="es-MX" sz="2000" dirty="0"/>
          </a:p>
        </p:txBody>
      </p:sp>
    </p:spTree>
    <p:extLst>
      <p:ext uri="{BB962C8B-B14F-4D97-AF65-F5344CB8AC3E}">
        <p14:creationId xmlns:p14="http://schemas.microsoft.com/office/powerpoint/2010/main" val="413759586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yacenci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Adyacencia.thmx</Template>
  <TotalTime>3269</TotalTime>
  <Words>1802</Words>
  <Application>Microsoft Macintosh PowerPoint</Application>
  <PresentationFormat>Presentación en pantalla (4:3)</PresentationFormat>
  <Paragraphs>140</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Adyacencia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MA TERESA CERDA</cp:lastModifiedBy>
  <cp:revision>8</cp:revision>
  <dcterms:created xsi:type="dcterms:W3CDTF">2015-02-09T15:06:54Z</dcterms:created>
  <dcterms:modified xsi:type="dcterms:W3CDTF">2015-08-24T03:30:43Z</dcterms:modified>
</cp:coreProperties>
</file>