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61" r:id="rId2"/>
    <p:sldId id="262" r:id="rId3"/>
    <p:sldId id="276" r:id="rId4"/>
    <p:sldId id="263" r:id="rId5"/>
    <p:sldId id="264" r:id="rId6"/>
    <p:sldId id="257" r:id="rId7"/>
    <p:sldId id="269" r:id="rId8"/>
    <p:sldId id="268" r:id="rId9"/>
    <p:sldId id="277" r:id="rId10"/>
    <p:sldId id="258" r:id="rId11"/>
    <p:sldId id="272" r:id="rId12"/>
    <p:sldId id="278" r:id="rId13"/>
    <p:sldId id="279" r:id="rId14"/>
    <p:sldId id="256" r:id="rId15"/>
    <p:sldId id="273" r:id="rId16"/>
    <p:sldId id="270" r:id="rId17"/>
    <p:sldId id="274" r:id="rId18"/>
    <p:sldId id="260" r:id="rId19"/>
    <p:sldId id="280" r:id="rId20"/>
  </p:sldIdLst>
  <p:sldSz cx="9144000" cy="6858000" type="screen4x3"/>
  <p:notesSz cx="6877050" cy="965676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572" y="-4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0055" cy="482838"/>
          </a:xfrm>
          <a:prstGeom prst="rect">
            <a:avLst/>
          </a:prstGeom>
        </p:spPr>
        <p:txBody>
          <a:bodyPr vert="horz" lIns="94476" tIns="47238" rIns="94476" bIns="47238" rtlCol="0"/>
          <a:lstStyle>
            <a:lvl1pPr algn="l">
              <a:defRPr sz="1200"/>
            </a:lvl1pPr>
          </a:lstStyle>
          <a:p>
            <a:endParaRPr lang="es-ES"/>
          </a:p>
        </p:txBody>
      </p:sp>
      <p:sp>
        <p:nvSpPr>
          <p:cNvPr id="3" name="2 Marcador de fecha"/>
          <p:cNvSpPr>
            <a:spLocks noGrp="1"/>
          </p:cNvSpPr>
          <p:nvPr>
            <p:ph type="dt" sz="quarter" idx="1"/>
          </p:nvPr>
        </p:nvSpPr>
        <p:spPr>
          <a:xfrm>
            <a:off x="3895404" y="0"/>
            <a:ext cx="2980055" cy="482838"/>
          </a:xfrm>
          <a:prstGeom prst="rect">
            <a:avLst/>
          </a:prstGeom>
        </p:spPr>
        <p:txBody>
          <a:bodyPr vert="horz" lIns="94476" tIns="47238" rIns="94476" bIns="47238" rtlCol="0"/>
          <a:lstStyle>
            <a:lvl1pPr algn="r">
              <a:defRPr sz="1200"/>
            </a:lvl1pPr>
          </a:lstStyle>
          <a:p>
            <a:endParaRPr lang="es-ES"/>
          </a:p>
        </p:txBody>
      </p:sp>
      <p:sp>
        <p:nvSpPr>
          <p:cNvPr id="4" name="3 Marcador de pie de página"/>
          <p:cNvSpPr>
            <a:spLocks noGrp="1"/>
          </p:cNvSpPr>
          <p:nvPr>
            <p:ph type="ftr" sz="quarter" idx="2"/>
          </p:nvPr>
        </p:nvSpPr>
        <p:spPr>
          <a:xfrm>
            <a:off x="0" y="9172249"/>
            <a:ext cx="2980055" cy="482838"/>
          </a:xfrm>
          <a:prstGeom prst="rect">
            <a:avLst/>
          </a:prstGeom>
        </p:spPr>
        <p:txBody>
          <a:bodyPr vert="horz" lIns="94476" tIns="47238" rIns="94476" bIns="47238"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95404" y="9172249"/>
            <a:ext cx="2980055" cy="482838"/>
          </a:xfrm>
          <a:prstGeom prst="rect">
            <a:avLst/>
          </a:prstGeom>
        </p:spPr>
        <p:txBody>
          <a:bodyPr vert="horz" lIns="94476" tIns="47238" rIns="94476" bIns="47238" rtlCol="0" anchor="b"/>
          <a:lstStyle>
            <a:lvl1pPr algn="r">
              <a:defRPr sz="1200"/>
            </a:lvl1pPr>
          </a:lstStyle>
          <a:p>
            <a:fld id="{0904B7FD-2C0D-4424-8459-B0FDCA10D317}" type="slidenum">
              <a:rPr lang="es-ES" smtClean="0"/>
              <a:t>‹Nº›</a:t>
            </a:fld>
            <a:endParaRPr lang="es-ES"/>
          </a:p>
        </p:txBody>
      </p:sp>
    </p:spTree>
    <p:extLst>
      <p:ext uri="{BB962C8B-B14F-4D97-AF65-F5344CB8AC3E}">
        <p14:creationId xmlns:p14="http://schemas.microsoft.com/office/powerpoint/2010/main" val="296134774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0055" cy="482838"/>
          </a:xfrm>
          <a:prstGeom prst="rect">
            <a:avLst/>
          </a:prstGeom>
        </p:spPr>
        <p:txBody>
          <a:bodyPr vert="horz" lIns="94476" tIns="47238" rIns="94476" bIns="47238" rtlCol="0"/>
          <a:lstStyle>
            <a:lvl1pPr algn="l">
              <a:defRPr sz="1200"/>
            </a:lvl1pPr>
          </a:lstStyle>
          <a:p>
            <a:endParaRPr lang="es-ES"/>
          </a:p>
        </p:txBody>
      </p:sp>
      <p:sp>
        <p:nvSpPr>
          <p:cNvPr id="3" name="2 Marcador de fecha"/>
          <p:cNvSpPr>
            <a:spLocks noGrp="1"/>
          </p:cNvSpPr>
          <p:nvPr>
            <p:ph type="dt" idx="1"/>
          </p:nvPr>
        </p:nvSpPr>
        <p:spPr>
          <a:xfrm>
            <a:off x="3895404" y="0"/>
            <a:ext cx="2980055" cy="482838"/>
          </a:xfrm>
          <a:prstGeom prst="rect">
            <a:avLst/>
          </a:prstGeom>
        </p:spPr>
        <p:txBody>
          <a:bodyPr vert="horz" lIns="94476" tIns="47238" rIns="94476" bIns="47238" rtlCol="0"/>
          <a:lstStyle>
            <a:lvl1pPr algn="r">
              <a:defRPr sz="1200"/>
            </a:lvl1pPr>
          </a:lstStyle>
          <a:p>
            <a:endParaRPr lang="es-ES"/>
          </a:p>
        </p:txBody>
      </p:sp>
      <p:sp>
        <p:nvSpPr>
          <p:cNvPr id="4" name="3 Marcador de imagen de diapositiva"/>
          <p:cNvSpPr>
            <a:spLocks noGrp="1" noRot="1" noChangeAspect="1"/>
          </p:cNvSpPr>
          <p:nvPr>
            <p:ph type="sldImg" idx="2"/>
          </p:nvPr>
        </p:nvSpPr>
        <p:spPr>
          <a:xfrm>
            <a:off x="1025525" y="723900"/>
            <a:ext cx="4826000" cy="3621088"/>
          </a:xfrm>
          <a:prstGeom prst="rect">
            <a:avLst/>
          </a:prstGeom>
          <a:noFill/>
          <a:ln w="12700">
            <a:solidFill>
              <a:prstClr val="black"/>
            </a:solidFill>
          </a:ln>
        </p:spPr>
        <p:txBody>
          <a:bodyPr vert="horz" lIns="94476" tIns="47238" rIns="94476" bIns="47238" rtlCol="0" anchor="ctr"/>
          <a:lstStyle/>
          <a:p>
            <a:endParaRPr lang="es-ES"/>
          </a:p>
        </p:txBody>
      </p:sp>
      <p:sp>
        <p:nvSpPr>
          <p:cNvPr id="5" name="4 Marcador de notas"/>
          <p:cNvSpPr>
            <a:spLocks noGrp="1"/>
          </p:cNvSpPr>
          <p:nvPr>
            <p:ph type="body" sz="quarter" idx="3"/>
          </p:nvPr>
        </p:nvSpPr>
        <p:spPr>
          <a:xfrm>
            <a:off x="687705" y="4586963"/>
            <a:ext cx="5501640" cy="4345543"/>
          </a:xfrm>
          <a:prstGeom prst="rect">
            <a:avLst/>
          </a:prstGeom>
        </p:spPr>
        <p:txBody>
          <a:bodyPr vert="horz" lIns="94476" tIns="47238" rIns="94476" bIns="4723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172249"/>
            <a:ext cx="2980055" cy="482838"/>
          </a:xfrm>
          <a:prstGeom prst="rect">
            <a:avLst/>
          </a:prstGeom>
        </p:spPr>
        <p:txBody>
          <a:bodyPr vert="horz" lIns="94476" tIns="47238" rIns="94476" bIns="47238"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95404" y="9172249"/>
            <a:ext cx="2980055" cy="482838"/>
          </a:xfrm>
          <a:prstGeom prst="rect">
            <a:avLst/>
          </a:prstGeom>
        </p:spPr>
        <p:txBody>
          <a:bodyPr vert="horz" lIns="94476" tIns="47238" rIns="94476" bIns="47238" rtlCol="0" anchor="b"/>
          <a:lstStyle>
            <a:lvl1pPr algn="r">
              <a:defRPr sz="1200"/>
            </a:lvl1pPr>
          </a:lstStyle>
          <a:p>
            <a:fld id="{E2821632-BE22-4C23-873D-D8A468D06594}" type="slidenum">
              <a:rPr lang="es-ES" smtClean="0"/>
              <a:t>‹Nº›</a:t>
            </a:fld>
            <a:endParaRPr lang="es-ES"/>
          </a:p>
        </p:txBody>
      </p:sp>
    </p:spTree>
    <p:extLst>
      <p:ext uri="{BB962C8B-B14F-4D97-AF65-F5344CB8AC3E}">
        <p14:creationId xmlns:p14="http://schemas.microsoft.com/office/powerpoint/2010/main" val="20123799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E2821632-BE22-4C23-873D-D8A468D06594}" type="slidenum">
              <a:rPr lang="es-ES" smtClean="0"/>
              <a:t>1</a:t>
            </a:fld>
            <a:endParaRPr lang="es-ES"/>
          </a:p>
        </p:txBody>
      </p:sp>
      <p:sp>
        <p:nvSpPr>
          <p:cNvPr id="5" name="4 Marcador de fecha"/>
          <p:cNvSpPr>
            <a:spLocks noGrp="1"/>
          </p:cNvSpPr>
          <p:nvPr>
            <p:ph type="dt" idx="11"/>
          </p:nvPr>
        </p:nvSpPr>
        <p:spPr/>
        <p:txBody>
          <a:bodyPr/>
          <a:lstStyle/>
          <a:p>
            <a:endParaRPr lang="es-ES"/>
          </a:p>
        </p:txBody>
      </p:sp>
    </p:spTree>
    <p:extLst>
      <p:ext uri="{BB962C8B-B14F-4D97-AF65-F5344CB8AC3E}">
        <p14:creationId xmlns:p14="http://schemas.microsoft.com/office/powerpoint/2010/main" val="2559981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pPr/>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www.playinenglish.com/" TargetMode="External"/><Relationship Id="rId3" Type="http://schemas.openxmlformats.org/officeDocument/2006/relationships/hyperlink" Target="http://www.coe.int/t/dg4/linguistic/CADRE_EN.asp" TargetMode="External"/><Relationship Id="rId7" Type="http://schemas.openxmlformats.org/officeDocument/2006/relationships/hyperlink" Target="http://www.eslinteractive.com/" TargetMode="External"/><Relationship Id="rId2" Type="http://schemas.openxmlformats.org/officeDocument/2006/relationships/hyperlink" Target="http://www.cambridgeesol.org/about/standards/cefr.html" TargetMode="External"/><Relationship Id="rId1" Type="http://schemas.openxmlformats.org/officeDocument/2006/relationships/slideLayout" Target="../slideLayouts/slideLayout1.xml"/><Relationship Id="rId6" Type="http://schemas.openxmlformats.org/officeDocument/2006/relationships/hyperlink" Target="http://www.teachingenglish.org.uk/" TargetMode="External"/><Relationship Id="rId5" Type="http://schemas.openxmlformats.org/officeDocument/2006/relationships/hyperlink" Target="http://www.shertonenglish.com/" TargetMode="External"/><Relationship Id="rId10" Type="http://schemas.openxmlformats.org/officeDocument/2006/relationships/hyperlink" Target="http://www.ego4u.com/" TargetMode="External"/><Relationship Id="rId4" Type="http://schemas.openxmlformats.org/officeDocument/2006/relationships/hyperlink" Target="http://www.rae.es/rae.html" TargetMode="External"/><Relationship Id="rId9" Type="http://schemas.openxmlformats.org/officeDocument/2006/relationships/hyperlink" Target="http://www.britishcounc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6" name="5 CuadroTexto"/>
          <p:cNvSpPr txBox="1"/>
          <p:nvPr/>
        </p:nvSpPr>
        <p:spPr>
          <a:xfrm>
            <a:off x="3059832" y="2924944"/>
            <a:ext cx="4248472" cy="1200329"/>
          </a:xfrm>
          <a:prstGeom prst="rect">
            <a:avLst/>
          </a:prstGeom>
          <a:noFill/>
        </p:spPr>
        <p:txBody>
          <a:bodyPr wrap="square" rtlCol="0">
            <a:spAutoFit/>
          </a:bodyPr>
          <a:lstStyle/>
          <a:p>
            <a:pPr algn="ctr"/>
            <a:r>
              <a:rPr lang="es-ES_tradnl" sz="7200" b="1" dirty="0" err="1" smtClean="0">
                <a:latin typeface="Script MT Bold" pitchFamily="66" charset="0"/>
                <a:cs typeface="Arial" pitchFamily="34" charset="0"/>
              </a:rPr>
              <a:t>Welcome</a:t>
            </a:r>
            <a:r>
              <a:rPr lang="es-ES_tradnl" sz="7200" b="1" dirty="0" smtClean="0">
                <a:latin typeface="Script MT Bold" pitchFamily="66" charset="0"/>
                <a:cs typeface="Arial" pitchFamily="34" charset="0"/>
              </a:rPr>
              <a:t> ..</a:t>
            </a:r>
            <a:endParaRPr lang="es-ES" sz="7200" b="1" dirty="0">
              <a:latin typeface="Script MT Bold" pitchFamily="66" charset="0"/>
              <a:cs typeface="Arial" pitchFamily="34" charset="0"/>
            </a:endParaRPr>
          </a:p>
        </p:txBody>
      </p:sp>
      <p:sp>
        <p:nvSpPr>
          <p:cNvPr id="7" name="6 CuadroTexto"/>
          <p:cNvSpPr txBox="1"/>
          <p:nvPr/>
        </p:nvSpPr>
        <p:spPr>
          <a:xfrm>
            <a:off x="1619672" y="4509120"/>
            <a:ext cx="5976664" cy="769441"/>
          </a:xfrm>
          <a:prstGeom prst="rect">
            <a:avLst/>
          </a:prstGeom>
          <a:noFill/>
        </p:spPr>
        <p:txBody>
          <a:bodyPr wrap="square" rtlCol="0">
            <a:spAutoFit/>
          </a:bodyPr>
          <a:lstStyle/>
          <a:p>
            <a:pPr algn="ctr"/>
            <a:r>
              <a:rPr lang="es-ES_tradnl" sz="2400" dirty="0" err="1" smtClean="0">
                <a:latin typeface="Comic Sans MS" pitchFamily="66" charset="0"/>
                <a:cs typeface="Arial" pitchFamily="34" charset="0"/>
              </a:rPr>
              <a:t>Teacher</a:t>
            </a:r>
            <a:r>
              <a:rPr lang="es-ES_tradnl" sz="2400" dirty="0" smtClean="0">
                <a:latin typeface="Comic Sans MS" pitchFamily="66" charset="0"/>
                <a:cs typeface="Arial" pitchFamily="34" charset="0"/>
              </a:rPr>
              <a:t>: </a:t>
            </a:r>
            <a:r>
              <a:rPr lang="es-ES_tradnl" sz="2000" b="1" dirty="0" err="1" smtClean="0">
                <a:latin typeface="Arial" pitchFamily="34" charset="0"/>
                <a:cs typeface="Arial" pitchFamily="34" charset="0"/>
              </a:rPr>
              <a:t>Mayela</a:t>
            </a:r>
            <a:r>
              <a:rPr lang="es-ES_tradnl" sz="2000" b="1" dirty="0" smtClean="0">
                <a:latin typeface="Arial" pitchFamily="34" charset="0"/>
                <a:cs typeface="Arial" pitchFamily="34" charset="0"/>
              </a:rPr>
              <a:t> </a:t>
            </a:r>
            <a:r>
              <a:rPr lang="es-ES_tradnl" sz="2000" b="1" dirty="0">
                <a:latin typeface="Arial" pitchFamily="34" charset="0"/>
                <a:cs typeface="Arial" pitchFamily="34" charset="0"/>
              </a:rPr>
              <a:t>A</a:t>
            </a:r>
            <a:r>
              <a:rPr lang="es-ES_tradnl" sz="2000" b="1" dirty="0" smtClean="0">
                <a:latin typeface="Arial" pitchFamily="34" charset="0"/>
                <a:cs typeface="Arial" pitchFamily="34" charset="0"/>
              </a:rPr>
              <a:t>lejandra Gaona </a:t>
            </a:r>
            <a:r>
              <a:rPr lang="es-ES_tradnl" sz="2000" b="1" dirty="0" smtClean="0">
                <a:latin typeface="Arial" pitchFamily="34" charset="0"/>
                <a:cs typeface="Arial" pitchFamily="34" charset="0"/>
              </a:rPr>
              <a:t>García</a:t>
            </a:r>
          </a:p>
          <a:p>
            <a:pPr algn="ctr"/>
            <a:r>
              <a:rPr lang="es-ES_tradnl" sz="2000" b="1" dirty="0" smtClean="0">
                <a:latin typeface="Arial" pitchFamily="34" charset="0"/>
                <a:cs typeface="Arial" pitchFamily="34" charset="0"/>
              </a:rPr>
              <a:t>      </a:t>
            </a:r>
            <a:endParaRPr lang="es-ES" sz="2000" b="1" dirty="0">
              <a:latin typeface="Arial" pitchFamily="34" charset="0"/>
              <a:cs typeface="Arial" pitchFamily="34" charset="0"/>
            </a:endParaRPr>
          </a:p>
        </p:txBody>
      </p:sp>
      <p:pic>
        <p:nvPicPr>
          <p:cNvPr id="8" name="Picture 2" descr="http://images.clipartpanda.com/spanish-subject-clipart-School-Subject-of-English.jpg"/>
          <p:cNvPicPr>
            <a:picLocks noChangeAspect="1" noChangeArrowheads="1"/>
          </p:cNvPicPr>
          <p:nvPr/>
        </p:nvPicPr>
        <p:blipFill>
          <a:blip r:embed="rId3" cstate="print">
            <a:clrChange>
              <a:clrFrom>
                <a:srgbClr val="FFFFFF"/>
              </a:clrFrom>
              <a:clrTo>
                <a:srgbClr val="FFFFFF">
                  <a:alpha val="0"/>
                </a:srgbClr>
              </a:clrTo>
            </a:clrChange>
          </a:blip>
          <a:srcRect r="60000" b="9708"/>
          <a:stretch>
            <a:fillRect/>
          </a:stretch>
        </p:blipFill>
        <p:spPr bwMode="auto">
          <a:xfrm>
            <a:off x="1907704" y="3140968"/>
            <a:ext cx="1296144" cy="720080"/>
          </a:xfrm>
          <a:prstGeom prst="rect">
            <a:avLst/>
          </a:prstGeom>
          <a:noFill/>
        </p:spPr>
      </p:pic>
      <p:sp>
        <p:nvSpPr>
          <p:cNvPr id="2" name="1 CuadroTexto"/>
          <p:cNvSpPr txBox="1"/>
          <p:nvPr/>
        </p:nvSpPr>
        <p:spPr>
          <a:xfrm>
            <a:off x="1115616" y="548680"/>
            <a:ext cx="7305718" cy="2062103"/>
          </a:xfrm>
          <a:prstGeom prst="rect">
            <a:avLst/>
          </a:prstGeom>
          <a:noFill/>
        </p:spPr>
        <p:txBody>
          <a:bodyPr wrap="none" rtlCol="0">
            <a:spAutoFit/>
          </a:bodyPr>
          <a:lstStyle/>
          <a:p>
            <a:pPr algn="ctr"/>
            <a:r>
              <a:rPr lang="es-ES" sz="2800" b="1" dirty="0" smtClean="0"/>
              <a:t>ESCUELA NORMAL DE EDUCACION PREESCOLAR</a:t>
            </a:r>
          </a:p>
          <a:p>
            <a:pPr algn="ctr"/>
            <a:r>
              <a:rPr lang="es-ES" sz="2800" b="1" dirty="0" smtClean="0"/>
              <a:t>Ciclo  </a:t>
            </a:r>
            <a:r>
              <a:rPr lang="es-ES" sz="2800" b="1" dirty="0" smtClean="0"/>
              <a:t>escolar 2015-2016   1º </a:t>
            </a:r>
            <a:r>
              <a:rPr lang="es-ES" sz="2800" b="1" dirty="0" smtClean="0"/>
              <a:t>Semestre</a:t>
            </a:r>
          </a:p>
          <a:p>
            <a:pPr algn="ctr"/>
            <a:endParaRPr lang="es-ES" sz="3600" b="1" dirty="0"/>
          </a:p>
          <a:p>
            <a:pPr algn="ctr"/>
            <a:r>
              <a:rPr lang="es-ES" sz="3600" b="1" dirty="0" smtClean="0"/>
              <a:t>INGLÈS I</a:t>
            </a:r>
            <a:endParaRPr lang="es-ES" sz="3600" b="1" dirty="0"/>
          </a:p>
        </p:txBody>
      </p:sp>
    </p:spTree>
    <p:extLst>
      <p:ext uri="{BB962C8B-B14F-4D97-AF65-F5344CB8AC3E}">
        <p14:creationId xmlns:p14="http://schemas.microsoft.com/office/powerpoint/2010/main" val="2560722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6" name="5 Rectángulo"/>
          <p:cNvSpPr/>
          <p:nvPr/>
        </p:nvSpPr>
        <p:spPr>
          <a:xfrm rot="16200000">
            <a:off x="-3023351" y="3319327"/>
            <a:ext cx="6927334" cy="474555"/>
          </a:xfrm>
          <a:prstGeom prst="rect">
            <a:avLst/>
          </a:prstGeom>
        </p:spPr>
        <p:txBody>
          <a:bodyPr wrap="square">
            <a:spAutoFit/>
          </a:bodyPr>
          <a:lstStyle/>
          <a:p>
            <a:pPr algn="ctr"/>
            <a:r>
              <a:rPr lang="es-MX" sz="2400" b="1" dirty="0" smtClean="0"/>
              <a:t>DESARROLLO DE LA UNIDAD DE APRENDIZAJE </a:t>
            </a:r>
            <a:endParaRPr lang="es-ES" sz="2400" dirty="0"/>
          </a:p>
        </p:txBody>
      </p:sp>
      <p:sp>
        <p:nvSpPr>
          <p:cNvPr id="7" name="6 Rectángulo"/>
          <p:cNvSpPr/>
          <p:nvPr/>
        </p:nvSpPr>
        <p:spPr>
          <a:xfrm>
            <a:off x="908720" y="591652"/>
            <a:ext cx="8235280" cy="677108"/>
          </a:xfrm>
          <a:prstGeom prst="rect">
            <a:avLst/>
          </a:prstGeom>
        </p:spPr>
        <p:txBody>
          <a:bodyPr wrap="square">
            <a:spAutoFit/>
          </a:bodyPr>
          <a:lstStyle/>
          <a:p>
            <a:pPr algn="ctr"/>
            <a:r>
              <a:rPr lang="es-MX" sz="2000" b="1" dirty="0" smtClean="0">
                <a:latin typeface="Arial" pitchFamily="34" charset="0"/>
                <a:cs typeface="Arial" pitchFamily="34" charset="0"/>
              </a:rPr>
              <a:t>Unidad de aprendizaje 3. </a:t>
            </a:r>
          </a:p>
          <a:p>
            <a:pPr algn="ctr"/>
            <a:r>
              <a:rPr lang="es-MX" b="1" dirty="0" smtClean="0">
                <a:latin typeface="Arial" pitchFamily="34" charset="0"/>
                <a:cs typeface="Arial" pitchFamily="34" charset="0"/>
              </a:rPr>
              <a:t>Desarrollo de habilidades receptivas (comprensión auditiva y lectora) </a:t>
            </a:r>
            <a:endParaRPr lang="es-MX" b="1" dirty="0">
              <a:latin typeface="Arial" pitchFamily="34" charset="0"/>
              <a:cs typeface="Arial" pitchFamily="34" charset="0"/>
            </a:endParaRPr>
          </a:p>
        </p:txBody>
      </p:sp>
      <p:sp>
        <p:nvSpPr>
          <p:cNvPr id="8" name="7 Rectángulo"/>
          <p:cNvSpPr/>
          <p:nvPr/>
        </p:nvSpPr>
        <p:spPr>
          <a:xfrm>
            <a:off x="836711" y="1639828"/>
            <a:ext cx="8055769" cy="4093428"/>
          </a:xfrm>
          <a:prstGeom prst="rect">
            <a:avLst/>
          </a:prstGeom>
        </p:spPr>
        <p:txBody>
          <a:bodyPr wrap="square">
            <a:spAutoFit/>
          </a:bodyPr>
          <a:lstStyle/>
          <a:p>
            <a:pPr marL="342900" lvl="0" indent="-342900">
              <a:buFont typeface="Arial" pitchFamily="34" charset="0"/>
              <a:buChar char="•"/>
            </a:pPr>
            <a:r>
              <a:rPr lang="es-ES" sz="2000" dirty="0">
                <a:latin typeface="Arial" pitchFamily="34" charset="0"/>
                <a:cs typeface="Arial" pitchFamily="34" charset="0"/>
              </a:rPr>
              <a:t>Utiliza una segunda lengua para comunicarse.</a:t>
            </a:r>
          </a:p>
          <a:p>
            <a:pPr marL="342900" lvl="0" indent="-342900">
              <a:buFont typeface="Arial" pitchFamily="34" charset="0"/>
              <a:buChar char="•"/>
            </a:pPr>
            <a:r>
              <a:rPr lang="es-ES" sz="2000" dirty="0">
                <a:latin typeface="Arial" pitchFamily="34" charset="0"/>
                <a:cs typeface="Arial" pitchFamily="34" charset="0"/>
              </a:rPr>
              <a:t>Comprende y extrae información general y específica de conversaciones y textos escritos simples relacionados con temas familiares o de su entorno de trabajo.</a:t>
            </a:r>
          </a:p>
          <a:p>
            <a:pPr marL="342900" lvl="0" indent="-342900">
              <a:buFont typeface="Arial" pitchFamily="34" charset="0"/>
              <a:buChar char="•"/>
            </a:pPr>
            <a:r>
              <a:rPr lang="es-ES" sz="2000" dirty="0">
                <a:latin typeface="Arial" pitchFamily="34" charset="0"/>
                <a:cs typeface="Arial" pitchFamily="34" charset="0"/>
              </a:rPr>
              <a:t>Entiende un mensaje en forma oral pero requiere que el interlocutor hable pausadamente, utilizando lenguaje sencillo, parafraseando y repitiendo algunas palabras para asegurar la transmisión de dicho mensaje.</a:t>
            </a:r>
          </a:p>
          <a:p>
            <a:pPr marL="342900" lvl="0" indent="-342900">
              <a:buFont typeface="Arial" pitchFamily="34" charset="0"/>
              <a:buChar char="•"/>
            </a:pPr>
            <a:r>
              <a:rPr lang="es-ES" sz="2000" dirty="0">
                <a:latin typeface="Arial" pitchFamily="34" charset="0"/>
                <a:cs typeface="Arial" pitchFamily="34" charset="0"/>
              </a:rPr>
              <a:t>Comprende un mensaje en forma escrita pero requiere que el lenguaje sea sencillo. También en ocasiones requiere re-leer el texto para su total compresión.</a:t>
            </a:r>
          </a:p>
          <a:p>
            <a:pPr marL="342900" indent="-342900">
              <a:buFont typeface="Arial" pitchFamily="34" charset="0"/>
              <a:buChar char="•"/>
            </a:pPr>
            <a:r>
              <a:rPr lang="es-ES" sz="2000" dirty="0">
                <a:latin typeface="Arial" pitchFamily="34" charset="0"/>
                <a:cs typeface="Arial" pitchFamily="34" charset="0"/>
              </a:rPr>
              <a:t>Emplea las tecnologías de la información y la comunicación como herramienta de aprendizaje</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2560722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Rectángulo"/>
          <p:cNvSpPr/>
          <p:nvPr/>
        </p:nvSpPr>
        <p:spPr>
          <a:xfrm>
            <a:off x="611560" y="643335"/>
            <a:ext cx="8537765" cy="769441"/>
          </a:xfrm>
          <a:prstGeom prst="rect">
            <a:avLst/>
          </a:prstGeom>
        </p:spPr>
        <p:txBody>
          <a:bodyPr wrap="square">
            <a:spAutoFit/>
          </a:bodyPr>
          <a:lstStyle/>
          <a:p>
            <a:pPr algn="ctr"/>
            <a:r>
              <a:rPr lang="es-MX" sz="2400" b="1" dirty="0" smtClean="0">
                <a:latin typeface="Arial" pitchFamily="34" charset="0"/>
                <a:cs typeface="Arial" pitchFamily="34" charset="0"/>
              </a:rPr>
              <a:t>Unidad de aprendizaje 4.</a:t>
            </a:r>
          </a:p>
          <a:p>
            <a:pPr algn="ctr"/>
            <a:r>
              <a:rPr lang="es-MX" sz="2000" b="1" dirty="0" smtClean="0">
                <a:latin typeface="Arial" pitchFamily="34" charset="0"/>
                <a:cs typeface="Arial" pitchFamily="34" charset="0"/>
              </a:rPr>
              <a:t> Desarrollo de habilidades productivas (comunicación oral y escrita)</a:t>
            </a:r>
            <a:endParaRPr lang="es-MX" sz="2000" b="1" dirty="0">
              <a:latin typeface="Arial" pitchFamily="34" charset="0"/>
              <a:cs typeface="Arial" pitchFamily="34" charset="0"/>
            </a:endParaRPr>
          </a:p>
        </p:txBody>
      </p:sp>
      <p:sp>
        <p:nvSpPr>
          <p:cNvPr id="4" name="3 Rectángulo"/>
          <p:cNvSpPr/>
          <p:nvPr/>
        </p:nvSpPr>
        <p:spPr>
          <a:xfrm rot="16200000">
            <a:off x="-3125330" y="3325772"/>
            <a:ext cx="6927334" cy="461665"/>
          </a:xfrm>
          <a:prstGeom prst="rect">
            <a:avLst/>
          </a:prstGeom>
        </p:spPr>
        <p:txBody>
          <a:bodyPr wrap="square">
            <a:spAutoFit/>
          </a:bodyPr>
          <a:lstStyle/>
          <a:p>
            <a:pPr algn="ctr"/>
            <a:r>
              <a:rPr lang="es-MX" sz="2400" b="1" dirty="0" smtClean="0"/>
              <a:t>DESARROLLO DE LA UNIDAD DE APRENDIZAJE </a:t>
            </a:r>
            <a:endParaRPr lang="es-ES" sz="2400" dirty="0"/>
          </a:p>
        </p:txBody>
      </p:sp>
      <p:sp>
        <p:nvSpPr>
          <p:cNvPr id="6" name="5 Rectángulo"/>
          <p:cNvSpPr/>
          <p:nvPr/>
        </p:nvSpPr>
        <p:spPr>
          <a:xfrm>
            <a:off x="827584" y="1803588"/>
            <a:ext cx="7839744" cy="3785652"/>
          </a:xfrm>
          <a:prstGeom prst="rect">
            <a:avLst/>
          </a:prstGeom>
        </p:spPr>
        <p:txBody>
          <a:bodyPr wrap="square">
            <a:spAutoFit/>
          </a:bodyPr>
          <a:lstStyle/>
          <a:p>
            <a:pPr marL="342900" lvl="0" indent="-342900">
              <a:buFont typeface="Arial" pitchFamily="34" charset="0"/>
              <a:buChar char="•"/>
            </a:pPr>
            <a:r>
              <a:rPr lang="es-ES" sz="2000" dirty="0">
                <a:latin typeface="Arial" pitchFamily="34" charset="0"/>
                <a:cs typeface="Arial" pitchFamily="34" charset="0"/>
              </a:rPr>
              <a:t>Utiliza una segunda lengua para comunicarse.</a:t>
            </a:r>
          </a:p>
          <a:p>
            <a:pPr marL="342900" lvl="0" indent="-342900">
              <a:buFont typeface="Arial" pitchFamily="34" charset="0"/>
              <a:buChar char="•"/>
            </a:pPr>
            <a:r>
              <a:rPr lang="es-ES" sz="2000" dirty="0">
                <a:latin typeface="Arial" pitchFamily="34" charset="0"/>
                <a:cs typeface="Arial" pitchFamily="34" charset="0"/>
              </a:rPr>
              <a:t>Habla pausadamente usando frases sencillas para satisfacer necesidades inmediatas, como solicitar información básica acerca de personas, lugares, cosas, costos y brinda información personal básica en forma oral y escrita.</a:t>
            </a:r>
          </a:p>
          <a:p>
            <a:pPr marL="342900" lvl="0" indent="-342900">
              <a:buFont typeface="Arial" pitchFamily="34" charset="0"/>
              <a:buChar char="•"/>
            </a:pPr>
            <a:r>
              <a:rPr lang="es-ES" sz="2000" dirty="0">
                <a:latin typeface="Arial" pitchFamily="34" charset="0"/>
                <a:cs typeface="Arial" pitchFamily="34" charset="0"/>
              </a:rPr>
              <a:t>Expresa de manera simple gustos opinión, sentimientos, estados de ánimo y actividades cotidianas en forma oral y escrita.</a:t>
            </a:r>
          </a:p>
          <a:p>
            <a:pPr marL="342900" lvl="0" indent="-342900">
              <a:buFont typeface="Arial" pitchFamily="34" charset="0"/>
              <a:buChar char="•"/>
            </a:pPr>
            <a:r>
              <a:rPr lang="es-ES" sz="2000" dirty="0">
                <a:latin typeface="Arial" pitchFamily="34" charset="0"/>
                <a:cs typeface="Arial" pitchFamily="34" charset="0"/>
              </a:rPr>
              <a:t>Escribe oraciones simples y desarrolla textos muy cortos y sencillos.</a:t>
            </a:r>
          </a:p>
          <a:p>
            <a:pPr marL="342900" indent="-342900">
              <a:buFont typeface="Arial" pitchFamily="34" charset="0"/>
              <a:buChar char="•"/>
            </a:pPr>
            <a:r>
              <a:rPr lang="es-ES" sz="2000" dirty="0">
                <a:latin typeface="Arial" pitchFamily="34" charset="0"/>
                <a:cs typeface="Arial" pitchFamily="34" charset="0"/>
              </a:rPr>
              <a:t>Emplea las tecnologías de la información y la comunicación como herramienta de aprendizaje</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2772070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231031"/>
            <a:ext cx="2520280" cy="461665"/>
          </a:xfrm>
          <a:prstGeom prst="rect">
            <a:avLst/>
          </a:prstGeom>
          <a:noFill/>
        </p:spPr>
        <p:txBody>
          <a:bodyPr wrap="square" rtlCol="0">
            <a:spAutoFit/>
          </a:bodyPr>
          <a:lstStyle/>
          <a:p>
            <a:r>
              <a:rPr lang="es-ES" sz="2400" b="1" dirty="0" smtClean="0">
                <a:latin typeface="Arial" pitchFamily="34" charset="0"/>
                <a:cs typeface="Arial" pitchFamily="34" charset="0"/>
              </a:rPr>
              <a:t>METODOLOGÌA</a:t>
            </a:r>
            <a:endParaRPr lang="es-ES" sz="2400" b="1" dirty="0">
              <a:latin typeface="Arial" pitchFamily="34" charset="0"/>
              <a:cs typeface="Arial"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1193421028"/>
              </p:ext>
            </p:extLst>
          </p:nvPr>
        </p:nvGraphicFramePr>
        <p:xfrm>
          <a:off x="251520" y="692696"/>
          <a:ext cx="8640960" cy="5550155"/>
        </p:xfrm>
        <a:graphic>
          <a:graphicData uri="http://schemas.openxmlformats.org/drawingml/2006/table">
            <a:tbl>
              <a:tblPr firstRow="1" firstCol="1" bandRow="1">
                <a:tableStyleId>{5C22544A-7EE6-4342-B048-85BDC9FD1C3A}</a:tableStyleId>
              </a:tblPr>
              <a:tblGrid>
                <a:gridCol w="936104"/>
                <a:gridCol w="1152128"/>
                <a:gridCol w="1152128"/>
                <a:gridCol w="1008112"/>
                <a:gridCol w="1296144"/>
                <a:gridCol w="1584176"/>
                <a:gridCol w="1512168"/>
              </a:tblGrid>
              <a:tr h="121965">
                <a:tc gridSpan="7">
                  <a:txBody>
                    <a:bodyPr/>
                    <a:lstStyle/>
                    <a:p>
                      <a:pPr algn="ctr">
                        <a:lnSpc>
                          <a:spcPct val="115000"/>
                        </a:lnSpc>
                        <a:spcAft>
                          <a:spcPts val="0"/>
                        </a:spcAft>
                      </a:pPr>
                      <a:r>
                        <a:rPr lang="es-MX" sz="1400" dirty="0">
                          <a:effectLst/>
                          <a:latin typeface="Arial" pitchFamily="34" charset="0"/>
                          <a:cs typeface="Arial" pitchFamily="34" charset="0"/>
                        </a:rPr>
                        <a:t>DESARROLLO DE LA UNIDAD DE APRENDIZAJE </a:t>
                      </a:r>
                      <a:endParaRPr lang="es-ES" sz="1600" dirty="0">
                        <a:effectLst/>
                        <a:latin typeface="Arial" pitchFamily="34" charset="0"/>
                        <a:ea typeface="Calibri"/>
                        <a:cs typeface="Arial" pitchFamily="34" charset="0"/>
                      </a:endParaRPr>
                    </a:p>
                  </a:txBody>
                  <a:tcPr marL="47725" marR="47725" marT="0" marB="0"/>
                </a:tc>
                <a:tc hMerge="1">
                  <a:txBody>
                    <a:bodyPr/>
                    <a:lstStyle/>
                    <a:p>
                      <a:endParaRPr lang="es-ES"/>
                    </a:p>
                  </a:txBody>
                  <a:tcPr/>
                </a:tc>
                <a:tc hMerge="1">
                  <a:txBody>
                    <a:bodyPr/>
                    <a:lstStyle/>
                    <a:p>
                      <a:endParaRPr lang="es-ES"/>
                    </a:p>
                  </a:txBody>
                  <a:tcPr/>
                </a:tc>
                <a:tc hMerge="1">
                  <a:txBody>
                    <a:bodyPr/>
                    <a:lstStyle/>
                    <a:p>
                      <a:pPr algn="ctr">
                        <a:lnSpc>
                          <a:spcPct val="115000"/>
                        </a:lnSpc>
                        <a:spcAft>
                          <a:spcPts val="0"/>
                        </a:spcAft>
                      </a:pPr>
                      <a:endParaRPr lang="es-ES" sz="900" dirty="0">
                        <a:effectLst/>
                        <a:latin typeface="Calibri"/>
                        <a:ea typeface="Calibri"/>
                        <a:cs typeface="Times New Roman"/>
                      </a:endParaRPr>
                    </a:p>
                  </a:txBody>
                  <a:tcPr marL="47725" marR="47725" marT="0" marB="0"/>
                </a:tc>
                <a:tc hMerge="1">
                  <a:txBody>
                    <a:bodyPr/>
                    <a:lstStyle/>
                    <a:p>
                      <a:pPr algn="ctr">
                        <a:lnSpc>
                          <a:spcPct val="115000"/>
                        </a:lnSpc>
                        <a:spcAft>
                          <a:spcPts val="0"/>
                        </a:spcAft>
                      </a:pPr>
                      <a:endParaRPr lang="es-ES" sz="900" dirty="0">
                        <a:effectLst/>
                        <a:latin typeface="Calibri"/>
                        <a:ea typeface="Calibri"/>
                        <a:cs typeface="Times New Roman"/>
                      </a:endParaRPr>
                    </a:p>
                  </a:txBody>
                  <a:tcPr marL="47725" marR="47725" marT="0" marB="0"/>
                </a:tc>
                <a:tc hMerge="1">
                  <a:txBody>
                    <a:bodyPr/>
                    <a:lstStyle/>
                    <a:p>
                      <a:pPr algn="ctr">
                        <a:lnSpc>
                          <a:spcPct val="115000"/>
                        </a:lnSpc>
                        <a:spcAft>
                          <a:spcPts val="0"/>
                        </a:spcAft>
                      </a:pPr>
                      <a:endParaRPr lang="es-ES" sz="900" dirty="0">
                        <a:effectLst/>
                        <a:latin typeface="Calibri"/>
                        <a:ea typeface="Calibri"/>
                        <a:cs typeface="Times New Roman"/>
                      </a:endParaRPr>
                    </a:p>
                  </a:txBody>
                  <a:tcPr marL="47725" marR="47725" marT="0" marB="0"/>
                </a:tc>
                <a:tc hMerge="1">
                  <a:txBody>
                    <a:bodyPr/>
                    <a:lstStyle/>
                    <a:p>
                      <a:pPr algn="ctr">
                        <a:lnSpc>
                          <a:spcPct val="115000"/>
                        </a:lnSpc>
                        <a:spcAft>
                          <a:spcPts val="0"/>
                        </a:spcAft>
                      </a:pPr>
                      <a:endParaRPr lang="es-ES" sz="900" dirty="0">
                        <a:effectLst/>
                        <a:latin typeface="Calibri"/>
                        <a:ea typeface="Calibri"/>
                        <a:cs typeface="Times New Roman"/>
                      </a:endParaRPr>
                    </a:p>
                  </a:txBody>
                  <a:tcPr marL="47725" marR="47725" marT="0" marB="0"/>
                </a:tc>
              </a:tr>
              <a:tr h="243930">
                <a:tc gridSpan="7">
                  <a:txBody>
                    <a:bodyPr/>
                    <a:lstStyle/>
                    <a:p>
                      <a:pPr algn="ctr">
                        <a:lnSpc>
                          <a:spcPct val="115000"/>
                        </a:lnSpc>
                        <a:spcAft>
                          <a:spcPts val="0"/>
                        </a:spcAft>
                      </a:pPr>
                      <a:r>
                        <a:rPr lang="es-MX" sz="1400" dirty="0">
                          <a:effectLst/>
                          <a:latin typeface="Arial" pitchFamily="34" charset="0"/>
                          <a:cs typeface="Arial" pitchFamily="34" charset="0"/>
                        </a:rPr>
                        <a:t>SECUENCIA TEMÁTICA / CONTENIDOS:</a:t>
                      </a:r>
                      <a:endParaRPr lang="es-ES" sz="1600" dirty="0">
                        <a:effectLst/>
                        <a:latin typeface="Arial" pitchFamily="34" charset="0"/>
                        <a:cs typeface="Arial" pitchFamily="34" charset="0"/>
                      </a:endParaRPr>
                    </a:p>
                    <a:p>
                      <a:pPr algn="ctr">
                        <a:lnSpc>
                          <a:spcPct val="115000"/>
                        </a:lnSpc>
                        <a:spcAft>
                          <a:spcPts val="0"/>
                        </a:spcAft>
                      </a:pPr>
                      <a:r>
                        <a:rPr lang="es-MX" sz="1400" dirty="0">
                          <a:effectLst/>
                          <a:latin typeface="Arial" pitchFamily="34" charset="0"/>
                          <a:cs typeface="Arial" pitchFamily="34" charset="0"/>
                        </a:rPr>
                        <a:t> </a:t>
                      </a:r>
                      <a:endParaRPr lang="es-ES" sz="1600" dirty="0">
                        <a:effectLst/>
                        <a:latin typeface="Arial" pitchFamily="34" charset="0"/>
                        <a:ea typeface="Calibri"/>
                        <a:cs typeface="Arial" pitchFamily="34" charset="0"/>
                      </a:endParaRPr>
                    </a:p>
                  </a:txBody>
                  <a:tcPr marL="47725" marR="47725" marT="0" marB="0"/>
                </a:tc>
                <a:tc hMerge="1">
                  <a:txBody>
                    <a:bodyPr/>
                    <a:lstStyle/>
                    <a:p>
                      <a:endParaRPr lang="es-ES"/>
                    </a:p>
                  </a:txBody>
                  <a:tcPr/>
                </a:tc>
                <a:tc hMerge="1">
                  <a:txBody>
                    <a:bodyPr/>
                    <a:lstStyle/>
                    <a:p>
                      <a:endParaRPr lang="es-ES"/>
                    </a:p>
                  </a:txBody>
                  <a:tcPr/>
                </a:tc>
                <a:tc hMerge="1">
                  <a:txBody>
                    <a:bodyPr/>
                    <a:lstStyle/>
                    <a:p>
                      <a:pPr>
                        <a:lnSpc>
                          <a:spcPct val="115000"/>
                        </a:lnSpc>
                        <a:spcAft>
                          <a:spcPts val="0"/>
                        </a:spcAft>
                      </a:pPr>
                      <a:endParaRPr lang="es-ES" sz="900" dirty="0">
                        <a:effectLst/>
                        <a:latin typeface="Calibri"/>
                        <a:ea typeface="Calibri"/>
                        <a:cs typeface="Times New Roman"/>
                      </a:endParaRPr>
                    </a:p>
                  </a:txBody>
                  <a:tcPr marL="47725" marR="47725" marT="0" marB="0"/>
                </a:tc>
                <a:tc hMerge="1">
                  <a:txBody>
                    <a:bodyPr/>
                    <a:lstStyle/>
                    <a:p>
                      <a:pPr>
                        <a:lnSpc>
                          <a:spcPct val="115000"/>
                        </a:lnSpc>
                        <a:spcAft>
                          <a:spcPts val="0"/>
                        </a:spcAft>
                      </a:pPr>
                      <a:endParaRPr lang="es-ES" sz="900" dirty="0">
                        <a:effectLst/>
                        <a:latin typeface="Calibri"/>
                        <a:ea typeface="Calibri"/>
                        <a:cs typeface="Times New Roman"/>
                      </a:endParaRPr>
                    </a:p>
                  </a:txBody>
                  <a:tcPr marL="47725" marR="47725" marT="0" marB="0"/>
                </a:tc>
                <a:tc hMerge="1">
                  <a:txBody>
                    <a:bodyPr/>
                    <a:lstStyle/>
                    <a:p>
                      <a:pPr>
                        <a:lnSpc>
                          <a:spcPct val="115000"/>
                        </a:lnSpc>
                        <a:spcAft>
                          <a:spcPts val="0"/>
                        </a:spcAft>
                      </a:pPr>
                      <a:endParaRPr lang="es-ES" sz="900" dirty="0">
                        <a:effectLst/>
                        <a:latin typeface="Calibri"/>
                        <a:ea typeface="Calibri"/>
                        <a:cs typeface="Times New Roman"/>
                      </a:endParaRPr>
                    </a:p>
                  </a:txBody>
                  <a:tcPr marL="47725" marR="47725" marT="0" marB="0"/>
                </a:tc>
                <a:tc hMerge="1">
                  <a:txBody>
                    <a:bodyPr/>
                    <a:lstStyle/>
                    <a:p>
                      <a:pPr>
                        <a:lnSpc>
                          <a:spcPct val="115000"/>
                        </a:lnSpc>
                        <a:spcAft>
                          <a:spcPts val="0"/>
                        </a:spcAft>
                      </a:pPr>
                      <a:endParaRPr lang="es-ES" sz="900" dirty="0">
                        <a:effectLst/>
                        <a:latin typeface="Calibri"/>
                        <a:ea typeface="Calibri"/>
                        <a:cs typeface="Times New Roman"/>
                      </a:endParaRPr>
                    </a:p>
                  </a:txBody>
                  <a:tcPr marL="47725" marR="47725" marT="0" marB="0"/>
                </a:tc>
              </a:tr>
              <a:tr h="135222">
                <a:tc>
                  <a:txBody>
                    <a:bodyPr/>
                    <a:lstStyle/>
                    <a:p>
                      <a:pPr algn="ctr">
                        <a:lnSpc>
                          <a:spcPct val="115000"/>
                        </a:lnSpc>
                        <a:spcAft>
                          <a:spcPts val="0"/>
                        </a:spcAft>
                      </a:pPr>
                      <a:r>
                        <a:rPr lang="en-US" sz="900">
                          <a:effectLst/>
                        </a:rPr>
                        <a:t>MODULE</a:t>
                      </a:r>
                      <a:endParaRPr lang="es-ES" sz="900">
                        <a:effectLst/>
                        <a:latin typeface="Calibri"/>
                        <a:ea typeface="Calibri"/>
                        <a:cs typeface="Times New Roman"/>
                      </a:endParaRPr>
                    </a:p>
                  </a:txBody>
                  <a:tcPr marL="47725" marR="47725" marT="0" marB="0"/>
                </a:tc>
                <a:tc>
                  <a:txBody>
                    <a:bodyPr/>
                    <a:lstStyle/>
                    <a:p>
                      <a:pPr marL="107950" algn="ctr">
                        <a:lnSpc>
                          <a:spcPct val="115000"/>
                        </a:lnSpc>
                        <a:spcAft>
                          <a:spcPts val="0"/>
                        </a:spcAft>
                      </a:pPr>
                      <a:r>
                        <a:rPr lang="en-US" sz="900">
                          <a:effectLst/>
                        </a:rPr>
                        <a:t>GRAMMAR</a:t>
                      </a:r>
                      <a:endParaRPr lang="es-ES" sz="900">
                        <a:effectLst/>
                        <a:latin typeface="Calibri"/>
                        <a:ea typeface="Calibri"/>
                        <a:cs typeface="Times New Roman"/>
                      </a:endParaRPr>
                    </a:p>
                  </a:txBody>
                  <a:tcPr marL="47725" marR="47725" marT="0" marB="0"/>
                </a:tc>
                <a:tc>
                  <a:txBody>
                    <a:bodyPr/>
                    <a:lstStyle/>
                    <a:p>
                      <a:pPr marL="107950" algn="ctr">
                        <a:lnSpc>
                          <a:spcPct val="115000"/>
                        </a:lnSpc>
                        <a:spcAft>
                          <a:spcPts val="0"/>
                        </a:spcAft>
                      </a:pPr>
                      <a:r>
                        <a:rPr lang="en-US" sz="900">
                          <a:effectLst/>
                        </a:rPr>
                        <a:t>FUNCTIONS</a:t>
                      </a:r>
                      <a:endParaRPr lang="es-ES" sz="900">
                        <a:effectLst/>
                        <a:latin typeface="Calibri"/>
                        <a:ea typeface="Calibri"/>
                        <a:cs typeface="Times New Roman"/>
                      </a:endParaRPr>
                    </a:p>
                  </a:txBody>
                  <a:tcPr marL="47725" marR="47725" marT="0" marB="0"/>
                </a:tc>
                <a:tc>
                  <a:txBody>
                    <a:bodyPr/>
                    <a:lstStyle/>
                    <a:p>
                      <a:pPr marL="107950" algn="ctr">
                        <a:lnSpc>
                          <a:spcPct val="115000"/>
                        </a:lnSpc>
                        <a:spcAft>
                          <a:spcPts val="0"/>
                        </a:spcAft>
                      </a:pPr>
                      <a:r>
                        <a:rPr lang="en-US" sz="1200" dirty="0">
                          <a:effectLst/>
                          <a:latin typeface="Calibri"/>
                          <a:ea typeface="Calibri"/>
                          <a:cs typeface="Times New Roman"/>
                        </a:rPr>
                        <a:t>VOCABULARY</a:t>
                      </a:r>
                      <a:endParaRPr lang="es-ES" sz="1200" dirty="0">
                        <a:effectLst/>
                        <a:latin typeface="Calibri"/>
                        <a:ea typeface="Calibri"/>
                        <a:cs typeface="Times New Roman"/>
                      </a:endParaRPr>
                    </a:p>
                  </a:txBody>
                  <a:tcPr marL="68580" marR="68580" marT="0" marB="0"/>
                </a:tc>
                <a:tc>
                  <a:txBody>
                    <a:bodyPr/>
                    <a:lstStyle/>
                    <a:p>
                      <a:pPr marL="107950" algn="ctr">
                        <a:lnSpc>
                          <a:spcPct val="115000"/>
                        </a:lnSpc>
                        <a:spcAft>
                          <a:spcPts val="0"/>
                        </a:spcAft>
                      </a:pPr>
                      <a:r>
                        <a:rPr lang="en-US" sz="1200" dirty="0">
                          <a:effectLst/>
                          <a:latin typeface="Calibri"/>
                          <a:ea typeface="Calibri"/>
                          <a:cs typeface="Times New Roman"/>
                        </a:rPr>
                        <a:t>SPEAKING</a:t>
                      </a:r>
                      <a:endParaRPr lang="es-ES" sz="1200" dirty="0">
                        <a:effectLst/>
                        <a:latin typeface="Calibri"/>
                        <a:ea typeface="Calibri"/>
                        <a:cs typeface="Times New Roman"/>
                      </a:endParaRPr>
                    </a:p>
                  </a:txBody>
                  <a:tcPr marL="68580" marR="68580" marT="0" marB="0"/>
                </a:tc>
                <a:tc>
                  <a:txBody>
                    <a:bodyPr/>
                    <a:lstStyle/>
                    <a:p>
                      <a:pPr marL="107950" algn="ctr">
                        <a:lnSpc>
                          <a:spcPct val="115000"/>
                        </a:lnSpc>
                        <a:spcAft>
                          <a:spcPts val="0"/>
                        </a:spcAft>
                      </a:pPr>
                      <a:r>
                        <a:rPr lang="en-US" sz="1200" dirty="0">
                          <a:effectLst/>
                          <a:latin typeface="Calibri"/>
                          <a:ea typeface="Calibri"/>
                          <a:cs typeface="Times New Roman"/>
                        </a:rPr>
                        <a:t>LISTENING</a:t>
                      </a:r>
                      <a:endParaRPr lang="es-ES" sz="1200" dirty="0">
                        <a:effectLst/>
                        <a:latin typeface="Calibri"/>
                        <a:ea typeface="Calibri"/>
                        <a:cs typeface="Times New Roman"/>
                      </a:endParaRPr>
                    </a:p>
                  </a:txBody>
                  <a:tcPr marL="68580" marR="68580" marT="0" marB="0"/>
                </a:tc>
                <a:tc>
                  <a:txBody>
                    <a:bodyPr/>
                    <a:lstStyle/>
                    <a:p>
                      <a:pPr marL="107950" algn="ctr">
                        <a:lnSpc>
                          <a:spcPct val="115000"/>
                        </a:lnSpc>
                        <a:spcAft>
                          <a:spcPts val="0"/>
                        </a:spcAft>
                      </a:pPr>
                      <a:r>
                        <a:rPr lang="en-US" sz="1200" dirty="0">
                          <a:effectLst/>
                          <a:latin typeface="Calibri"/>
                          <a:ea typeface="Calibri"/>
                          <a:cs typeface="Times New Roman"/>
                        </a:rPr>
                        <a:t>READING</a:t>
                      </a:r>
                      <a:endParaRPr lang="es-ES" sz="1200" dirty="0">
                        <a:effectLst/>
                        <a:latin typeface="Calibri"/>
                        <a:ea typeface="Calibri"/>
                        <a:cs typeface="Times New Roman"/>
                      </a:endParaRPr>
                    </a:p>
                  </a:txBody>
                  <a:tcPr marL="68580" marR="68580" marT="0" marB="0"/>
                </a:tc>
              </a:tr>
              <a:tr h="939131">
                <a:tc>
                  <a:txBody>
                    <a:bodyPr/>
                    <a:lstStyle/>
                    <a:p>
                      <a:pPr>
                        <a:lnSpc>
                          <a:spcPct val="115000"/>
                        </a:lnSpc>
                        <a:spcAft>
                          <a:spcPts val="0"/>
                        </a:spcAft>
                      </a:pPr>
                      <a:r>
                        <a:rPr lang="en-US" sz="900">
                          <a:effectLst/>
                        </a:rPr>
                        <a:t>Module 1</a:t>
                      </a:r>
                      <a:endParaRPr lang="es-ES" sz="900">
                        <a:effectLst/>
                      </a:endParaRPr>
                    </a:p>
                    <a:p>
                      <a:pPr>
                        <a:lnSpc>
                          <a:spcPct val="115000"/>
                        </a:lnSpc>
                        <a:spcAft>
                          <a:spcPts val="0"/>
                        </a:spcAft>
                      </a:pPr>
                      <a:r>
                        <a:rPr lang="en-US" sz="900">
                          <a:effectLst/>
                        </a:rPr>
                        <a:t>ME, MY SELF AND I</a:t>
                      </a:r>
                      <a:endParaRPr lang="es-ES" sz="900">
                        <a:effectLst/>
                      </a:endParaRPr>
                    </a:p>
                    <a:p>
                      <a:pPr>
                        <a:lnSpc>
                          <a:spcPct val="115000"/>
                        </a:lnSpc>
                        <a:spcAft>
                          <a:spcPts val="0"/>
                        </a:spcAft>
                      </a:pPr>
                      <a:r>
                        <a:rPr lang="en-US" sz="900">
                          <a:effectLst/>
                        </a:rPr>
                        <a:t>Cultural: The history behind a name</a:t>
                      </a:r>
                      <a:endParaRPr lang="es-ES" sz="90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900">
                          <a:effectLst/>
                        </a:rPr>
                        <a:t>The verb be</a:t>
                      </a:r>
                      <a:endParaRPr lang="es-ES" sz="900">
                        <a:effectLst/>
                      </a:endParaRPr>
                    </a:p>
                    <a:p>
                      <a:pPr marL="342900" lvl="0" indent="-342900">
                        <a:lnSpc>
                          <a:spcPct val="115000"/>
                        </a:lnSpc>
                        <a:spcAft>
                          <a:spcPts val="0"/>
                        </a:spcAft>
                        <a:buFont typeface="Wingdings"/>
                        <a:buChar char=""/>
                      </a:pPr>
                      <a:r>
                        <a:rPr lang="en-US" sz="900">
                          <a:effectLst/>
                        </a:rPr>
                        <a:t>These /those</a:t>
                      </a:r>
                      <a:endParaRPr lang="es-ES" sz="900">
                        <a:effectLst/>
                      </a:endParaRPr>
                    </a:p>
                    <a:p>
                      <a:pPr marL="342900" lvl="0" indent="-342900">
                        <a:lnSpc>
                          <a:spcPct val="115000"/>
                        </a:lnSpc>
                        <a:spcAft>
                          <a:spcPts val="0"/>
                        </a:spcAft>
                        <a:buFont typeface="Wingdings"/>
                        <a:buChar char=""/>
                      </a:pPr>
                      <a:r>
                        <a:rPr lang="en-US" sz="900">
                          <a:effectLst/>
                        </a:rPr>
                        <a:t>Plurals</a:t>
                      </a:r>
                      <a:endParaRPr lang="es-ES" sz="900">
                        <a:effectLst/>
                      </a:endParaRPr>
                    </a:p>
                    <a:p>
                      <a:pPr marL="342900" lvl="0" indent="-342900">
                        <a:lnSpc>
                          <a:spcPct val="115000"/>
                        </a:lnSpc>
                        <a:spcAft>
                          <a:spcPts val="0"/>
                        </a:spcAft>
                        <a:buFont typeface="Wingdings"/>
                        <a:buChar char=""/>
                      </a:pPr>
                      <a:r>
                        <a:rPr lang="en-US" sz="900">
                          <a:effectLst/>
                        </a:rPr>
                        <a:t>Possessive Adjectives</a:t>
                      </a:r>
                      <a:endParaRPr lang="es-ES" sz="900">
                        <a:effectLst/>
                      </a:endParaRPr>
                    </a:p>
                    <a:p>
                      <a:pPr marL="342900" lvl="0" indent="-342900">
                        <a:lnSpc>
                          <a:spcPct val="115000"/>
                        </a:lnSpc>
                        <a:spcAft>
                          <a:spcPts val="0"/>
                        </a:spcAft>
                        <a:buFont typeface="Wingdings"/>
                        <a:buChar char=""/>
                      </a:pPr>
                      <a:r>
                        <a:rPr lang="en-US" sz="900">
                          <a:effectLst/>
                        </a:rPr>
                        <a:t>Possessive case</a:t>
                      </a:r>
                      <a:endParaRPr lang="es-ES" sz="900">
                        <a:effectLst/>
                      </a:endParaRPr>
                    </a:p>
                    <a:p>
                      <a:pPr marL="342900" lvl="0" indent="-342900">
                        <a:lnSpc>
                          <a:spcPct val="115000"/>
                        </a:lnSpc>
                        <a:spcAft>
                          <a:spcPts val="0"/>
                        </a:spcAft>
                        <a:buFont typeface="Wingdings"/>
                        <a:buChar char=""/>
                      </a:pPr>
                      <a:r>
                        <a:rPr lang="en-US" sz="900">
                          <a:effectLst/>
                        </a:rPr>
                        <a:t>The verb can</a:t>
                      </a:r>
                      <a:endParaRPr lang="es-ES" sz="900">
                        <a:effectLst/>
                      </a:endParaRPr>
                    </a:p>
                    <a:p>
                      <a:pPr marL="342900" lvl="0" indent="-342900">
                        <a:lnSpc>
                          <a:spcPct val="115000"/>
                        </a:lnSpc>
                        <a:spcAft>
                          <a:spcPts val="0"/>
                        </a:spcAft>
                        <a:buFont typeface="Wingdings"/>
                        <a:buChar char=""/>
                      </a:pPr>
                      <a:r>
                        <a:rPr lang="en-US" sz="900">
                          <a:effectLst/>
                        </a:rPr>
                        <a:t>a/an</a:t>
                      </a:r>
                      <a:endParaRPr lang="es-ES" sz="90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900" dirty="0">
                          <a:effectLst/>
                        </a:rPr>
                        <a:t>Introducing one self and others</a:t>
                      </a:r>
                      <a:endParaRPr lang="es-ES" sz="900" dirty="0">
                        <a:effectLst/>
                      </a:endParaRPr>
                    </a:p>
                    <a:p>
                      <a:pPr marL="342900" lvl="0" indent="-342900">
                        <a:lnSpc>
                          <a:spcPct val="115000"/>
                        </a:lnSpc>
                        <a:spcAft>
                          <a:spcPts val="0"/>
                        </a:spcAft>
                        <a:buFont typeface="Wingdings"/>
                        <a:buChar char=""/>
                      </a:pPr>
                      <a:r>
                        <a:rPr lang="en-US" sz="900" dirty="0">
                          <a:effectLst/>
                        </a:rPr>
                        <a:t>Exchanging basic information</a:t>
                      </a:r>
                      <a:endParaRPr lang="es-ES" sz="900" dirty="0">
                        <a:effectLst/>
                      </a:endParaRPr>
                    </a:p>
                    <a:p>
                      <a:pPr marL="342900" lvl="0" indent="-342900">
                        <a:lnSpc>
                          <a:spcPct val="115000"/>
                        </a:lnSpc>
                        <a:spcAft>
                          <a:spcPts val="0"/>
                        </a:spcAft>
                        <a:buFont typeface="Wingdings"/>
                        <a:buChar char=""/>
                      </a:pPr>
                      <a:r>
                        <a:rPr lang="en-US" sz="900" dirty="0">
                          <a:effectLst/>
                        </a:rPr>
                        <a:t>Identifying colors</a:t>
                      </a:r>
                      <a:endParaRPr lang="es-ES" sz="900" dirty="0">
                        <a:effectLst/>
                      </a:endParaRPr>
                    </a:p>
                    <a:p>
                      <a:pPr marL="342900" lvl="0" indent="-342900">
                        <a:lnSpc>
                          <a:spcPct val="115000"/>
                        </a:lnSpc>
                        <a:spcAft>
                          <a:spcPts val="0"/>
                        </a:spcAft>
                        <a:buFont typeface="Wingdings"/>
                        <a:buChar char=""/>
                      </a:pPr>
                      <a:r>
                        <a:rPr lang="en-US" sz="900" dirty="0">
                          <a:effectLst/>
                        </a:rPr>
                        <a:t>Spelling</a:t>
                      </a:r>
                      <a:endParaRPr lang="es-ES" sz="900" dirty="0">
                        <a:effectLst/>
                      </a:endParaRPr>
                    </a:p>
                    <a:p>
                      <a:pPr marL="342900" lvl="0" indent="-342900">
                        <a:lnSpc>
                          <a:spcPct val="115000"/>
                        </a:lnSpc>
                        <a:spcAft>
                          <a:spcPts val="0"/>
                        </a:spcAft>
                        <a:buFont typeface="Wingdings"/>
                        <a:buChar char=""/>
                      </a:pPr>
                      <a:r>
                        <a:rPr lang="en-US" sz="900" dirty="0">
                          <a:effectLst/>
                        </a:rPr>
                        <a:t>Describing people</a:t>
                      </a:r>
                      <a:endParaRPr lang="es-ES" sz="900" dirty="0">
                        <a:effectLst/>
                      </a:endParaRPr>
                    </a:p>
                    <a:p>
                      <a:pPr marL="342900" lvl="0" indent="-342900">
                        <a:lnSpc>
                          <a:spcPct val="115000"/>
                        </a:lnSpc>
                        <a:spcAft>
                          <a:spcPts val="0"/>
                        </a:spcAft>
                        <a:buFont typeface="Wingdings"/>
                        <a:buChar char=""/>
                      </a:pPr>
                      <a:r>
                        <a:rPr lang="en-US" sz="900" dirty="0">
                          <a:effectLst/>
                        </a:rPr>
                        <a:t>Expressing possession</a:t>
                      </a:r>
                      <a:endParaRPr lang="es-ES" sz="900" dirty="0">
                        <a:effectLst/>
                      </a:endParaRPr>
                    </a:p>
                    <a:p>
                      <a:pPr marL="342900" lvl="0" indent="-342900">
                        <a:lnSpc>
                          <a:spcPct val="115000"/>
                        </a:lnSpc>
                        <a:spcAft>
                          <a:spcPts val="0"/>
                        </a:spcAft>
                        <a:buFont typeface="Wingdings"/>
                        <a:buChar char=""/>
                      </a:pPr>
                      <a:r>
                        <a:rPr lang="en-US" sz="900" dirty="0">
                          <a:effectLst/>
                        </a:rPr>
                        <a:t>Expressing ability</a:t>
                      </a:r>
                      <a:endParaRPr lang="es-ES" sz="900" dirty="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1050">
                          <a:effectLst/>
                          <a:latin typeface="Arial"/>
                          <a:ea typeface="Calibri"/>
                          <a:cs typeface="Times New Roman"/>
                        </a:rPr>
                        <a:t>Colors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050">
                          <a:effectLst/>
                          <a:latin typeface="Arial"/>
                          <a:ea typeface="Calibri"/>
                          <a:cs typeface="Times New Roman"/>
                        </a:rPr>
                        <a:t>Personal items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050">
                          <a:effectLst/>
                          <a:latin typeface="Arial"/>
                          <a:ea typeface="Calibri"/>
                          <a:cs typeface="Times New Roman"/>
                        </a:rPr>
                        <a:t>Jobs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050">
                          <a:effectLst/>
                          <a:latin typeface="Arial"/>
                          <a:ea typeface="Calibri"/>
                          <a:cs typeface="Times New Roman"/>
                        </a:rPr>
                        <a:t>Adjectives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050">
                          <a:effectLst/>
                          <a:latin typeface="Arial"/>
                          <a:ea typeface="Calibri"/>
                          <a:cs typeface="Times New Roman"/>
                        </a:rPr>
                        <a:t>Time</a:t>
                      </a:r>
                      <a:endParaRPr lang="es-ES" sz="12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200">
                          <a:effectLst/>
                          <a:latin typeface="Calibri"/>
                          <a:ea typeface="Calibri"/>
                          <a:cs typeface="Times New Roman"/>
                        </a:rPr>
                        <a:t>Pair works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200">
                          <a:effectLst/>
                          <a:latin typeface="Calibri"/>
                          <a:ea typeface="Calibri"/>
                          <a:cs typeface="Times New Roman"/>
                        </a:rPr>
                        <a:t>Game spot the differences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200">
                          <a:effectLst/>
                          <a:latin typeface="Calibri"/>
                          <a:ea typeface="Calibri"/>
                          <a:cs typeface="Times New Roman"/>
                        </a:rPr>
                        <a:t>Presenting one self</a:t>
                      </a:r>
                      <a:endParaRPr lang="es-ES" sz="1200">
                        <a:effectLst/>
                        <a:latin typeface="Calibri"/>
                        <a:ea typeface="Calibri"/>
                        <a:cs typeface="Times New Roman"/>
                      </a:endParaRPr>
                    </a:p>
                    <a:p>
                      <a:pPr marL="107950">
                        <a:lnSpc>
                          <a:spcPct val="115000"/>
                        </a:lnSpc>
                        <a:spcAft>
                          <a:spcPts val="0"/>
                        </a:spcAft>
                      </a:pPr>
                      <a:r>
                        <a:rPr lang="en-US" sz="1200">
                          <a:effectLst/>
                          <a:latin typeface="Calibri"/>
                          <a:ea typeface="Calibri"/>
                          <a:cs typeface="Times New Roman"/>
                        </a:rPr>
                        <a:t> </a:t>
                      </a:r>
                      <a:endParaRPr lang="es-ES" sz="1200">
                        <a:effectLst/>
                        <a:latin typeface="Calibri"/>
                        <a:ea typeface="Calibri"/>
                        <a:cs typeface="Times New Roman"/>
                      </a:endParaRPr>
                    </a:p>
                    <a:p>
                      <a:pPr marL="107950">
                        <a:lnSpc>
                          <a:spcPct val="115000"/>
                        </a:lnSpc>
                        <a:spcAft>
                          <a:spcPts val="0"/>
                        </a:spcAft>
                      </a:pPr>
                      <a:r>
                        <a:rPr lang="en-US" sz="1200">
                          <a:effectLst/>
                          <a:latin typeface="Calibri"/>
                          <a:ea typeface="Calibri"/>
                          <a:cs typeface="Times New Roman"/>
                        </a:rPr>
                        <a:t> </a:t>
                      </a:r>
                      <a:endParaRPr lang="es-ES" sz="12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050">
                          <a:effectLst/>
                          <a:latin typeface="Arial"/>
                          <a:ea typeface="Calibri"/>
                          <a:cs typeface="Times New Roman"/>
                        </a:rPr>
                        <a:t>Short dialogues (understanding personal /and specific information)</a:t>
                      </a:r>
                      <a:endParaRPr lang="es-ES" sz="1200">
                        <a:effectLst/>
                        <a:latin typeface="Calibri"/>
                        <a:ea typeface="Calibri"/>
                        <a:cs typeface="Times New Roman"/>
                      </a:endParaRPr>
                    </a:p>
                    <a:p>
                      <a:pPr>
                        <a:lnSpc>
                          <a:spcPct val="115000"/>
                        </a:lnSpc>
                        <a:spcAft>
                          <a:spcPts val="0"/>
                        </a:spcAft>
                      </a:pPr>
                      <a:r>
                        <a:rPr lang="en-US" sz="1050" b="1">
                          <a:effectLst/>
                          <a:latin typeface="Arial"/>
                          <a:ea typeface="Calibri"/>
                          <a:cs typeface="Times New Roman"/>
                        </a:rPr>
                        <a:t> </a:t>
                      </a:r>
                      <a:endParaRPr lang="es-ES" sz="12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200">
                          <a:effectLst/>
                          <a:latin typeface="Calibri"/>
                          <a:ea typeface="Calibri"/>
                          <a:cs typeface="Times New Roman"/>
                        </a:rPr>
                        <a:t>A magazine article “favorite things”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200">
                          <a:effectLst/>
                          <a:latin typeface="Calibri"/>
                          <a:ea typeface="Calibri"/>
                          <a:cs typeface="Times New Roman"/>
                        </a:rPr>
                        <a:t>A website: cyberpal.com</a:t>
                      </a:r>
                      <a:endParaRPr lang="es-ES" sz="1200">
                        <a:effectLst/>
                        <a:latin typeface="Calibri"/>
                        <a:ea typeface="Calibri"/>
                        <a:cs typeface="Times New Roman"/>
                      </a:endParaRPr>
                    </a:p>
                    <a:p>
                      <a:pPr marL="107950">
                        <a:lnSpc>
                          <a:spcPct val="115000"/>
                        </a:lnSpc>
                        <a:spcAft>
                          <a:spcPts val="0"/>
                        </a:spcAft>
                      </a:pPr>
                      <a:r>
                        <a:rPr lang="en-US" sz="1200">
                          <a:effectLst/>
                          <a:latin typeface="Calibri"/>
                          <a:ea typeface="Calibri"/>
                          <a:cs typeface="Times New Roman"/>
                        </a:rPr>
                        <a:t> </a:t>
                      </a:r>
                      <a:endParaRPr lang="es-ES" sz="1200">
                        <a:effectLst/>
                        <a:latin typeface="Calibri"/>
                        <a:ea typeface="Calibri"/>
                        <a:cs typeface="Times New Roman"/>
                      </a:endParaRPr>
                    </a:p>
                  </a:txBody>
                  <a:tcPr marL="68580" marR="68580" marT="0" marB="0"/>
                </a:tc>
              </a:tr>
              <a:tr h="804969">
                <a:tc>
                  <a:txBody>
                    <a:bodyPr/>
                    <a:lstStyle/>
                    <a:p>
                      <a:pPr>
                        <a:lnSpc>
                          <a:spcPct val="115000"/>
                        </a:lnSpc>
                        <a:spcAft>
                          <a:spcPts val="0"/>
                        </a:spcAft>
                      </a:pPr>
                      <a:r>
                        <a:rPr lang="en-US" sz="900">
                          <a:effectLst/>
                        </a:rPr>
                        <a:t>Module 2</a:t>
                      </a:r>
                      <a:endParaRPr lang="es-ES" sz="900">
                        <a:effectLst/>
                      </a:endParaRPr>
                    </a:p>
                    <a:p>
                      <a:pPr>
                        <a:lnSpc>
                          <a:spcPct val="115000"/>
                        </a:lnSpc>
                        <a:spcAft>
                          <a:spcPts val="0"/>
                        </a:spcAft>
                      </a:pPr>
                      <a:r>
                        <a:rPr lang="en-US" sz="900">
                          <a:effectLst/>
                        </a:rPr>
                        <a:t>DAY BY DAY</a:t>
                      </a:r>
                      <a:endParaRPr lang="es-ES" sz="900">
                        <a:effectLst/>
                      </a:endParaRPr>
                    </a:p>
                    <a:p>
                      <a:pPr>
                        <a:lnSpc>
                          <a:spcPct val="115000"/>
                        </a:lnSpc>
                        <a:spcAft>
                          <a:spcPts val="0"/>
                        </a:spcAft>
                      </a:pPr>
                      <a:r>
                        <a:rPr lang="en-US" sz="900">
                          <a:effectLst/>
                        </a:rPr>
                        <a:t>Cross curricular: Phishing for danger</a:t>
                      </a:r>
                      <a:endParaRPr lang="es-ES" sz="900">
                        <a:effectLst/>
                      </a:endParaRPr>
                    </a:p>
                    <a:p>
                      <a:pPr>
                        <a:lnSpc>
                          <a:spcPct val="115000"/>
                        </a:lnSpc>
                        <a:spcAft>
                          <a:spcPts val="0"/>
                        </a:spcAft>
                      </a:pPr>
                      <a:r>
                        <a:rPr lang="en-US" sz="900">
                          <a:effectLst/>
                        </a:rPr>
                        <a:t> </a:t>
                      </a:r>
                      <a:endParaRPr lang="es-ES" sz="90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900">
                          <a:effectLst/>
                        </a:rPr>
                        <a:t>Present simple</a:t>
                      </a:r>
                      <a:endParaRPr lang="es-ES" sz="900">
                        <a:effectLst/>
                      </a:endParaRPr>
                    </a:p>
                    <a:p>
                      <a:pPr marL="342900" lvl="0" indent="-342900">
                        <a:lnSpc>
                          <a:spcPct val="115000"/>
                        </a:lnSpc>
                        <a:spcAft>
                          <a:spcPts val="0"/>
                        </a:spcAft>
                        <a:buFont typeface="Wingdings"/>
                        <a:buChar char=""/>
                      </a:pPr>
                      <a:r>
                        <a:rPr lang="en-US" sz="900">
                          <a:effectLst/>
                        </a:rPr>
                        <a:t>Prepositions of time</a:t>
                      </a:r>
                      <a:endParaRPr lang="es-ES" sz="900">
                        <a:effectLst/>
                      </a:endParaRPr>
                    </a:p>
                    <a:p>
                      <a:pPr marL="342900" lvl="0" indent="-342900">
                        <a:lnSpc>
                          <a:spcPct val="115000"/>
                        </a:lnSpc>
                        <a:spcAft>
                          <a:spcPts val="0"/>
                        </a:spcAft>
                        <a:buFont typeface="Wingdings"/>
                        <a:buChar char=""/>
                      </a:pPr>
                      <a:r>
                        <a:rPr lang="en-US" sz="900">
                          <a:effectLst/>
                        </a:rPr>
                        <a:t>Would like / want to</a:t>
                      </a:r>
                      <a:endParaRPr lang="es-ES" sz="900">
                        <a:effectLst/>
                      </a:endParaRPr>
                    </a:p>
                    <a:p>
                      <a:pPr marL="342900" lvl="0" indent="-342900">
                        <a:lnSpc>
                          <a:spcPct val="115000"/>
                        </a:lnSpc>
                        <a:spcAft>
                          <a:spcPts val="0"/>
                        </a:spcAft>
                        <a:buFont typeface="Wingdings"/>
                        <a:buChar char=""/>
                      </a:pPr>
                      <a:r>
                        <a:rPr lang="en-US" sz="900">
                          <a:effectLst/>
                        </a:rPr>
                        <a:t>Like / love/enjoy/hate/can`t stand</a:t>
                      </a:r>
                      <a:endParaRPr lang="es-ES" sz="900">
                        <a:effectLst/>
                      </a:endParaRPr>
                    </a:p>
                    <a:p>
                      <a:pPr marL="342900" lvl="0" indent="-342900">
                        <a:lnSpc>
                          <a:spcPct val="115000"/>
                        </a:lnSpc>
                        <a:spcAft>
                          <a:spcPts val="0"/>
                        </a:spcAft>
                        <a:buFont typeface="Wingdings"/>
                        <a:buChar char=""/>
                      </a:pPr>
                      <a:r>
                        <a:rPr lang="en-US" sz="900">
                          <a:effectLst/>
                        </a:rPr>
                        <a:t>Adverbs of frequency</a:t>
                      </a:r>
                      <a:endParaRPr lang="es-ES" sz="900">
                        <a:effectLst/>
                      </a:endParaRPr>
                    </a:p>
                    <a:p>
                      <a:pPr marL="342900" lvl="0" indent="-342900">
                        <a:lnSpc>
                          <a:spcPct val="115000"/>
                        </a:lnSpc>
                        <a:spcAft>
                          <a:spcPts val="0"/>
                        </a:spcAft>
                        <a:buFont typeface="Wingdings"/>
                        <a:buChar char=""/>
                      </a:pPr>
                      <a:r>
                        <a:rPr lang="en-US" sz="900">
                          <a:effectLst/>
                        </a:rPr>
                        <a:t>How often..?/once/twice,et</a:t>
                      </a:r>
                      <a:endParaRPr lang="es-ES" sz="90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900">
                          <a:effectLst/>
                        </a:rPr>
                        <a:t>Discussing habitual actions</a:t>
                      </a:r>
                      <a:endParaRPr lang="es-ES" sz="900">
                        <a:effectLst/>
                      </a:endParaRPr>
                    </a:p>
                    <a:p>
                      <a:pPr marL="342900" lvl="0" indent="-342900">
                        <a:lnSpc>
                          <a:spcPct val="115000"/>
                        </a:lnSpc>
                        <a:spcAft>
                          <a:spcPts val="0"/>
                        </a:spcAft>
                        <a:buFont typeface="Wingdings"/>
                        <a:buChar char=""/>
                      </a:pPr>
                      <a:r>
                        <a:rPr lang="en-US" sz="900">
                          <a:effectLst/>
                        </a:rPr>
                        <a:t>Talking about jobs/free time activities</a:t>
                      </a:r>
                      <a:endParaRPr lang="es-ES" sz="900">
                        <a:effectLst/>
                      </a:endParaRPr>
                    </a:p>
                    <a:p>
                      <a:pPr marL="342900" lvl="0" indent="-342900">
                        <a:lnSpc>
                          <a:spcPct val="115000"/>
                        </a:lnSpc>
                        <a:spcAft>
                          <a:spcPts val="0"/>
                        </a:spcAft>
                        <a:buFont typeface="Wingdings"/>
                        <a:buChar char=""/>
                      </a:pPr>
                      <a:r>
                        <a:rPr lang="en-US" sz="900">
                          <a:effectLst/>
                        </a:rPr>
                        <a:t>Expressing likes and dislikes</a:t>
                      </a:r>
                      <a:endParaRPr lang="es-ES" sz="900">
                        <a:effectLst/>
                      </a:endParaRPr>
                    </a:p>
                    <a:p>
                      <a:pPr marL="342900" lvl="0" indent="-342900">
                        <a:lnSpc>
                          <a:spcPct val="115000"/>
                        </a:lnSpc>
                        <a:spcAft>
                          <a:spcPts val="0"/>
                        </a:spcAft>
                        <a:buFont typeface="Wingdings"/>
                        <a:buChar char=""/>
                      </a:pPr>
                      <a:r>
                        <a:rPr lang="en-US" sz="900">
                          <a:effectLst/>
                        </a:rPr>
                        <a:t>Making plans</a:t>
                      </a:r>
                      <a:endParaRPr lang="es-ES" sz="90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1050">
                          <a:effectLst/>
                          <a:latin typeface="Arial"/>
                          <a:ea typeface="Calibri"/>
                          <a:cs typeface="Times New Roman"/>
                        </a:rPr>
                        <a:t>Everyday and free time activities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050">
                          <a:effectLst/>
                          <a:latin typeface="Arial"/>
                          <a:ea typeface="Calibri"/>
                          <a:cs typeface="Times New Roman"/>
                        </a:rPr>
                        <a:t>Days of the week</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050">
                          <a:effectLst/>
                          <a:latin typeface="Arial"/>
                          <a:ea typeface="Calibri"/>
                          <a:cs typeface="Times New Roman"/>
                        </a:rPr>
                        <a:t>Music and films</a:t>
                      </a:r>
                      <a:endParaRPr lang="es-ES" sz="12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200">
                          <a:effectLst/>
                          <a:latin typeface="Calibri"/>
                          <a:ea typeface="Calibri"/>
                          <a:cs typeface="Times New Roman"/>
                        </a:rPr>
                        <a:t>Pair works</a:t>
                      </a:r>
                      <a:endParaRPr lang="es-ES" sz="1200">
                        <a:effectLst/>
                        <a:latin typeface="Calibri"/>
                        <a:ea typeface="Calibri"/>
                        <a:cs typeface="Times New Roman"/>
                      </a:endParaRPr>
                    </a:p>
                    <a:p>
                      <a:pPr marL="342900" lvl="0" indent="-342900">
                        <a:lnSpc>
                          <a:spcPct val="115000"/>
                        </a:lnSpc>
                        <a:spcAft>
                          <a:spcPts val="0"/>
                        </a:spcAft>
                        <a:buFont typeface="Wingdings"/>
                        <a:buChar char=""/>
                      </a:pPr>
                      <a:r>
                        <a:rPr lang="en-US" sz="1200">
                          <a:effectLst/>
                          <a:latin typeface="Calibri"/>
                          <a:ea typeface="Calibri"/>
                          <a:cs typeface="Times New Roman"/>
                        </a:rPr>
                        <a:t>Class survey *third person /singular-s</a:t>
                      </a:r>
                      <a:endParaRPr lang="es-ES" sz="12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050">
                          <a:effectLst/>
                          <a:latin typeface="Arial"/>
                          <a:ea typeface="Calibri"/>
                          <a:cs typeface="Times New Roman"/>
                        </a:rPr>
                        <a:t>A dialogue / A survey / An announcement (understanding specific information)</a:t>
                      </a:r>
                      <a:endParaRPr lang="es-ES" sz="12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200" dirty="0">
                          <a:effectLst/>
                          <a:latin typeface="Calibri"/>
                          <a:ea typeface="Calibri"/>
                          <a:cs typeface="Times New Roman"/>
                        </a:rPr>
                        <a:t>A magazine article “A helping hand”</a:t>
                      </a:r>
                      <a:endParaRPr lang="es-ES" sz="1200" dirty="0">
                        <a:effectLst/>
                        <a:latin typeface="Calibri"/>
                        <a:ea typeface="Calibri"/>
                        <a:cs typeface="Times New Roman"/>
                      </a:endParaRPr>
                    </a:p>
                    <a:p>
                      <a:pPr marL="342900" lvl="0" indent="-342900">
                        <a:lnSpc>
                          <a:spcPct val="115000"/>
                        </a:lnSpc>
                        <a:spcAft>
                          <a:spcPts val="0"/>
                        </a:spcAft>
                        <a:buFont typeface="Wingdings"/>
                        <a:buChar char=""/>
                      </a:pPr>
                      <a:r>
                        <a:rPr lang="en-US" sz="1200" dirty="0">
                          <a:effectLst/>
                          <a:latin typeface="Calibri"/>
                          <a:ea typeface="Calibri"/>
                          <a:cs typeface="Times New Roman"/>
                        </a:rPr>
                        <a:t>Quiz do you spend time in front the screen</a:t>
                      </a:r>
                      <a:endParaRPr lang="es-ES" sz="1200" dirty="0">
                        <a:effectLst/>
                        <a:latin typeface="Calibri"/>
                        <a:ea typeface="Calibri"/>
                        <a:cs typeface="Times New Roman"/>
                      </a:endParaRPr>
                    </a:p>
                    <a:p>
                      <a:pPr marL="342900" lvl="0" indent="-342900">
                        <a:lnSpc>
                          <a:spcPct val="115000"/>
                        </a:lnSpc>
                        <a:spcAft>
                          <a:spcPts val="0"/>
                        </a:spcAft>
                        <a:buFont typeface="Wingdings"/>
                        <a:buChar char=""/>
                      </a:pPr>
                      <a:r>
                        <a:rPr lang="en-US" sz="1200" dirty="0">
                          <a:effectLst/>
                          <a:latin typeface="Calibri"/>
                          <a:ea typeface="Calibri"/>
                          <a:cs typeface="Times New Roman"/>
                        </a:rPr>
                        <a:t>An interview: Mike Malik, karate Champion</a:t>
                      </a:r>
                      <a:endParaRPr lang="es-ES" sz="1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82652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327027793"/>
              </p:ext>
            </p:extLst>
          </p:nvPr>
        </p:nvGraphicFramePr>
        <p:xfrm>
          <a:off x="457200" y="188640"/>
          <a:ext cx="8640960" cy="5732146"/>
        </p:xfrm>
        <a:graphic>
          <a:graphicData uri="http://schemas.openxmlformats.org/drawingml/2006/table">
            <a:tbl>
              <a:tblPr firstRow="1" firstCol="1" bandRow="1">
                <a:tableStyleId>{5C22544A-7EE6-4342-B048-85BDC9FD1C3A}</a:tableStyleId>
              </a:tblPr>
              <a:tblGrid>
                <a:gridCol w="874440"/>
                <a:gridCol w="1008112"/>
                <a:gridCol w="1080120"/>
                <a:gridCol w="1512168"/>
                <a:gridCol w="1224136"/>
                <a:gridCol w="1429816"/>
                <a:gridCol w="1512168"/>
              </a:tblGrid>
              <a:tr h="1207454">
                <a:tc>
                  <a:txBody>
                    <a:bodyPr/>
                    <a:lstStyle/>
                    <a:p>
                      <a:pPr>
                        <a:lnSpc>
                          <a:spcPct val="115000"/>
                        </a:lnSpc>
                        <a:spcAft>
                          <a:spcPts val="0"/>
                        </a:spcAft>
                      </a:pPr>
                      <a:r>
                        <a:rPr lang="en-US" sz="800" dirty="0">
                          <a:effectLst/>
                        </a:rPr>
                        <a:t>Module 3</a:t>
                      </a:r>
                      <a:endParaRPr lang="es-ES" sz="800" dirty="0">
                        <a:effectLst/>
                      </a:endParaRPr>
                    </a:p>
                    <a:p>
                      <a:pPr>
                        <a:lnSpc>
                          <a:spcPct val="115000"/>
                        </a:lnSpc>
                        <a:spcAft>
                          <a:spcPts val="0"/>
                        </a:spcAft>
                      </a:pPr>
                      <a:r>
                        <a:rPr lang="en-US" sz="800" dirty="0">
                          <a:effectLst/>
                        </a:rPr>
                        <a:t>CHANGES</a:t>
                      </a:r>
                      <a:endParaRPr lang="es-ES" sz="800" dirty="0">
                        <a:effectLst/>
                      </a:endParaRPr>
                    </a:p>
                    <a:p>
                      <a:pPr>
                        <a:lnSpc>
                          <a:spcPct val="115000"/>
                        </a:lnSpc>
                        <a:spcAft>
                          <a:spcPts val="0"/>
                        </a:spcAft>
                      </a:pPr>
                      <a:r>
                        <a:rPr lang="en-US" sz="800" dirty="0">
                          <a:effectLst/>
                        </a:rPr>
                        <a:t>Cultural: Life in Tornado Alley</a:t>
                      </a:r>
                      <a:endParaRPr lang="es-ES" sz="800" dirty="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800">
                          <a:effectLst/>
                        </a:rPr>
                        <a:t>Present progressive</a:t>
                      </a:r>
                      <a:endParaRPr lang="es-ES" sz="800">
                        <a:effectLst/>
                      </a:endParaRPr>
                    </a:p>
                    <a:p>
                      <a:pPr marL="342900" lvl="0" indent="-342900">
                        <a:lnSpc>
                          <a:spcPct val="115000"/>
                        </a:lnSpc>
                        <a:spcAft>
                          <a:spcPts val="0"/>
                        </a:spcAft>
                        <a:buFont typeface="Wingdings"/>
                        <a:buChar char=""/>
                      </a:pPr>
                      <a:r>
                        <a:rPr lang="en-US" sz="800">
                          <a:effectLst/>
                        </a:rPr>
                        <a:t>Whose…?</a:t>
                      </a:r>
                      <a:endParaRPr lang="es-ES" sz="800">
                        <a:effectLst/>
                      </a:endParaRPr>
                    </a:p>
                    <a:p>
                      <a:pPr marL="342900" lvl="0" indent="-342900">
                        <a:lnSpc>
                          <a:spcPct val="115000"/>
                        </a:lnSpc>
                        <a:spcAft>
                          <a:spcPts val="0"/>
                        </a:spcAft>
                        <a:buFont typeface="Wingdings"/>
                        <a:buChar char=""/>
                      </a:pPr>
                      <a:r>
                        <a:rPr lang="en-US" sz="800">
                          <a:effectLst/>
                        </a:rPr>
                        <a:t>Possessive pronouns</a:t>
                      </a:r>
                      <a:endParaRPr lang="es-ES" sz="800">
                        <a:effectLst/>
                      </a:endParaRPr>
                    </a:p>
                    <a:p>
                      <a:pPr marL="342900" lvl="0" indent="-342900">
                        <a:lnSpc>
                          <a:spcPct val="115000"/>
                        </a:lnSpc>
                        <a:spcAft>
                          <a:spcPts val="0"/>
                        </a:spcAft>
                        <a:buFont typeface="Wingdings"/>
                        <a:buChar char=""/>
                      </a:pPr>
                      <a:r>
                        <a:rPr lang="en-US" sz="800">
                          <a:effectLst/>
                        </a:rPr>
                        <a:t>There is/there are</a:t>
                      </a:r>
                      <a:endParaRPr lang="es-ES" sz="800">
                        <a:effectLst/>
                      </a:endParaRPr>
                    </a:p>
                    <a:p>
                      <a:pPr marL="342900" lvl="0" indent="-342900">
                        <a:lnSpc>
                          <a:spcPct val="115000"/>
                        </a:lnSpc>
                        <a:spcAft>
                          <a:spcPts val="0"/>
                        </a:spcAft>
                        <a:buFont typeface="Wingdings"/>
                        <a:buChar char=""/>
                      </a:pPr>
                      <a:r>
                        <a:rPr lang="en-US" sz="800">
                          <a:effectLst/>
                        </a:rPr>
                        <a:t>A (n)/ the</a:t>
                      </a:r>
                      <a:endParaRPr lang="es-ES" sz="800">
                        <a:effectLst/>
                      </a:endParaRPr>
                    </a:p>
                    <a:p>
                      <a:pPr marL="342900" lvl="0" indent="-342900">
                        <a:lnSpc>
                          <a:spcPct val="115000"/>
                        </a:lnSpc>
                        <a:spcAft>
                          <a:spcPts val="0"/>
                        </a:spcAft>
                        <a:buFont typeface="Wingdings"/>
                        <a:buChar char=""/>
                      </a:pPr>
                      <a:r>
                        <a:rPr lang="en-US" sz="800">
                          <a:effectLst/>
                        </a:rPr>
                        <a:t>Present simple vs present progressive</a:t>
                      </a:r>
                      <a:endParaRPr lang="es-ES" sz="800">
                        <a:effectLst/>
                      </a:endParaRPr>
                    </a:p>
                    <a:p>
                      <a:pPr marL="342900" lvl="0" indent="-342900">
                        <a:lnSpc>
                          <a:spcPct val="115000"/>
                        </a:lnSpc>
                        <a:spcAft>
                          <a:spcPts val="0"/>
                        </a:spcAft>
                        <a:buFont typeface="Wingdings"/>
                        <a:buChar char=""/>
                      </a:pPr>
                      <a:r>
                        <a:rPr lang="en-US" sz="800">
                          <a:effectLst/>
                        </a:rPr>
                        <a:t>Why?/because</a:t>
                      </a:r>
                      <a:endParaRPr lang="es-ES" sz="80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800" dirty="0">
                          <a:effectLst/>
                        </a:rPr>
                        <a:t>Talking about current activities</a:t>
                      </a:r>
                      <a:endParaRPr lang="es-ES" sz="800" dirty="0">
                        <a:effectLst/>
                      </a:endParaRPr>
                    </a:p>
                    <a:p>
                      <a:pPr marL="107950">
                        <a:lnSpc>
                          <a:spcPct val="115000"/>
                        </a:lnSpc>
                        <a:spcAft>
                          <a:spcPts val="0"/>
                        </a:spcAft>
                      </a:pPr>
                      <a:r>
                        <a:rPr lang="en-US" sz="800" dirty="0">
                          <a:effectLst/>
                        </a:rPr>
                        <a:t>Temporary states and futures plans</a:t>
                      </a:r>
                      <a:endParaRPr lang="es-ES" sz="800" dirty="0">
                        <a:effectLst/>
                      </a:endParaRPr>
                    </a:p>
                    <a:p>
                      <a:pPr marL="107950">
                        <a:lnSpc>
                          <a:spcPct val="115000"/>
                        </a:lnSpc>
                        <a:spcAft>
                          <a:spcPts val="0"/>
                        </a:spcAft>
                      </a:pPr>
                      <a:r>
                        <a:rPr lang="en-US" sz="800" dirty="0">
                          <a:effectLst/>
                        </a:rPr>
                        <a:t>Giving reasons</a:t>
                      </a:r>
                      <a:endParaRPr lang="es-ES" sz="800" dirty="0">
                        <a:effectLst/>
                      </a:endParaRPr>
                    </a:p>
                    <a:p>
                      <a:pPr marL="107950">
                        <a:lnSpc>
                          <a:spcPct val="115000"/>
                        </a:lnSpc>
                        <a:spcAft>
                          <a:spcPts val="0"/>
                        </a:spcAft>
                      </a:pPr>
                      <a:r>
                        <a:rPr lang="en-US" sz="800" dirty="0">
                          <a:effectLst/>
                        </a:rPr>
                        <a:t>Expressing possession</a:t>
                      </a:r>
                      <a:endParaRPr lang="es-ES" sz="800" dirty="0">
                        <a:effectLst/>
                      </a:endParaRPr>
                    </a:p>
                    <a:p>
                      <a:pPr marL="107950">
                        <a:lnSpc>
                          <a:spcPct val="115000"/>
                        </a:lnSpc>
                        <a:spcAft>
                          <a:spcPts val="0"/>
                        </a:spcAft>
                      </a:pPr>
                      <a:r>
                        <a:rPr lang="en-US" sz="800" dirty="0">
                          <a:effectLst/>
                        </a:rPr>
                        <a:t>Distinguishing between current events and habitual actions</a:t>
                      </a:r>
                      <a:endParaRPr lang="es-ES" sz="800" dirty="0">
                        <a:effectLst/>
                      </a:endParaRPr>
                    </a:p>
                    <a:p>
                      <a:pPr marL="342900" lvl="0" indent="-342900">
                        <a:lnSpc>
                          <a:spcPct val="115000"/>
                        </a:lnSpc>
                        <a:spcAft>
                          <a:spcPts val="0"/>
                        </a:spcAft>
                        <a:buFont typeface="Wingdings"/>
                        <a:buChar char=""/>
                      </a:pPr>
                      <a:r>
                        <a:rPr lang="en-US" sz="800" dirty="0">
                          <a:effectLst/>
                        </a:rPr>
                        <a:t>Referring to location</a:t>
                      </a:r>
                      <a:endParaRPr lang="es-ES" sz="800" dirty="0">
                        <a:effectLst/>
                      </a:endParaRPr>
                    </a:p>
                    <a:p>
                      <a:pPr marL="342900" lvl="0" indent="-342900">
                        <a:lnSpc>
                          <a:spcPct val="115000"/>
                        </a:lnSpc>
                        <a:spcAft>
                          <a:spcPts val="0"/>
                        </a:spcAft>
                        <a:buFont typeface="Wingdings"/>
                        <a:buChar char=""/>
                      </a:pPr>
                      <a:r>
                        <a:rPr lang="en-US" sz="800" dirty="0">
                          <a:effectLst/>
                        </a:rPr>
                        <a:t>Describing one´s house and town</a:t>
                      </a:r>
                      <a:endParaRPr lang="es-ES" sz="800" dirty="0">
                        <a:effectLst/>
                      </a:endParaRPr>
                    </a:p>
                    <a:p>
                      <a:pPr marL="342900" lvl="0" indent="-342900">
                        <a:lnSpc>
                          <a:spcPct val="115000"/>
                        </a:lnSpc>
                        <a:spcAft>
                          <a:spcPts val="0"/>
                        </a:spcAft>
                        <a:buFont typeface="Wingdings"/>
                        <a:buChar char=""/>
                      </a:pPr>
                      <a:r>
                        <a:rPr lang="en-US" sz="800" dirty="0">
                          <a:effectLst/>
                        </a:rPr>
                        <a:t>Giving news and responding to news</a:t>
                      </a:r>
                      <a:endParaRPr lang="es-ES" sz="800" dirty="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1100">
                          <a:effectLst/>
                          <a:latin typeface="Calibri"/>
                          <a:ea typeface="Calibri"/>
                          <a:cs typeface="Times New Roman"/>
                        </a:rPr>
                        <a:t>Family</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Furniture and appliances</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Rooms and parts of a house</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Preposition of place</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Places in a town/city</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Seasons </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The weather</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Phrases for letters/e-mails</a:t>
                      </a:r>
                      <a:endParaRPr lang="es-ES" sz="11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100">
                          <a:effectLst/>
                          <a:latin typeface="Calibri"/>
                          <a:ea typeface="Calibri"/>
                          <a:cs typeface="Times New Roman"/>
                        </a:rPr>
                        <a:t>Guessing game</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Pair work</a:t>
                      </a:r>
                      <a:endParaRPr lang="es-ES" sz="1100">
                        <a:effectLst/>
                        <a:latin typeface="Calibri"/>
                        <a:ea typeface="Calibri"/>
                        <a:cs typeface="Times New Roman"/>
                      </a:endParaRPr>
                    </a:p>
                    <a:p>
                      <a:pPr marL="107950">
                        <a:lnSpc>
                          <a:spcPct val="115000"/>
                        </a:lnSpc>
                        <a:spcAft>
                          <a:spcPts val="0"/>
                        </a:spcAft>
                      </a:pPr>
                      <a:r>
                        <a:rPr lang="en-US" sz="1100">
                          <a:effectLst/>
                          <a:latin typeface="Calibri"/>
                          <a:ea typeface="Calibri"/>
                          <a:cs typeface="Times New Roman"/>
                        </a:rPr>
                        <a:t>*word stress</a:t>
                      </a:r>
                      <a:endParaRPr lang="es-ES" sz="1100">
                        <a:effectLst/>
                        <a:latin typeface="Calibri"/>
                        <a:ea typeface="Calibri"/>
                        <a:cs typeface="Times New Roman"/>
                      </a:endParaRPr>
                    </a:p>
                    <a:p>
                      <a:pPr marL="107950">
                        <a:lnSpc>
                          <a:spcPct val="115000"/>
                        </a:lnSpc>
                        <a:spcAft>
                          <a:spcPts val="0"/>
                        </a:spcAft>
                      </a:pPr>
                      <a:r>
                        <a:rPr lang="en-US" sz="1100">
                          <a:effectLst/>
                          <a:latin typeface="Calibri"/>
                          <a:ea typeface="Calibri"/>
                          <a:cs typeface="Times New Roman"/>
                        </a:rPr>
                        <a:t>*/b/, /v/, /w/</a:t>
                      </a:r>
                      <a:endParaRPr lang="es-ES" sz="11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100">
                          <a:effectLst/>
                          <a:latin typeface="Calibri"/>
                          <a:ea typeface="Calibri"/>
                          <a:cs typeface="Times New Roman"/>
                        </a:rPr>
                        <a:t>Three shorts dialogues (understanding specific information)</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A monologue (understanding gist and specific information)</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A dialogue (understanding gist and specific information)</a:t>
                      </a:r>
                      <a:endParaRPr lang="es-ES" sz="110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100">
                          <a:effectLst/>
                          <a:latin typeface="Calibri"/>
                          <a:ea typeface="Calibri"/>
                          <a:cs typeface="Times New Roman"/>
                        </a:rPr>
                        <a:t>A magazine article: Montreal´s underground city</a:t>
                      </a:r>
                      <a:endParaRPr lang="es-ES" sz="1100">
                        <a:effectLst/>
                        <a:latin typeface="Calibri"/>
                        <a:ea typeface="Calibri"/>
                        <a:cs typeface="Times New Roman"/>
                      </a:endParaRPr>
                    </a:p>
                    <a:p>
                      <a:pPr marL="342900" lvl="0" indent="-342900">
                        <a:lnSpc>
                          <a:spcPct val="115000"/>
                        </a:lnSpc>
                        <a:spcAft>
                          <a:spcPts val="0"/>
                        </a:spcAft>
                        <a:buFont typeface="Wingdings"/>
                        <a:buChar char=""/>
                      </a:pPr>
                      <a:r>
                        <a:rPr lang="en-US" sz="1100">
                          <a:effectLst/>
                          <a:latin typeface="Calibri"/>
                          <a:ea typeface="Calibri"/>
                          <a:cs typeface="Times New Roman"/>
                        </a:rPr>
                        <a:t>An article about an unusual house</a:t>
                      </a:r>
                      <a:endParaRPr lang="es-ES" sz="1100">
                        <a:effectLst/>
                        <a:latin typeface="Calibri"/>
                        <a:ea typeface="Calibri"/>
                        <a:cs typeface="Times New Roman"/>
                      </a:endParaRPr>
                    </a:p>
                  </a:txBody>
                  <a:tcPr marL="68580" marR="68580" marT="0" marB="0"/>
                </a:tc>
              </a:tr>
              <a:tr h="1073292">
                <a:tc>
                  <a:txBody>
                    <a:bodyPr/>
                    <a:lstStyle/>
                    <a:p>
                      <a:pPr>
                        <a:lnSpc>
                          <a:spcPct val="115000"/>
                        </a:lnSpc>
                        <a:spcAft>
                          <a:spcPts val="0"/>
                        </a:spcAft>
                      </a:pPr>
                      <a:r>
                        <a:rPr lang="en-US" sz="800">
                          <a:effectLst/>
                        </a:rPr>
                        <a:t>Module 4</a:t>
                      </a:r>
                      <a:endParaRPr lang="es-ES" sz="800">
                        <a:effectLst/>
                      </a:endParaRPr>
                    </a:p>
                    <a:p>
                      <a:pPr>
                        <a:lnSpc>
                          <a:spcPct val="115000"/>
                        </a:lnSpc>
                        <a:spcAft>
                          <a:spcPts val="0"/>
                        </a:spcAft>
                      </a:pPr>
                      <a:r>
                        <a:rPr lang="en-US" sz="800">
                          <a:effectLst/>
                        </a:rPr>
                        <a:t>FEELING GOOD</a:t>
                      </a:r>
                      <a:endParaRPr lang="es-ES" sz="800">
                        <a:effectLst/>
                      </a:endParaRPr>
                    </a:p>
                    <a:p>
                      <a:pPr>
                        <a:lnSpc>
                          <a:spcPct val="115000"/>
                        </a:lnSpc>
                        <a:spcAft>
                          <a:spcPts val="0"/>
                        </a:spcAft>
                      </a:pPr>
                      <a:r>
                        <a:rPr lang="en-US" sz="800">
                          <a:effectLst/>
                        </a:rPr>
                        <a:t>Cross curricular: Healthy Smoothie recipes</a:t>
                      </a:r>
                      <a:endParaRPr lang="es-ES" sz="800">
                        <a:effectLst/>
                      </a:endParaRPr>
                    </a:p>
                    <a:p>
                      <a:pPr>
                        <a:lnSpc>
                          <a:spcPct val="115000"/>
                        </a:lnSpc>
                        <a:spcAft>
                          <a:spcPts val="0"/>
                        </a:spcAft>
                      </a:pPr>
                      <a:r>
                        <a:rPr lang="en-US" sz="700">
                          <a:effectLst/>
                        </a:rPr>
                        <a:t> </a:t>
                      </a:r>
                      <a:endParaRPr lang="es-ES" sz="80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800">
                          <a:effectLst/>
                        </a:rPr>
                        <a:t>Countable/uncountable nouns</a:t>
                      </a:r>
                      <a:endParaRPr lang="es-ES" sz="800">
                        <a:effectLst/>
                      </a:endParaRPr>
                    </a:p>
                    <a:p>
                      <a:pPr marL="342900" lvl="0" indent="-342900">
                        <a:lnSpc>
                          <a:spcPct val="115000"/>
                        </a:lnSpc>
                        <a:spcAft>
                          <a:spcPts val="0"/>
                        </a:spcAft>
                        <a:buFont typeface="Wingdings"/>
                        <a:buChar char=""/>
                      </a:pPr>
                      <a:r>
                        <a:rPr lang="en-US" sz="800">
                          <a:effectLst/>
                        </a:rPr>
                        <a:t>Some/any/no</a:t>
                      </a:r>
                      <a:endParaRPr lang="es-ES" sz="800">
                        <a:effectLst/>
                      </a:endParaRPr>
                    </a:p>
                    <a:p>
                      <a:pPr marL="342900" lvl="0" indent="-342900">
                        <a:lnSpc>
                          <a:spcPct val="115000"/>
                        </a:lnSpc>
                        <a:spcAft>
                          <a:spcPts val="0"/>
                        </a:spcAft>
                        <a:buFont typeface="Wingdings"/>
                        <a:buChar char=""/>
                      </a:pPr>
                      <a:r>
                        <a:rPr lang="en-US" sz="800">
                          <a:effectLst/>
                        </a:rPr>
                        <a:t>How much…?/How many…?</a:t>
                      </a:r>
                      <a:endParaRPr lang="es-ES" sz="800">
                        <a:effectLst/>
                      </a:endParaRPr>
                    </a:p>
                    <a:p>
                      <a:pPr marL="342900" lvl="0" indent="-342900">
                        <a:lnSpc>
                          <a:spcPct val="115000"/>
                        </a:lnSpc>
                        <a:spcAft>
                          <a:spcPts val="0"/>
                        </a:spcAft>
                        <a:buFont typeface="Wingdings"/>
                        <a:buChar char=""/>
                      </a:pPr>
                      <a:r>
                        <a:rPr lang="en-US" sz="800">
                          <a:effectLst/>
                        </a:rPr>
                        <a:t>Much/many/a lot of/lots of/a few/ a little/</a:t>
                      </a:r>
                      <a:endParaRPr lang="es-ES" sz="800">
                        <a:effectLst/>
                      </a:endParaRPr>
                    </a:p>
                    <a:p>
                      <a:pPr marL="342900" lvl="0" indent="-342900">
                        <a:lnSpc>
                          <a:spcPct val="115000"/>
                        </a:lnSpc>
                        <a:spcAft>
                          <a:spcPts val="0"/>
                        </a:spcAft>
                        <a:buFont typeface="Wingdings"/>
                        <a:buChar char=""/>
                      </a:pPr>
                      <a:r>
                        <a:rPr lang="en-US" sz="800">
                          <a:effectLst/>
                        </a:rPr>
                        <a:t>Object personal pronouns</a:t>
                      </a:r>
                      <a:endParaRPr lang="es-ES" sz="800">
                        <a:effectLst/>
                      </a:endParaRPr>
                    </a:p>
                    <a:p>
                      <a:pPr marL="342900" lvl="0" indent="-342900">
                        <a:lnSpc>
                          <a:spcPct val="115000"/>
                        </a:lnSpc>
                        <a:spcAft>
                          <a:spcPts val="0"/>
                        </a:spcAft>
                        <a:buFont typeface="Wingdings"/>
                        <a:buChar char=""/>
                      </a:pPr>
                      <a:r>
                        <a:rPr lang="en-US" sz="800">
                          <a:effectLst/>
                        </a:rPr>
                        <a:t>The verb should</a:t>
                      </a:r>
                      <a:endParaRPr lang="es-ES" sz="80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800" dirty="0">
                          <a:effectLst/>
                        </a:rPr>
                        <a:t>Ordering food and taking an order</a:t>
                      </a:r>
                      <a:endParaRPr lang="es-ES" sz="800" dirty="0">
                        <a:effectLst/>
                      </a:endParaRPr>
                    </a:p>
                    <a:p>
                      <a:pPr marL="342900" lvl="0" indent="-342900">
                        <a:lnSpc>
                          <a:spcPct val="115000"/>
                        </a:lnSpc>
                        <a:spcAft>
                          <a:spcPts val="0"/>
                        </a:spcAft>
                        <a:buFont typeface="Wingdings"/>
                        <a:buChar char=""/>
                      </a:pPr>
                      <a:r>
                        <a:rPr lang="en-US" sz="800" dirty="0">
                          <a:effectLst/>
                        </a:rPr>
                        <a:t>Making, accepting, refusing offers.</a:t>
                      </a:r>
                      <a:endParaRPr lang="es-ES" sz="800" dirty="0">
                        <a:effectLst/>
                      </a:endParaRPr>
                    </a:p>
                    <a:p>
                      <a:pPr marL="342900" lvl="0" indent="-342900">
                        <a:lnSpc>
                          <a:spcPct val="115000"/>
                        </a:lnSpc>
                        <a:spcAft>
                          <a:spcPts val="0"/>
                        </a:spcAft>
                        <a:buFont typeface="Wingdings"/>
                        <a:buChar char=""/>
                      </a:pPr>
                      <a:r>
                        <a:rPr lang="en-US" sz="800" dirty="0">
                          <a:effectLst/>
                        </a:rPr>
                        <a:t>Talking about food preferences and eating habits</a:t>
                      </a:r>
                      <a:endParaRPr lang="es-ES" sz="800" dirty="0">
                        <a:effectLst/>
                      </a:endParaRPr>
                    </a:p>
                    <a:p>
                      <a:pPr marL="342900" lvl="0" indent="-342900">
                        <a:lnSpc>
                          <a:spcPct val="115000"/>
                        </a:lnSpc>
                        <a:spcAft>
                          <a:spcPts val="0"/>
                        </a:spcAft>
                        <a:buFont typeface="Wingdings"/>
                        <a:buChar char=""/>
                      </a:pPr>
                      <a:r>
                        <a:rPr lang="en-US" sz="800" dirty="0">
                          <a:effectLst/>
                        </a:rPr>
                        <a:t>Asking and answering about quantity</a:t>
                      </a:r>
                      <a:endParaRPr lang="es-ES" sz="800" dirty="0">
                        <a:effectLst/>
                      </a:endParaRPr>
                    </a:p>
                    <a:p>
                      <a:pPr marL="342900" lvl="0" indent="-342900">
                        <a:lnSpc>
                          <a:spcPct val="115000"/>
                        </a:lnSpc>
                        <a:spcAft>
                          <a:spcPts val="0"/>
                        </a:spcAft>
                        <a:buFont typeface="Wingdings"/>
                        <a:buChar char=""/>
                      </a:pPr>
                      <a:r>
                        <a:rPr lang="en-US" sz="800" dirty="0">
                          <a:effectLst/>
                        </a:rPr>
                        <a:t>Talking about ailments</a:t>
                      </a:r>
                      <a:endParaRPr lang="es-ES" sz="800" dirty="0">
                        <a:effectLst/>
                      </a:endParaRPr>
                    </a:p>
                    <a:p>
                      <a:pPr marL="342900" lvl="0" indent="-342900">
                        <a:lnSpc>
                          <a:spcPct val="115000"/>
                        </a:lnSpc>
                        <a:spcAft>
                          <a:spcPts val="0"/>
                        </a:spcAft>
                        <a:buFont typeface="Wingdings"/>
                        <a:buChar char=""/>
                      </a:pPr>
                      <a:r>
                        <a:rPr lang="en-US" sz="800" dirty="0">
                          <a:effectLst/>
                        </a:rPr>
                        <a:t>Asking for and giving advice</a:t>
                      </a:r>
                      <a:endParaRPr lang="es-ES" sz="800" dirty="0">
                        <a:effectLst/>
                      </a:endParaRPr>
                    </a:p>
                    <a:p>
                      <a:pPr marL="342900" lvl="0" indent="-342900">
                        <a:lnSpc>
                          <a:spcPct val="115000"/>
                        </a:lnSpc>
                        <a:spcAft>
                          <a:spcPts val="0"/>
                        </a:spcAft>
                        <a:buFont typeface="Wingdings"/>
                        <a:buChar char=""/>
                      </a:pPr>
                      <a:r>
                        <a:rPr lang="en-US" sz="800" dirty="0">
                          <a:effectLst/>
                        </a:rPr>
                        <a:t>Expressing opinions</a:t>
                      </a:r>
                      <a:endParaRPr lang="es-ES" sz="800" dirty="0">
                        <a:effectLst/>
                        <a:latin typeface="Calibri"/>
                        <a:ea typeface="Calibri"/>
                        <a:cs typeface="Times New Roman"/>
                      </a:endParaRPr>
                    </a:p>
                  </a:txBody>
                  <a:tcPr marL="47725" marR="47725" marT="0" marB="0"/>
                </a:tc>
                <a:tc>
                  <a:txBody>
                    <a:bodyPr/>
                    <a:lstStyle/>
                    <a:p>
                      <a:pPr marL="342900" lvl="0" indent="-342900">
                        <a:lnSpc>
                          <a:spcPct val="115000"/>
                        </a:lnSpc>
                        <a:spcAft>
                          <a:spcPts val="0"/>
                        </a:spcAft>
                        <a:buFont typeface="Wingdings"/>
                        <a:buChar char=""/>
                      </a:pPr>
                      <a:r>
                        <a:rPr lang="en-US" sz="1100" dirty="0">
                          <a:effectLst/>
                          <a:latin typeface="Calibri"/>
                          <a:ea typeface="Calibri"/>
                          <a:cs typeface="Times New Roman"/>
                        </a:rPr>
                        <a:t>Containers</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Food and drink</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Food courses</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Parts of the body</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Ailments</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Words/ </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Phrases related to fitness</a:t>
                      </a:r>
                      <a:endParaRPr lang="es-ES" sz="11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100" dirty="0">
                          <a:effectLst/>
                          <a:latin typeface="Calibri"/>
                          <a:ea typeface="Calibri"/>
                          <a:cs typeface="Times New Roman"/>
                        </a:rPr>
                        <a:t>Role play</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Pair work</a:t>
                      </a:r>
                      <a:endParaRPr lang="es-ES" sz="1100" dirty="0">
                        <a:effectLst/>
                        <a:latin typeface="Calibri"/>
                        <a:ea typeface="Calibri"/>
                        <a:cs typeface="Times New Roman"/>
                      </a:endParaRPr>
                    </a:p>
                    <a:p>
                      <a:pPr marL="107950">
                        <a:lnSpc>
                          <a:spcPct val="115000"/>
                        </a:lnSpc>
                        <a:spcAft>
                          <a:spcPts val="0"/>
                        </a:spcAft>
                      </a:pPr>
                      <a:r>
                        <a:rPr lang="en-US" sz="1100" dirty="0">
                          <a:effectLst/>
                          <a:latin typeface="Calibri"/>
                          <a:ea typeface="Calibri"/>
                          <a:cs typeface="Times New Roman"/>
                        </a:rPr>
                        <a:t>*/I/i:/ai/</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differentiating between the pronunciation should/shouldn´t</a:t>
                      </a:r>
                      <a:endParaRPr lang="es-ES" sz="11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100" dirty="0">
                          <a:effectLst/>
                          <a:latin typeface="Calibri"/>
                          <a:ea typeface="Calibri"/>
                          <a:cs typeface="Times New Roman"/>
                        </a:rPr>
                        <a:t>Three short dialogues(understanding main idea)</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A telephone conversation (understanding specific information)</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Three monologues (understanding gist and specific information.</a:t>
                      </a:r>
                      <a:endParaRPr lang="es-ES" sz="11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Wingdings"/>
                        <a:buChar char=""/>
                      </a:pPr>
                      <a:r>
                        <a:rPr lang="en-US" sz="1100" dirty="0">
                          <a:effectLst/>
                          <a:latin typeface="Calibri"/>
                          <a:ea typeface="Calibri"/>
                          <a:cs typeface="Times New Roman"/>
                        </a:rPr>
                        <a:t>A magazine article “ A rainbow on your plate”</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A flyer “ Get involved NEPAL”</a:t>
                      </a:r>
                      <a:endParaRPr lang="es-ES" sz="1100" dirty="0">
                        <a:effectLst/>
                        <a:latin typeface="Calibri"/>
                        <a:ea typeface="Calibri"/>
                        <a:cs typeface="Times New Roman"/>
                      </a:endParaRPr>
                    </a:p>
                    <a:p>
                      <a:pPr marL="342900" lvl="0" indent="-342900">
                        <a:lnSpc>
                          <a:spcPct val="115000"/>
                        </a:lnSpc>
                        <a:spcAft>
                          <a:spcPts val="0"/>
                        </a:spcAft>
                        <a:buFont typeface="Wingdings"/>
                        <a:buChar char=""/>
                      </a:pPr>
                      <a:r>
                        <a:rPr lang="en-US" sz="1100" dirty="0">
                          <a:effectLst/>
                          <a:latin typeface="Calibri"/>
                          <a:ea typeface="Calibri"/>
                          <a:cs typeface="Times New Roman"/>
                        </a:rPr>
                        <a:t>A problem page “ Keep fit, stay fit”</a:t>
                      </a:r>
                      <a:endParaRPr lang="es-E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080726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5 Rectángulo"/>
          <p:cNvSpPr/>
          <p:nvPr/>
        </p:nvSpPr>
        <p:spPr>
          <a:xfrm>
            <a:off x="0" y="620688"/>
            <a:ext cx="9035480" cy="461665"/>
          </a:xfrm>
          <a:prstGeom prst="rect">
            <a:avLst/>
          </a:prstGeom>
        </p:spPr>
        <p:txBody>
          <a:bodyPr wrap="square">
            <a:spAutoFit/>
          </a:bodyPr>
          <a:lstStyle/>
          <a:p>
            <a:pPr algn="ctr"/>
            <a:r>
              <a:rPr lang="es-MX" sz="2400" b="1" dirty="0" smtClean="0">
                <a:effectLst/>
                <a:latin typeface="Arial" pitchFamily="34" charset="0"/>
                <a:cs typeface="Arial" pitchFamily="34" charset="0"/>
              </a:rPr>
              <a:t>RASGOS DESEABLES DEL PERFIL DE EGRESO</a:t>
            </a:r>
          </a:p>
        </p:txBody>
      </p:sp>
      <p:sp>
        <p:nvSpPr>
          <p:cNvPr id="2" name="1 Rectángulo"/>
          <p:cNvSpPr/>
          <p:nvPr/>
        </p:nvSpPr>
        <p:spPr>
          <a:xfrm>
            <a:off x="827584" y="1124744"/>
            <a:ext cx="7560840" cy="4493538"/>
          </a:xfrm>
          <a:prstGeom prst="rect">
            <a:avLst/>
          </a:prstGeom>
        </p:spPr>
        <p:txBody>
          <a:bodyPr wrap="square">
            <a:spAutoFit/>
          </a:bodyPr>
          <a:lstStyle/>
          <a:p>
            <a:endParaRPr lang="es-MX" sz="2200" b="1" dirty="0">
              <a:latin typeface="Arial" pitchFamily="34" charset="0"/>
              <a:cs typeface="Arial" pitchFamily="34" charset="0"/>
            </a:endParaRPr>
          </a:p>
          <a:p>
            <a:pPr marL="342900" indent="-342900">
              <a:buFont typeface="Arial" pitchFamily="34" charset="0"/>
              <a:buChar char="•"/>
            </a:pPr>
            <a:r>
              <a:rPr lang="es-MX" sz="2200" dirty="0" smtClean="0">
                <a:latin typeface="Arial" pitchFamily="34" charset="0"/>
                <a:cs typeface="Arial" pitchFamily="34" charset="0"/>
              </a:rPr>
              <a:t>Aplica </a:t>
            </a:r>
            <a:r>
              <a:rPr lang="es-MX" sz="2200" dirty="0">
                <a:latin typeface="Arial" pitchFamily="34" charset="0"/>
                <a:cs typeface="Arial" pitchFamily="34" charset="0"/>
              </a:rPr>
              <a:t>sus habilidades comunicativas en diversos </a:t>
            </a:r>
            <a:r>
              <a:rPr lang="es-MX" sz="2200" dirty="0" smtClean="0">
                <a:latin typeface="Arial" pitchFamily="34" charset="0"/>
                <a:cs typeface="Arial" pitchFamily="34" charset="0"/>
              </a:rPr>
              <a:t>contextos</a:t>
            </a:r>
          </a:p>
          <a:p>
            <a:pPr marL="342900" indent="-342900">
              <a:buFont typeface="Arial" pitchFamily="34" charset="0"/>
              <a:buChar char="•"/>
            </a:pPr>
            <a:endParaRPr lang="es-MX" sz="2200" dirty="0">
              <a:latin typeface="Arial" pitchFamily="34" charset="0"/>
              <a:cs typeface="Arial" pitchFamily="34" charset="0"/>
            </a:endParaRPr>
          </a:p>
          <a:p>
            <a:pPr marL="342900" indent="-342900">
              <a:buFont typeface="Arial" pitchFamily="34" charset="0"/>
              <a:buChar char="•"/>
            </a:pPr>
            <a:r>
              <a:rPr lang="es-MX" sz="2200" dirty="0" smtClean="0">
                <a:latin typeface="Arial" pitchFamily="34" charset="0"/>
                <a:cs typeface="Arial" pitchFamily="34" charset="0"/>
              </a:rPr>
              <a:t>Desarrolla </a:t>
            </a:r>
            <a:r>
              <a:rPr lang="es-MX" sz="2200" dirty="0">
                <a:latin typeface="Arial" pitchFamily="34" charset="0"/>
                <a:cs typeface="Arial" pitchFamily="34" charset="0"/>
              </a:rPr>
              <a:t>sus habilidades comunicativas para adquirir nuevos lenguajes. </a:t>
            </a:r>
            <a:endParaRPr lang="es-MX" sz="2200" dirty="0" smtClean="0">
              <a:latin typeface="Arial" pitchFamily="34" charset="0"/>
              <a:cs typeface="Arial" pitchFamily="34" charset="0"/>
            </a:endParaRPr>
          </a:p>
          <a:p>
            <a:pPr marL="342900" indent="-342900">
              <a:buFont typeface="Arial" pitchFamily="34" charset="0"/>
              <a:buChar char="•"/>
            </a:pPr>
            <a:endParaRPr lang="es-MX" sz="2200" dirty="0">
              <a:latin typeface="Arial" pitchFamily="34" charset="0"/>
              <a:cs typeface="Arial" pitchFamily="34" charset="0"/>
            </a:endParaRPr>
          </a:p>
          <a:p>
            <a:pPr marL="342900" indent="-342900">
              <a:buFont typeface="Arial" pitchFamily="34" charset="0"/>
              <a:buChar char="•"/>
            </a:pPr>
            <a:r>
              <a:rPr lang="es-MX" sz="2200" dirty="0" smtClean="0">
                <a:latin typeface="Arial" pitchFamily="34" charset="0"/>
                <a:cs typeface="Arial" pitchFamily="34" charset="0"/>
              </a:rPr>
              <a:t>Utiliza </a:t>
            </a:r>
            <a:r>
              <a:rPr lang="es-MX" sz="2200" dirty="0">
                <a:latin typeface="Arial" pitchFamily="34" charset="0"/>
                <a:cs typeface="Arial" pitchFamily="34" charset="0"/>
              </a:rPr>
              <a:t>una segunda lengua para comunicarse. </a:t>
            </a:r>
            <a:br>
              <a:rPr lang="es-MX" sz="2200" dirty="0">
                <a:latin typeface="Arial" pitchFamily="34" charset="0"/>
                <a:cs typeface="Arial" pitchFamily="34" charset="0"/>
              </a:rPr>
            </a:br>
            <a:r>
              <a:rPr lang="es-MX" sz="2200" dirty="0" smtClean="0">
                <a:latin typeface="Arial" pitchFamily="34" charset="0"/>
                <a:cs typeface="Arial" pitchFamily="34" charset="0"/>
              </a:rPr>
              <a:t>Emplea </a:t>
            </a:r>
            <a:r>
              <a:rPr lang="es-MX" sz="2200" dirty="0">
                <a:latin typeface="Arial" pitchFamily="34" charset="0"/>
                <a:cs typeface="Arial" pitchFamily="34" charset="0"/>
              </a:rPr>
              <a:t>las tecnologías de la información y la comunicación </a:t>
            </a:r>
            <a:endParaRPr lang="es-MX" sz="2200" dirty="0" smtClean="0">
              <a:latin typeface="Arial" pitchFamily="34" charset="0"/>
              <a:cs typeface="Arial" pitchFamily="34" charset="0"/>
            </a:endParaRPr>
          </a:p>
          <a:p>
            <a:pPr marL="342900" indent="-342900">
              <a:buFont typeface="Arial" pitchFamily="34" charset="0"/>
              <a:buChar char="•"/>
            </a:pPr>
            <a:endParaRPr lang="es-MX" sz="2200" dirty="0">
              <a:latin typeface="Arial" pitchFamily="34" charset="0"/>
              <a:cs typeface="Arial" pitchFamily="34" charset="0"/>
            </a:endParaRPr>
          </a:p>
          <a:p>
            <a:pPr marL="342900" indent="-342900">
              <a:buFont typeface="Arial" pitchFamily="34" charset="0"/>
              <a:buChar char="•"/>
            </a:pPr>
            <a:r>
              <a:rPr lang="es-MX" sz="2200" dirty="0" smtClean="0">
                <a:latin typeface="Arial" pitchFamily="34" charset="0"/>
                <a:cs typeface="Arial" pitchFamily="34" charset="0"/>
              </a:rPr>
              <a:t>Participa </a:t>
            </a:r>
            <a:r>
              <a:rPr lang="es-MX" sz="2200" dirty="0">
                <a:latin typeface="Arial" pitchFamily="34" charset="0"/>
                <a:cs typeface="Arial" pitchFamily="34" charset="0"/>
              </a:rPr>
              <a:t>en comunidades de trabajo y redes de colaboración a través del uso de la tecnología </a:t>
            </a:r>
          </a:p>
        </p:txBody>
      </p:sp>
    </p:spTree>
    <p:extLst>
      <p:ext uri="{BB962C8B-B14F-4D97-AF65-F5344CB8AC3E}">
        <p14:creationId xmlns:p14="http://schemas.microsoft.com/office/powerpoint/2010/main" val="2772070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971600" y="1409073"/>
            <a:ext cx="6673089" cy="496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50000"/>
              </a:lnSpc>
              <a:spcBef>
                <a:spcPct val="0"/>
              </a:spcBef>
              <a:spcAft>
                <a:spcPct val="0"/>
              </a:spcAft>
              <a:buClrTx/>
              <a:buSzTx/>
              <a:buFontTx/>
              <a:buNone/>
              <a:tabLst/>
            </a:pPr>
            <a:r>
              <a:rPr kumimoji="0" lang="es-ES" sz="2000" b="1" i="0" u="none" strike="noStrike" cap="none" normalizeH="0" baseline="0" dirty="0" smtClean="0">
                <a:ln>
                  <a:noFill/>
                </a:ln>
                <a:effectLst/>
                <a:latin typeface="Arial" pitchFamily="34" charset="0"/>
                <a:ea typeface="Calibri" pitchFamily="34" charset="0"/>
                <a:cs typeface="Arial" pitchFamily="34" charset="0"/>
              </a:rPr>
              <a:t>2.- Modelo </a:t>
            </a:r>
            <a:r>
              <a:rPr kumimoji="0" lang="es-ES" sz="2000" b="1" i="0" u="none" strike="noStrike" cap="none" normalizeH="0" baseline="0" dirty="0" err="1" smtClean="0">
                <a:ln>
                  <a:noFill/>
                </a:ln>
                <a:effectLst/>
                <a:latin typeface="Arial" pitchFamily="34" charset="0"/>
                <a:ea typeface="Calibri" pitchFamily="34" charset="0"/>
                <a:cs typeface="Arial" pitchFamily="34" charset="0"/>
              </a:rPr>
              <a:t>Task-based-learning</a:t>
            </a:r>
            <a:endParaRPr kumimoji="0" lang="es-ES" sz="2000" b="1" i="0" u="none" strike="noStrike" cap="none" normalizeH="0" baseline="0" dirty="0" smtClean="0">
              <a:ln>
                <a:noFill/>
              </a:ln>
              <a:effectLst/>
              <a:latin typeface="Arial" pitchFamily="34" charset="0"/>
              <a:ea typeface="Calibri" pitchFamily="34" charset="0"/>
              <a:cs typeface="Arial" pitchFamily="34" charset="0"/>
            </a:endParaRPr>
          </a:p>
        </p:txBody>
      </p:sp>
      <p:sp>
        <p:nvSpPr>
          <p:cNvPr id="6" name="5 Rectángulo"/>
          <p:cNvSpPr/>
          <p:nvPr/>
        </p:nvSpPr>
        <p:spPr>
          <a:xfrm>
            <a:off x="1006671" y="255764"/>
            <a:ext cx="6011543" cy="461665"/>
          </a:xfrm>
          <a:prstGeom prst="rect">
            <a:avLst/>
          </a:prstGeom>
        </p:spPr>
        <p:txBody>
          <a:bodyPr wrap="square">
            <a:spAutoFit/>
          </a:bodyPr>
          <a:lstStyle/>
          <a:p>
            <a:r>
              <a:rPr lang="es-MX" sz="2400" b="1" dirty="0" smtClean="0">
                <a:latin typeface="Arial" pitchFamily="34" charset="0"/>
                <a:cs typeface="Arial" pitchFamily="34" charset="0"/>
              </a:rPr>
              <a:t>Actividades de aprendizaje</a:t>
            </a:r>
            <a:endParaRPr lang="es-ES" sz="2400" b="1" dirty="0">
              <a:latin typeface="Arial" pitchFamily="34" charset="0"/>
              <a:cs typeface="Arial" pitchFamily="34" charset="0"/>
            </a:endParaRPr>
          </a:p>
        </p:txBody>
      </p:sp>
      <p:sp>
        <p:nvSpPr>
          <p:cNvPr id="7" name="6 Rectángulo"/>
          <p:cNvSpPr/>
          <p:nvPr/>
        </p:nvSpPr>
        <p:spPr>
          <a:xfrm>
            <a:off x="971600" y="843772"/>
            <a:ext cx="8547552" cy="496996"/>
          </a:xfrm>
          <a:prstGeom prst="rect">
            <a:avLst/>
          </a:prstGeom>
        </p:spPr>
        <p:txBody>
          <a:bodyPr wrap="square">
            <a:spAutoFit/>
          </a:bodyPr>
          <a:lstStyle/>
          <a:p>
            <a:pPr lvl="0" fontAlgn="base">
              <a:lnSpc>
                <a:spcPct val="150000"/>
              </a:lnSpc>
              <a:spcBef>
                <a:spcPct val="0"/>
              </a:spcBef>
              <a:spcAft>
                <a:spcPct val="0"/>
              </a:spcAft>
            </a:pPr>
            <a:r>
              <a:rPr lang="es-ES" sz="2000" b="1" dirty="0" smtClean="0">
                <a:latin typeface="Arial" pitchFamily="34" charset="0"/>
                <a:ea typeface="Calibri" pitchFamily="34" charset="0"/>
                <a:cs typeface="Arial" pitchFamily="34" charset="0"/>
              </a:rPr>
              <a:t>1.- Modelo Presentación-Práctica –Producción</a:t>
            </a:r>
            <a:endParaRPr lang="es-ES" sz="2800" b="1" dirty="0" smtClean="0">
              <a:latin typeface="Arial" pitchFamily="34" charset="0"/>
              <a:cs typeface="Arial" pitchFamily="34" charset="0"/>
            </a:endParaRPr>
          </a:p>
        </p:txBody>
      </p:sp>
      <p:sp>
        <p:nvSpPr>
          <p:cNvPr id="8" name="7 Rectángulo"/>
          <p:cNvSpPr/>
          <p:nvPr/>
        </p:nvSpPr>
        <p:spPr>
          <a:xfrm>
            <a:off x="971600" y="1834061"/>
            <a:ext cx="6403232" cy="658835"/>
          </a:xfrm>
          <a:prstGeom prst="rect">
            <a:avLst/>
          </a:prstGeom>
        </p:spPr>
        <p:txBody>
          <a:bodyPr wrap="square">
            <a:spAutoFit/>
          </a:bodyPr>
          <a:lstStyle/>
          <a:p>
            <a:pPr lvl="0" eaLnBrk="0" fontAlgn="base" hangingPunct="0">
              <a:lnSpc>
                <a:spcPct val="150000"/>
              </a:lnSpc>
              <a:spcBef>
                <a:spcPct val="0"/>
              </a:spcBef>
              <a:spcAft>
                <a:spcPct val="0"/>
              </a:spcAft>
            </a:pPr>
            <a:r>
              <a:rPr lang="es-ES" sz="2000" b="1" dirty="0" smtClean="0">
                <a:latin typeface="Arial" pitchFamily="34" charset="0"/>
                <a:ea typeface="Calibri" pitchFamily="34" charset="0"/>
                <a:cs typeface="Arial" pitchFamily="34" charset="0"/>
              </a:rPr>
              <a:t>3.- Modelo Habilidades de la lengua</a:t>
            </a:r>
            <a:r>
              <a:rPr lang="es-ES" sz="2800" b="1" dirty="0" smtClean="0">
                <a:latin typeface="Arial" pitchFamily="34" charset="0"/>
                <a:cs typeface="Arial" pitchFamily="34" charset="0"/>
              </a:rPr>
              <a:t> </a:t>
            </a:r>
            <a:endParaRPr lang="es-ES" sz="4400" b="1" dirty="0" smtClean="0">
              <a:latin typeface="Arial" pitchFamily="34" charset="0"/>
              <a:cs typeface="Arial" pitchFamily="34" charset="0"/>
            </a:endParaRPr>
          </a:p>
        </p:txBody>
      </p:sp>
      <p:sp>
        <p:nvSpPr>
          <p:cNvPr id="17" name="16 Rectángulo"/>
          <p:cNvSpPr/>
          <p:nvPr/>
        </p:nvSpPr>
        <p:spPr>
          <a:xfrm>
            <a:off x="975938" y="2996952"/>
            <a:ext cx="6692406" cy="461665"/>
          </a:xfrm>
          <a:prstGeom prst="rect">
            <a:avLst/>
          </a:prstGeom>
        </p:spPr>
        <p:txBody>
          <a:bodyPr wrap="square">
            <a:spAutoFit/>
          </a:bodyPr>
          <a:lstStyle/>
          <a:p>
            <a:pPr algn="ctr"/>
            <a:r>
              <a:rPr lang="es-MX" sz="2400" b="1" dirty="0" smtClean="0">
                <a:latin typeface="Arial" pitchFamily="34" charset="0"/>
                <a:cs typeface="Arial" pitchFamily="34" charset="0"/>
              </a:rPr>
              <a:t>Evidencias de aprendizaje de la unidad</a:t>
            </a:r>
            <a:endParaRPr lang="es-ES" sz="2400" dirty="0">
              <a:latin typeface="Arial" pitchFamily="34" charset="0"/>
              <a:cs typeface="Arial" pitchFamily="34" charset="0"/>
            </a:endParaRPr>
          </a:p>
        </p:txBody>
      </p:sp>
      <p:grpSp>
        <p:nvGrpSpPr>
          <p:cNvPr id="18" name="17 Grupo"/>
          <p:cNvGrpSpPr/>
          <p:nvPr/>
        </p:nvGrpSpPr>
        <p:grpSpPr>
          <a:xfrm>
            <a:off x="1557022" y="3654152"/>
            <a:ext cx="5247226" cy="2223120"/>
            <a:chOff x="863089" y="4569155"/>
            <a:chExt cx="5377060" cy="3908095"/>
          </a:xfrm>
        </p:grpSpPr>
        <p:pic>
          <p:nvPicPr>
            <p:cNvPr id="19" name="Picture 16" descr="http://www.teacherfiles.com/clipart/clip_words/folder_student_potfoli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rot="20815051">
              <a:off x="1347252" y="4570361"/>
              <a:ext cx="1429280" cy="1493662"/>
            </a:xfrm>
            <a:prstGeom prst="rect">
              <a:avLst/>
            </a:prstGeom>
            <a:noFill/>
          </p:spPr>
        </p:pic>
        <p:pic>
          <p:nvPicPr>
            <p:cNvPr id="20" name="Picture 14" descr="http://missnicolebrown.pbworks.com/f/1246026039/bookworm%20clip%20art.jpg"/>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rot="632580">
              <a:off x="3700177" y="4569155"/>
              <a:ext cx="891820" cy="1472211"/>
            </a:xfrm>
            <a:prstGeom prst="rect">
              <a:avLst/>
            </a:prstGeom>
            <a:noFill/>
          </p:spPr>
        </p:pic>
        <p:pic>
          <p:nvPicPr>
            <p:cNvPr id="21" name="Picture 3" descr="http://media0.webgarden.es/images/media0:4c9a40850deb6.jpg/logo-Speak-English1-283x300.jpg"/>
            <p:cNvPicPr>
              <a:picLocks noChangeAspect="1" noChangeArrowheads="1"/>
            </p:cNvPicPr>
            <p:nvPr/>
          </p:nvPicPr>
          <p:blipFill>
            <a:blip r:embed="rId4" cstate="print">
              <a:clrChange>
                <a:clrFrom>
                  <a:srgbClr val="FEFEFE"/>
                </a:clrFrom>
                <a:clrTo>
                  <a:srgbClr val="FEFEFE">
                    <a:alpha val="0"/>
                  </a:srgbClr>
                </a:clrTo>
              </a:clrChange>
            </a:blip>
            <a:srcRect/>
            <a:stretch>
              <a:fillRect/>
            </a:stretch>
          </p:blipFill>
          <p:spPr bwMode="auto">
            <a:xfrm>
              <a:off x="2518166" y="6444208"/>
              <a:ext cx="1348722" cy="2033042"/>
            </a:xfrm>
            <a:prstGeom prst="rect">
              <a:avLst/>
            </a:prstGeom>
            <a:noFill/>
          </p:spPr>
        </p:pic>
        <p:pic>
          <p:nvPicPr>
            <p:cNvPr id="22" name="Picture 7" descr="http://classdeleemejia.wikispaces.com/file/view/Listen.jpg/259281332/Listen.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rot="20714493">
              <a:off x="4852085" y="6200196"/>
              <a:ext cx="1132214" cy="1708579"/>
            </a:xfrm>
            <a:prstGeom prst="rect">
              <a:avLst/>
            </a:prstGeom>
            <a:noFill/>
          </p:spPr>
        </p:pic>
        <p:sp>
          <p:nvSpPr>
            <p:cNvPr id="23" name="22 CuadroTexto"/>
            <p:cNvSpPr txBox="1"/>
            <p:nvPr/>
          </p:nvSpPr>
          <p:spPr>
            <a:xfrm rot="2966481">
              <a:off x="4711825" y="6547896"/>
              <a:ext cx="2646638" cy="410010"/>
            </a:xfrm>
            <a:prstGeom prst="rect">
              <a:avLst/>
            </a:prstGeom>
            <a:noFill/>
          </p:spPr>
          <p:txBody>
            <a:bodyPr wrap="square" rtlCol="0">
              <a:spAutoFit/>
            </a:bodyPr>
            <a:lstStyle/>
            <a:p>
              <a:r>
                <a:rPr lang="es-ES_tradnl" sz="2000" b="1" dirty="0" smtClean="0">
                  <a:latin typeface="Broadway" pitchFamily="82" charset="0"/>
                  <a:cs typeface="MV Boli" pitchFamily="2" charset="0"/>
                </a:rPr>
                <a:t>Listen</a:t>
              </a:r>
              <a:endParaRPr lang="es-ES" sz="2000" b="1" dirty="0">
                <a:latin typeface="Broadway" pitchFamily="82" charset="0"/>
                <a:cs typeface="MV Boli" pitchFamily="2" charset="0"/>
              </a:endParaRPr>
            </a:p>
          </p:txBody>
        </p:sp>
        <p:pic>
          <p:nvPicPr>
            <p:cNvPr id="24" name="Picture 5" descr="http://1.bp.blogspot.com/_PVTFT-mMDtg/TBnX_ilPqDI/AAAAAAAAADo/6vPU2Pp2S3g/s320/writing1.png"/>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rot="20365896">
              <a:off x="863089" y="6697845"/>
              <a:ext cx="847494" cy="1570050"/>
            </a:xfrm>
            <a:prstGeom prst="rect">
              <a:avLst/>
            </a:prstGeom>
            <a:noFill/>
          </p:spPr>
        </p:pic>
      </p:grpSp>
    </p:spTree>
    <p:extLst>
      <p:ext uri="{BB962C8B-B14F-4D97-AF65-F5344CB8AC3E}">
        <p14:creationId xmlns:p14="http://schemas.microsoft.com/office/powerpoint/2010/main" val="2772070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5" name="14 CuadroTexto"/>
          <p:cNvSpPr txBox="1"/>
          <p:nvPr/>
        </p:nvSpPr>
        <p:spPr>
          <a:xfrm>
            <a:off x="1115616" y="938331"/>
            <a:ext cx="3827375" cy="4951355"/>
          </a:xfrm>
          <a:prstGeom prst="rect">
            <a:avLst/>
          </a:prstGeom>
          <a:noFill/>
        </p:spPr>
        <p:txBody>
          <a:bodyPr wrap="square" rtlCol="0">
            <a:spAutoFit/>
          </a:bodyPr>
          <a:lstStyle/>
          <a:p>
            <a:pPr>
              <a:lnSpc>
                <a:spcPct val="150000"/>
              </a:lnSpc>
            </a:pPr>
            <a:r>
              <a:rPr lang="es-ES_tradnl" sz="3200" b="1" dirty="0" smtClean="0">
                <a:latin typeface="Arial" pitchFamily="34" charset="0"/>
                <a:cs typeface="Arial" pitchFamily="34" charset="0"/>
              </a:rPr>
              <a:t>Do</a:t>
            </a:r>
          </a:p>
          <a:p>
            <a:pPr>
              <a:lnSpc>
                <a:spcPct val="150000"/>
              </a:lnSpc>
            </a:pPr>
            <a:r>
              <a:rPr lang="es-ES_tradnl" b="1" dirty="0" err="1" smtClean="0">
                <a:latin typeface="Arial" pitchFamily="34" charset="0"/>
                <a:cs typeface="Arial" pitchFamily="34" charset="0"/>
              </a:rPr>
              <a:t>Arrive</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on</a:t>
            </a:r>
            <a:r>
              <a:rPr lang="es-ES_tradnl" b="1" dirty="0" smtClean="0">
                <a:latin typeface="Arial" pitchFamily="34" charset="0"/>
                <a:cs typeface="Arial" pitchFamily="34" charset="0"/>
              </a:rPr>
              <a:t> time</a:t>
            </a:r>
          </a:p>
          <a:p>
            <a:pPr>
              <a:lnSpc>
                <a:spcPct val="150000"/>
              </a:lnSpc>
            </a:pPr>
            <a:r>
              <a:rPr lang="es-ES_tradnl" b="1" dirty="0" err="1" smtClean="0">
                <a:latin typeface="Arial" pitchFamily="34" charset="0"/>
                <a:cs typeface="Arial" pitchFamily="34" charset="0"/>
              </a:rPr>
              <a:t>Speak</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english</a:t>
            </a:r>
            <a:endParaRPr lang="es-ES_tradnl" b="1" dirty="0" smtClean="0">
              <a:latin typeface="Arial" pitchFamily="34" charset="0"/>
              <a:cs typeface="Arial" pitchFamily="34" charset="0"/>
            </a:endParaRPr>
          </a:p>
          <a:p>
            <a:pPr>
              <a:lnSpc>
                <a:spcPct val="150000"/>
              </a:lnSpc>
            </a:pPr>
            <a:r>
              <a:rPr lang="es-ES_tradnl" b="1" dirty="0" err="1" smtClean="0">
                <a:latin typeface="Arial" pitchFamily="34" charset="0"/>
                <a:cs typeface="Arial" pitchFamily="34" charset="0"/>
              </a:rPr>
              <a:t>Bring</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the</a:t>
            </a:r>
            <a:r>
              <a:rPr lang="es-ES_tradnl" b="1" dirty="0" smtClean="0">
                <a:latin typeface="Arial" pitchFamily="34" charset="0"/>
                <a:cs typeface="Arial" pitchFamily="34" charset="0"/>
              </a:rPr>
              <a:t> material</a:t>
            </a:r>
          </a:p>
          <a:p>
            <a:pPr>
              <a:lnSpc>
                <a:spcPct val="150000"/>
              </a:lnSpc>
            </a:pPr>
            <a:r>
              <a:rPr lang="es-ES_tradnl" b="1" dirty="0" err="1" smtClean="0">
                <a:latin typeface="Arial" pitchFamily="34" charset="0"/>
                <a:cs typeface="Arial" pitchFamily="34" charset="0"/>
              </a:rPr>
              <a:t>Raise</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your</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hand</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before</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you</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speak</a:t>
            </a:r>
            <a:endParaRPr lang="es-ES_tradnl" b="1" dirty="0" smtClean="0">
              <a:latin typeface="Arial" pitchFamily="34" charset="0"/>
              <a:cs typeface="Arial" pitchFamily="34" charset="0"/>
            </a:endParaRPr>
          </a:p>
          <a:p>
            <a:pPr>
              <a:lnSpc>
                <a:spcPct val="150000"/>
              </a:lnSpc>
            </a:pPr>
            <a:r>
              <a:rPr lang="es-ES_tradnl" b="1" dirty="0" err="1" smtClean="0">
                <a:latin typeface="Arial" pitchFamily="34" charset="0"/>
                <a:cs typeface="Arial" pitchFamily="34" charset="0"/>
              </a:rPr>
              <a:t>Respect</a:t>
            </a:r>
            <a:r>
              <a:rPr lang="es-ES_tradnl" b="1" dirty="0" smtClean="0">
                <a:latin typeface="Arial" pitchFamily="34" charset="0"/>
                <a:cs typeface="Arial" pitchFamily="34" charset="0"/>
              </a:rPr>
              <a:t> and </a:t>
            </a:r>
            <a:r>
              <a:rPr lang="es-ES_tradnl" b="1" dirty="0" err="1" smtClean="0">
                <a:latin typeface="Arial" pitchFamily="34" charset="0"/>
                <a:cs typeface="Arial" pitchFamily="34" charset="0"/>
              </a:rPr>
              <a:t>help</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others</a:t>
            </a:r>
            <a:endParaRPr lang="es-ES_tradnl" b="1" dirty="0" smtClean="0">
              <a:latin typeface="Arial" pitchFamily="34" charset="0"/>
              <a:cs typeface="Arial" pitchFamily="34" charset="0"/>
            </a:endParaRPr>
          </a:p>
          <a:p>
            <a:pPr>
              <a:lnSpc>
                <a:spcPct val="150000"/>
              </a:lnSpc>
            </a:pPr>
            <a:r>
              <a:rPr lang="es-ES_tradnl" b="1" dirty="0" smtClean="0">
                <a:latin typeface="Arial" pitchFamily="34" charset="0"/>
                <a:cs typeface="Arial" pitchFamily="34" charset="0"/>
              </a:rPr>
              <a:t>Do </a:t>
            </a:r>
            <a:r>
              <a:rPr lang="es-ES_tradnl" b="1" dirty="0" err="1" smtClean="0">
                <a:latin typeface="Arial" pitchFamily="34" charset="0"/>
                <a:cs typeface="Arial" pitchFamily="34" charset="0"/>
              </a:rPr>
              <a:t>your</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homework</a:t>
            </a:r>
            <a:endParaRPr lang="es-ES_tradnl" b="1" dirty="0" smtClean="0">
              <a:latin typeface="Arial" pitchFamily="34" charset="0"/>
              <a:cs typeface="Arial" pitchFamily="34" charset="0"/>
            </a:endParaRPr>
          </a:p>
          <a:p>
            <a:pPr>
              <a:lnSpc>
                <a:spcPct val="150000"/>
              </a:lnSpc>
            </a:pPr>
            <a:r>
              <a:rPr lang="es-ES_tradnl" b="1" dirty="0" err="1" smtClean="0">
                <a:latin typeface="Arial" pitchFamily="34" charset="0"/>
                <a:cs typeface="Arial" pitchFamily="34" charset="0"/>
              </a:rPr>
              <a:t>Say</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please</a:t>
            </a:r>
            <a:r>
              <a:rPr lang="es-ES_tradnl" b="1" dirty="0" smtClean="0">
                <a:latin typeface="Arial" pitchFamily="34" charset="0"/>
                <a:cs typeface="Arial" pitchFamily="34" charset="0"/>
              </a:rPr>
              <a:t>” and “</a:t>
            </a:r>
            <a:r>
              <a:rPr lang="es-ES_tradnl" b="1" dirty="0" err="1" smtClean="0">
                <a:latin typeface="Arial" pitchFamily="34" charset="0"/>
                <a:cs typeface="Arial" pitchFamily="34" charset="0"/>
              </a:rPr>
              <a:t>thank</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you</a:t>
            </a:r>
            <a:r>
              <a:rPr lang="es-ES_tradnl" b="1" dirty="0" smtClean="0">
                <a:latin typeface="Arial" pitchFamily="34" charset="0"/>
                <a:cs typeface="Arial" pitchFamily="34" charset="0"/>
              </a:rPr>
              <a:t>”</a:t>
            </a:r>
          </a:p>
          <a:p>
            <a:pPr>
              <a:lnSpc>
                <a:spcPct val="150000"/>
              </a:lnSpc>
            </a:pPr>
            <a:r>
              <a:rPr lang="es-ES_tradnl" b="1" dirty="0" err="1" smtClean="0">
                <a:latin typeface="Arial" pitchFamily="34" charset="0"/>
                <a:cs typeface="Arial" pitchFamily="34" charset="0"/>
              </a:rPr>
              <a:t>Keep</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the</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room</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clean</a:t>
            </a:r>
            <a:r>
              <a:rPr lang="es-ES_tradnl" b="1" dirty="0" smtClean="0">
                <a:latin typeface="Arial" pitchFamily="34" charset="0"/>
                <a:cs typeface="Arial" pitchFamily="34" charset="0"/>
              </a:rPr>
              <a:t> and </a:t>
            </a:r>
            <a:r>
              <a:rPr lang="es-ES_tradnl" b="1" dirty="0" err="1" smtClean="0">
                <a:latin typeface="Arial" pitchFamily="34" charset="0"/>
                <a:cs typeface="Arial" pitchFamily="34" charset="0"/>
              </a:rPr>
              <a:t>tidy</a:t>
            </a:r>
            <a:endParaRPr lang="es-ES_tradnl" b="1" dirty="0" smtClean="0">
              <a:latin typeface="Arial" pitchFamily="34" charset="0"/>
              <a:cs typeface="Arial" pitchFamily="34" charset="0"/>
            </a:endParaRPr>
          </a:p>
          <a:p>
            <a:pPr>
              <a:lnSpc>
                <a:spcPct val="150000"/>
              </a:lnSpc>
            </a:pPr>
            <a:r>
              <a:rPr lang="es-ES_tradnl" b="1" dirty="0" smtClean="0">
                <a:latin typeface="Arial" pitchFamily="34" charset="0"/>
                <a:cs typeface="Arial" pitchFamily="34" charset="0"/>
              </a:rPr>
              <a:t>Try </a:t>
            </a:r>
            <a:r>
              <a:rPr lang="es-ES_tradnl" b="1" dirty="0" err="1" smtClean="0">
                <a:latin typeface="Arial" pitchFamily="34" charset="0"/>
                <a:cs typeface="Arial" pitchFamily="34" charset="0"/>
              </a:rPr>
              <a:t>your</a:t>
            </a:r>
            <a:r>
              <a:rPr lang="es-ES_tradnl" b="1" dirty="0" smtClean="0">
                <a:latin typeface="Arial" pitchFamily="34" charset="0"/>
                <a:cs typeface="Arial" pitchFamily="34" charset="0"/>
              </a:rPr>
              <a:t> </a:t>
            </a:r>
            <a:r>
              <a:rPr lang="es-ES_tradnl" b="1" dirty="0" err="1" smtClean="0">
                <a:latin typeface="Arial" pitchFamily="34" charset="0"/>
                <a:cs typeface="Arial" pitchFamily="34" charset="0"/>
              </a:rPr>
              <a:t>best</a:t>
            </a:r>
            <a:r>
              <a:rPr lang="es-ES_tradnl" b="1" dirty="0" smtClean="0">
                <a:latin typeface="Arial" pitchFamily="34" charset="0"/>
                <a:cs typeface="Arial" pitchFamily="34" charset="0"/>
              </a:rPr>
              <a:t>!</a:t>
            </a:r>
          </a:p>
        </p:txBody>
      </p:sp>
      <p:sp>
        <p:nvSpPr>
          <p:cNvPr id="16" name="15 Rectángulo"/>
          <p:cNvSpPr/>
          <p:nvPr/>
        </p:nvSpPr>
        <p:spPr>
          <a:xfrm>
            <a:off x="4860032" y="3140968"/>
            <a:ext cx="3375446" cy="3108543"/>
          </a:xfrm>
          <a:prstGeom prst="rect">
            <a:avLst/>
          </a:prstGeom>
        </p:spPr>
        <p:txBody>
          <a:bodyPr wrap="square">
            <a:spAutoFit/>
          </a:bodyPr>
          <a:lstStyle/>
          <a:p>
            <a:pPr algn="r">
              <a:lnSpc>
                <a:spcPct val="150000"/>
              </a:lnSpc>
            </a:pPr>
            <a:r>
              <a:rPr lang="es-ES_tradnl" sz="3600" b="1" dirty="0" err="1" smtClean="0">
                <a:latin typeface="Arial" pitchFamily="34" charset="0"/>
                <a:cs typeface="Arial" pitchFamily="34" charset="0"/>
              </a:rPr>
              <a:t>Don´t</a:t>
            </a:r>
            <a:endParaRPr lang="es-ES_tradnl" sz="1600" b="1" dirty="0" smtClean="0">
              <a:latin typeface="Arial" pitchFamily="34" charset="0"/>
              <a:cs typeface="Arial" pitchFamily="34" charset="0"/>
            </a:endParaRPr>
          </a:p>
          <a:p>
            <a:pPr algn="r">
              <a:lnSpc>
                <a:spcPct val="150000"/>
              </a:lnSpc>
            </a:pPr>
            <a:r>
              <a:rPr lang="es-ES_tradnl" sz="1600" b="1" dirty="0" err="1" smtClean="0">
                <a:latin typeface="Arial" pitchFamily="34" charset="0"/>
                <a:cs typeface="Arial" pitchFamily="34" charset="0"/>
              </a:rPr>
              <a:t>Eat</a:t>
            </a:r>
            <a:r>
              <a:rPr lang="es-ES_tradnl" sz="1600" b="1" dirty="0" smtClean="0">
                <a:latin typeface="Arial" pitchFamily="34" charset="0"/>
                <a:cs typeface="Arial" pitchFamily="34" charset="0"/>
              </a:rPr>
              <a:t> in </a:t>
            </a:r>
            <a:r>
              <a:rPr lang="es-ES_tradnl" sz="1600" b="1" dirty="0" err="1" smtClean="0">
                <a:latin typeface="Arial" pitchFamily="34" charset="0"/>
                <a:cs typeface="Arial" pitchFamily="34" charset="0"/>
              </a:rPr>
              <a:t>classroom</a:t>
            </a:r>
            <a:endParaRPr lang="es-ES_tradnl" sz="1600" b="1" dirty="0" smtClean="0">
              <a:latin typeface="Arial" pitchFamily="34" charset="0"/>
              <a:cs typeface="Arial" pitchFamily="34" charset="0"/>
            </a:endParaRPr>
          </a:p>
          <a:p>
            <a:pPr algn="r">
              <a:lnSpc>
                <a:spcPct val="150000"/>
              </a:lnSpc>
            </a:pPr>
            <a:r>
              <a:rPr lang="es-ES_tradnl" sz="1600" b="1" dirty="0" smtClean="0">
                <a:latin typeface="Arial" pitchFamily="34" charset="0"/>
                <a:cs typeface="Arial" pitchFamily="34" charset="0"/>
              </a:rPr>
              <a:t>Use </a:t>
            </a:r>
            <a:r>
              <a:rPr lang="es-ES_tradnl" sz="1600" b="1" dirty="0" err="1" smtClean="0">
                <a:latin typeface="Arial" pitchFamily="34" charset="0"/>
                <a:cs typeface="Arial" pitchFamily="34" charset="0"/>
              </a:rPr>
              <a:t>cellphone</a:t>
            </a:r>
            <a:r>
              <a:rPr lang="es-ES_tradnl" sz="1600" b="1" dirty="0" smtClean="0">
                <a:latin typeface="Arial" pitchFamily="34" charset="0"/>
                <a:cs typeface="Arial" pitchFamily="34" charset="0"/>
              </a:rPr>
              <a:t> in </a:t>
            </a:r>
            <a:r>
              <a:rPr lang="es-ES_tradnl" sz="1600" b="1" dirty="0" err="1" smtClean="0">
                <a:latin typeface="Arial" pitchFamily="34" charset="0"/>
                <a:cs typeface="Arial" pitchFamily="34" charset="0"/>
              </a:rPr>
              <a:t>class</a:t>
            </a:r>
            <a:endParaRPr lang="es-ES_tradnl" sz="1600" b="1" dirty="0" smtClean="0">
              <a:latin typeface="Arial" pitchFamily="34" charset="0"/>
              <a:cs typeface="Arial" pitchFamily="34" charset="0"/>
            </a:endParaRPr>
          </a:p>
          <a:p>
            <a:pPr algn="r">
              <a:lnSpc>
                <a:spcPct val="150000"/>
              </a:lnSpc>
            </a:pPr>
            <a:r>
              <a:rPr lang="es-ES_tradnl" sz="1600" b="1" dirty="0" err="1" smtClean="0">
                <a:latin typeface="Arial" pitchFamily="34" charset="0"/>
                <a:cs typeface="Arial" pitchFamily="34" charset="0"/>
              </a:rPr>
              <a:t>Leave</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classroom</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without</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asking</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first</a:t>
            </a:r>
            <a:endParaRPr lang="es-ES_tradnl" sz="1600" b="1" dirty="0" smtClean="0">
              <a:latin typeface="Arial" pitchFamily="34" charset="0"/>
              <a:cs typeface="Arial" pitchFamily="34" charset="0"/>
            </a:endParaRPr>
          </a:p>
          <a:p>
            <a:pPr algn="r">
              <a:lnSpc>
                <a:spcPct val="150000"/>
              </a:lnSpc>
            </a:pPr>
            <a:r>
              <a:rPr lang="es-ES_tradnl" sz="1600" b="1" dirty="0" err="1" smtClean="0">
                <a:latin typeface="Arial" pitchFamily="34" charset="0"/>
                <a:cs typeface="Arial" pitchFamily="34" charset="0"/>
              </a:rPr>
              <a:t>Talk</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when</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someone</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else</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is</a:t>
            </a:r>
            <a:r>
              <a:rPr lang="es-ES_tradnl" sz="1600" b="1" dirty="0" smtClean="0">
                <a:latin typeface="Arial" pitchFamily="34" charset="0"/>
                <a:cs typeface="Arial" pitchFamily="34" charset="0"/>
              </a:rPr>
              <a:t> </a:t>
            </a:r>
            <a:r>
              <a:rPr lang="es-ES_tradnl" sz="1600" b="1" dirty="0" err="1" smtClean="0">
                <a:latin typeface="Arial" pitchFamily="34" charset="0"/>
                <a:cs typeface="Arial" pitchFamily="34" charset="0"/>
              </a:rPr>
              <a:t>talking</a:t>
            </a:r>
            <a:endParaRPr lang="es-ES_tradnl" sz="1600" b="1" dirty="0" smtClean="0">
              <a:latin typeface="Arial" pitchFamily="34" charset="0"/>
              <a:cs typeface="Arial" pitchFamily="34" charset="0"/>
            </a:endParaRPr>
          </a:p>
        </p:txBody>
      </p:sp>
      <p:sp>
        <p:nvSpPr>
          <p:cNvPr id="17" name="16 CuadroTexto"/>
          <p:cNvSpPr txBox="1"/>
          <p:nvPr/>
        </p:nvSpPr>
        <p:spPr>
          <a:xfrm rot="21125319">
            <a:off x="8203703" y="3100402"/>
            <a:ext cx="510076" cy="769441"/>
          </a:xfrm>
          <a:prstGeom prst="rect">
            <a:avLst/>
          </a:prstGeom>
          <a:noFill/>
        </p:spPr>
        <p:txBody>
          <a:bodyPr wrap="none" rtlCol="0">
            <a:spAutoFit/>
          </a:bodyPr>
          <a:lstStyle/>
          <a:p>
            <a:r>
              <a:rPr lang="es-ES_tradnl" sz="4400" b="1" dirty="0" smtClean="0">
                <a:latin typeface="Forte" pitchFamily="66" charset="0"/>
              </a:rPr>
              <a:t>X</a:t>
            </a:r>
            <a:endParaRPr lang="es-ES" sz="4400" b="1" dirty="0">
              <a:latin typeface="Forte" pitchFamily="66" charset="0"/>
            </a:endParaRPr>
          </a:p>
        </p:txBody>
      </p:sp>
      <p:sp>
        <p:nvSpPr>
          <p:cNvPr id="18" name="17 CuadroTexto"/>
          <p:cNvSpPr txBox="1"/>
          <p:nvPr/>
        </p:nvSpPr>
        <p:spPr>
          <a:xfrm>
            <a:off x="688531" y="793926"/>
            <a:ext cx="805029" cy="830997"/>
          </a:xfrm>
          <a:prstGeom prst="rect">
            <a:avLst/>
          </a:prstGeom>
          <a:noFill/>
        </p:spPr>
        <p:txBody>
          <a:bodyPr wrap="none" rtlCol="0">
            <a:spAutoFit/>
          </a:bodyPr>
          <a:lstStyle/>
          <a:p>
            <a:pPr>
              <a:buFont typeface="Wingdings" pitchFamily="2" charset="2"/>
              <a:buChar char="ü"/>
            </a:pPr>
            <a:r>
              <a:rPr lang="es-ES_tradnl" sz="4800" dirty="0" smtClean="0">
                <a:latin typeface="Forte" pitchFamily="66" charset="0"/>
              </a:rPr>
              <a:t>.</a:t>
            </a:r>
            <a:endParaRPr lang="es-ES" sz="4800" dirty="0">
              <a:latin typeface="Forte" pitchFamily="66" charset="0"/>
            </a:endParaRPr>
          </a:p>
        </p:txBody>
      </p:sp>
      <p:sp>
        <p:nvSpPr>
          <p:cNvPr id="19" name="18 CuadroTexto"/>
          <p:cNvSpPr txBox="1"/>
          <p:nvPr/>
        </p:nvSpPr>
        <p:spPr>
          <a:xfrm>
            <a:off x="2555776" y="188640"/>
            <a:ext cx="4796185" cy="830997"/>
          </a:xfrm>
          <a:prstGeom prst="rect">
            <a:avLst/>
          </a:prstGeom>
          <a:noFill/>
        </p:spPr>
        <p:txBody>
          <a:bodyPr wrap="none" rtlCol="0">
            <a:spAutoFit/>
          </a:bodyPr>
          <a:lstStyle/>
          <a:p>
            <a:r>
              <a:rPr lang="es-ES_tradnl" sz="4800" dirty="0" smtClean="0">
                <a:latin typeface="Times New Roman" pitchFamily="18" charset="0"/>
                <a:cs typeface="Times New Roman" pitchFamily="18" charset="0"/>
              </a:rPr>
              <a:t>Reglas y Acuerdos</a:t>
            </a:r>
            <a:endParaRPr lang="es-ES" sz="4800" dirty="0">
              <a:latin typeface="Times New Roman" pitchFamily="18" charset="0"/>
              <a:cs typeface="Times New Roman" pitchFamily="18" charset="0"/>
            </a:endParaRPr>
          </a:p>
        </p:txBody>
      </p:sp>
    </p:spTree>
    <p:extLst>
      <p:ext uri="{BB962C8B-B14F-4D97-AF65-F5344CB8AC3E}">
        <p14:creationId xmlns:p14="http://schemas.microsoft.com/office/powerpoint/2010/main" val="2772070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Rectángulo"/>
          <p:cNvSpPr/>
          <p:nvPr/>
        </p:nvSpPr>
        <p:spPr>
          <a:xfrm>
            <a:off x="467544" y="188640"/>
            <a:ext cx="4572000" cy="5032147"/>
          </a:xfrm>
          <a:prstGeom prst="rect">
            <a:avLst/>
          </a:prstGeom>
        </p:spPr>
        <p:txBody>
          <a:bodyPr>
            <a:spAutoFit/>
          </a:bodyPr>
          <a:lstStyle/>
          <a:p>
            <a:pPr algn="ctr">
              <a:lnSpc>
                <a:spcPct val="150000"/>
              </a:lnSpc>
            </a:pPr>
            <a:r>
              <a:rPr lang="es-MX" sz="2800" b="1" dirty="0" smtClean="0">
                <a:latin typeface="Arial" pitchFamily="34" charset="0"/>
                <a:cs typeface="Arial" pitchFamily="34" charset="0"/>
              </a:rPr>
              <a:t>MATERIAL</a:t>
            </a:r>
          </a:p>
          <a:p>
            <a:pPr>
              <a:lnSpc>
                <a:spcPct val="150000"/>
              </a:lnSpc>
              <a:buFont typeface="Wingdings" pitchFamily="2" charset="2"/>
              <a:buChar char="ü"/>
            </a:pPr>
            <a:r>
              <a:rPr lang="es-MX" sz="2400" dirty="0" err="1" smtClean="0">
                <a:latin typeface="Arial" pitchFamily="34" charset="0"/>
                <a:cs typeface="Arial" pitchFamily="34" charset="0"/>
              </a:rPr>
              <a:t>Studenbook</a:t>
            </a:r>
            <a:r>
              <a:rPr lang="es-MX" sz="2400" dirty="0" smtClean="0">
                <a:latin typeface="Arial" pitchFamily="34" charset="0"/>
                <a:cs typeface="Arial" pitchFamily="34" charset="0"/>
              </a:rPr>
              <a:t> </a:t>
            </a:r>
          </a:p>
          <a:p>
            <a:pPr>
              <a:lnSpc>
                <a:spcPct val="150000"/>
              </a:lnSpc>
              <a:buFont typeface="Wingdings" pitchFamily="2" charset="2"/>
              <a:buChar char="ü"/>
            </a:pPr>
            <a:r>
              <a:rPr lang="es-MX" sz="2400" dirty="0" err="1" smtClean="0">
                <a:latin typeface="Arial" pitchFamily="34" charset="0"/>
                <a:cs typeface="Arial" pitchFamily="34" charset="0"/>
              </a:rPr>
              <a:t>Workbook</a:t>
            </a:r>
            <a:r>
              <a:rPr lang="es-MX" sz="2400" dirty="0" smtClean="0">
                <a:latin typeface="Arial" pitchFamily="34" charset="0"/>
                <a:cs typeface="Arial" pitchFamily="34" charset="0"/>
              </a:rPr>
              <a:t> </a:t>
            </a:r>
          </a:p>
          <a:p>
            <a:pPr>
              <a:lnSpc>
                <a:spcPct val="150000"/>
              </a:lnSpc>
              <a:buFont typeface="Wingdings" pitchFamily="2" charset="2"/>
              <a:buChar char="ü"/>
            </a:pPr>
            <a:r>
              <a:rPr lang="es-MX" sz="2400" dirty="0" smtClean="0">
                <a:latin typeface="Arial" pitchFamily="34" charset="0"/>
                <a:cs typeface="Arial" pitchFamily="34" charset="0"/>
              </a:rPr>
              <a:t>Hojas De Trabajo </a:t>
            </a:r>
          </a:p>
          <a:p>
            <a:pPr>
              <a:lnSpc>
                <a:spcPct val="150000"/>
              </a:lnSpc>
              <a:buFont typeface="Wingdings" pitchFamily="2" charset="2"/>
              <a:buChar char="ü"/>
            </a:pPr>
            <a:r>
              <a:rPr lang="es-MX" sz="2400" dirty="0" err="1" smtClean="0">
                <a:latin typeface="Arial" pitchFamily="34" charset="0"/>
                <a:cs typeface="Arial" pitchFamily="34" charset="0"/>
              </a:rPr>
              <a:t>Notebook</a:t>
            </a:r>
            <a:r>
              <a:rPr lang="es-MX" sz="2400" dirty="0" smtClean="0">
                <a:latin typeface="Arial" pitchFamily="34" charset="0"/>
                <a:cs typeface="Arial" pitchFamily="34" charset="0"/>
              </a:rPr>
              <a:t> </a:t>
            </a:r>
          </a:p>
          <a:p>
            <a:pPr>
              <a:lnSpc>
                <a:spcPct val="150000"/>
              </a:lnSpc>
              <a:buFont typeface="Wingdings" pitchFamily="2" charset="2"/>
              <a:buChar char="ü"/>
            </a:pPr>
            <a:r>
              <a:rPr lang="es-MX" sz="2400" dirty="0" err="1" smtClean="0">
                <a:latin typeface="Arial" pitchFamily="34" charset="0"/>
                <a:cs typeface="Arial" pitchFamily="34" charset="0"/>
              </a:rPr>
              <a:t>Pintarron</a:t>
            </a:r>
            <a:r>
              <a:rPr lang="es-MX" sz="2400" dirty="0" smtClean="0">
                <a:latin typeface="Arial" pitchFamily="34" charset="0"/>
                <a:cs typeface="Arial" pitchFamily="34" charset="0"/>
              </a:rPr>
              <a:t>/ Aula Digital </a:t>
            </a:r>
          </a:p>
          <a:p>
            <a:pPr>
              <a:lnSpc>
                <a:spcPct val="150000"/>
              </a:lnSpc>
              <a:buFont typeface="Wingdings" pitchFamily="2" charset="2"/>
              <a:buChar char="ü"/>
            </a:pPr>
            <a:r>
              <a:rPr lang="es-MX" sz="2400" dirty="0" smtClean="0">
                <a:latin typeface="Arial" pitchFamily="34" charset="0"/>
                <a:cs typeface="Arial" pitchFamily="34" charset="0"/>
              </a:rPr>
              <a:t>Proyector </a:t>
            </a:r>
          </a:p>
          <a:p>
            <a:pPr>
              <a:lnSpc>
                <a:spcPct val="150000"/>
              </a:lnSpc>
              <a:buFont typeface="Wingdings" pitchFamily="2" charset="2"/>
              <a:buChar char="ü"/>
            </a:pPr>
            <a:r>
              <a:rPr lang="es-MX" sz="2400" dirty="0" smtClean="0">
                <a:latin typeface="Arial" pitchFamily="34" charset="0"/>
                <a:cs typeface="Arial" pitchFamily="34" charset="0"/>
              </a:rPr>
              <a:t>Computadora </a:t>
            </a:r>
            <a:r>
              <a:rPr lang="es-MX" dirty="0" smtClean="0">
                <a:latin typeface="Arial" pitchFamily="34" charset="0"/>
                <a:cs typeface="Arial" pitchFamily="34" charset="0"/>
              </a:rPr>
              <a:t/>
            </a:r>
            <a:br>
              <a:rPr lang="es-MX" dirty="0" smtClean="0">
                <a:latin typeface="Arial" pitchFamily="34" charset="0"/>
                <a:cs typeface="Arial" pitchFamily="34" charset="0"/>
              </a:rPr>
            </a:br>
            <a:endParaRPr lang="es-MX" dirty="0">
              <a:latin typeface="Arial" pitchFamily="34" charset="0"/>
              <a:cs typeface="Arial" pitchFamily="34" charset="0"/>
            </a:endParaRPr>
          </a:p>
        </p:txBody>
      </p:sp>
      <p:sp>
        <p:nvSpPr>
          <p:cNvPr id="4" name="3 Rectángulo"/>
          <p:cNvSpPr/>
          <p:nvPr/>
        </p:nvSpPr>
        <p:spPr>
          <a:xfrm>
            <a:off x="539552" y="4869160"/>
            <a:ext cx="8424936" cy="1231106"/>
          </a:xfrm>
          <a:prstGeom prst="rect">
            <a:avLst/>
          </a:prstGeom>
        </p:spPr>
        <p:txBody>
          <a:bodyPr wrap="square">
            <a:spAutoFit/>
          </a:bodyPr>
          <a:lstStyle/>
          <a:p>
            <a:r>
              <a:rPr lang="es-MX" sz="2000" b="1" dirty="0" smtClean="0"/>
              <a:t>BIBLIOGRAFÍA</a:t>
            </a:r>
          </a:p>
          <a:p>
            <a:r>
              <a:rPr lang="es-MX" dirty="0" smtClean="0"/>
              <a:t>TRAVELLER ELEMENTARY STUDENTBOOK/WORKBOOK </a:t>
            </a:r>
          </a:p>
          <a:p>
            <a:r>
              <a:rPr lang="es-MX" dirty="0" smtClean="0"/>
              <a:t/>
            </a:r>
            <a:br>
              <a:rPr lang="es-MX" dirty="0" smtClean="0"/>
            </a:br>
            <a:endParaRPr lang="es-MX" dirty="0"/>
          </a:p>
        </p:txBody>
      </p:sp>
    </p:spTree>
    <p:extLst>
      <p:ext uri="{BB962C8B-B14F-4D97-AF65-F5344CB8AC3E}">
        <p14:creationId xmlns:p14="http://schemas.microsoft.com/office/powerpoint/2010/main" val="2772070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CuadroTexto"/>
          <p:cNvSpPr txBox="1"/>
          <p:nvPr/>
        </p:nvSpPr>
        <p:spPr>
          <a:xfrm>
            <a:off x="2665601" y="404664"/>
            <a:ext cx="3202543" cy="646331"/>
          </a:xfrm>
          <a:prstGeom prst="rect">
            <a:avLst/>
          </a:prstGeom>
          <a:noFill/>
        </p:spPr>
        <p:txBody>
          <a:bodyPr wrap="none" rtlCol="0">
            <a:spAutoFit/>
          </a:bodyPr>
          <a:lstStyle/>
          <a:p>
            <a:r>
              <a:rPr lang="es-MX" sz="3600" b="1" dirty="0" smtClean="0">
                <a:latin typeface="Arial" pitchFamily="34" charset="0"/>
                <a:cs typeface="Arial" pitchFamily="34" charset="0"/>
              </a:rPr>
              <a:t>EVALUACIÓN</a:t>
            </a:r>
          </a:p>
        </p:txBody>
      </p:sp>
      <p:sp>
        <p:nvSpPr>
          <p:cNvPr id="2" name="1 CuadroTexto"/>
          <p:cNvSpPr txBox="1"/>
          <p:nvPr/>
        </p:nvSpPr>
        <p:spPr>
          <a:xfrm>
            <a:off x="2123795" y="2118335"/>
            <a:ext cx="4320413" cy="2246769"/>
          </a:xfrm>
          <a:prstGeom prst="rect">
            <a:avLst/>
          </a:prstGeom>
          <a:noFill/>
        </p:spPr>
        <p:txBody>
          <a:bodyPr wrap="none" rtlCol="0">
            <a:spAutoFit/>
          </a:bodyPr>
          <a:lstStyle/>
          <a:p>
            <a:r>
              <a:rPr lang="es-MX" sz="2000" dirty="0" smtClean="0"/>
              <a:t>EXAMENES BIMESTRALES		40%</a:t>
            </a:r>
          </a:p>
          <a:p>
            <a:endParaRPr lang="es-MX" sz="2000" dirty="0"/>
          </a:p>
          <a:p>
            <a:r>
              <a:rPr lang="es-MX" sz="2000" dirty="0" smtClean="0"/>
              <a:t>PORTAFOLIO			10%</a:t>
            </a:r>
          </a:p>
          <a:p>
            <a:endParaRPr lang="es-MX" sz="2000" dirty="0"/>
          </a:p>
          <a:p>
            <a:r>
              <a:rPr lang="es-MX" sz="2000" dirty="0" smtClean="0"/>
              <a:t>PROYECTO BIMESTRAL 		25%</a:t>
            </a:r>
          </a:p>
          <a:p>
            <a:endParaRPr lang="es-MX" sz="2000" dirty="0"/>
          </a:p>
          <a:p>
            <a:r>
              <a:rPr lang="es-MX" sz="2000" dirty="0" smtClean="0"/>
              <a:t>TRABAJOS ESCRITOS		15%</a:t>
            </a:r>
            <a:endParaRPr lang="es-MX" sz="2000" dirty="0"/>
          </a:p>
        </p:txBody>
      </p:sp>
    </p:spTree>
    <p:extLst>
      <p:ext uri="{BB962C8B-B14F-4D97-AF65-F5344CB8AC3E}">
        <p14:creationId xmlns:p14="http://schemas.microsoft.com/office/powerpoint/2010/main" val="2560722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76540" y="2996952"/>
            <a:ext cx="8143932" cy="3393237"/>
          </a:xfrm>
          <a:prstGeom prst="rect">
            <a:avLst/>
          </a:prstGeom>
        </p:spPr>
        <p:txBody>
          <a:bodyPr wrap="square">
            <a:spAutoFit/>
          </a:bodyPr>
          <a:lstStyle/>
          <a:p>
            <a:endParaRPr lang="es-MX" sz="1050" dirty="0"/>
          </a:p>
          <a:p>
            <a:r>
              <a:rPr lang="en-US" sz="2400" b="1" dirty="0" err="1">
                <a:latin typeface="Arial" pitchFamily="34" charset="0"/>
                <a:cs typeface="Arial" pitchFamily="34" charset="0"/>
              </a:rPr>
              <a:t>Otros</a:t>
            </a:r>
            <a:r>
              <a:rPr lang="en-US" sz="2400" b="1" dirty="0">
                <a:latin typeface="Arial" pitchFamily="34" charset="0"/>
                <a:cs typeface="Arial" pitchFamily="34" charset="0"/>
              </a:rPr>
              <a:t> </a:t>
            </a:r>
            <a:r>
              <a:rPr lang="en-US" sz="2400" b="1" dirty="0" err="1">
                <a:latin typeface="Arial" pitchFamily="34" charset="0"/>
                <a:cs typeface="Arial" pitchFamily="34" charset="0"/>
              </a:rPr>
              <a:t>recursos</a:t>
            </a:r>
            <a:r>
              <a:rPr lang="en-US" sz="2400" b="1" dirty="0">
                <a:latin typeface="Arial" pitchFamily="34" charset="0"/>
                <a:cs typeface="Arial" pitchFamily="34" charset="0"/>
              </a:rPr>
              <a:t> de </a:t>
            </a:r>
            <a:r>
              <a:rPr lang="en-US" sz="2400" b="1" dirty="0" err="1" smtClean="0">
                <a:latin typeface="Arial" pitchFamily="34" charset="0"/>
                <a:cs typeface="Arial" pitchFamily="34" charset="0"/>
              </a:rPr>
              <a:t>apoyo</a:t>
            </a:r>
            <a:r>
              <a:rPr lang="en-US" sz="2400" b="1" dirty="0" smtClean="0">
                <a:latin typeface="Arial" pitchFamily="34" charset="0"/>
                <a:cs typeface="Arial" pitchFamily="34" charset="0"/>
              </a:rPr>
              <a:t>:</a:t>
            </a:r>
          </a:p>
          <a:p>
            <a:r>
              <a:rPr lang="en-US" u="sng" dirty="0" smtClean="0">
                <a:latin typeface="Arial" pitchFamily="34" charset="0"/>
                <a:cs typeface="Arial" pitchFamily="34" charset="0"/>
                <a:hlinkClick r:id="rId2"/>
              </a:rPr>
              <a:t>http</a:t>
            </a:r>
            <a:r>
              <a:rPr lang="en-US" u="sng" dirty="0">
                <a:latin typeface="Arial" pitchFamily="34" charset="0"/>
                <a:cs typeface="Arial" pitchFamily="34" charset="0"/>
                <a:hlinkClick r:id="rId2"/>
              </a:rPr>
              <a:t>://www.cambridgeesol.org/about/standards/cefr.html</a:t>
            </a:r>
            <a:r>
              <a:rPr lang="en-US" dirty="0">
                <a:latin typeface="Arial" pitchFamily="34" charset="0"/>
                <a:cs typeface="Arial" pitchFamily="34" charset="0"/>
              </a:rPr>
              <a:t>    </a:t>
            </a:r>
            <a:endParaRPr lang="en-US" dirty="0" smtClean="0">
              <a:latin typeface="Arial" pitchFamily="34" charset="0"/>
              <a:cs typeface="Arial" pitchFamily="34" charset="0"/>
            </a:endParaRPr>
          </a:p>
          <a:p>
            <a:r>
              <a:rPr lang="en-US" u="sng" dirty="0" smtClean="0">
                <a:latin typeface="Arial" pitchFamily="34" charset="0"/>
                <a:cs typeface="Arial" pitchFamily="34" charset="0"/>
                <a:hlinkClick r:id="rId3"/>
              </a:rPr>
              <a:t>http</a:t>
            </a:r>
            <a:r>
              <a:rPr lang="en-US" u="sng" dirty="0">
                <a:latin typeface="Arial" pitchFamily="34" charset="0"/>
                <a:cs typeface="Arial" pitchFamily="34" charset="0"/>
                <a:hlinkClick r:id="rId3"/>
              </a:rPr>
              <a:t>://www.coe.int/t/dg4/linguistic/CADRE_EN.asp</a:t>
            </a:r>
            <a:r>
              <a:rPr lang="en-US" dirty="0">
                <a:latin typeface="Arial" pitchFamily="34" charset="0"/>
                <a:cs typeface="Arial" pitchFamily="34" charset="0"/>
              </a:rPr>
              <a:t>   </a:t>
            </a:r>
            <a:endParaRPr lang="en-US" dirty="0" smtClean="0">
              <a:latin typeface="Arial" pitchFamily="34" charset="0"/>
              <a:cs typeface="Arial" pitchFamily="34" charset="0"/>
            </a:endParaRPr>
          </a:p>
          <a:p>
            <a:r>
              <a:rPr lang="en-US" u="sng" dirty="0" smtClean="0">
                <a:latin typeface="Arial" pitchFamily="34" charset="0"/>
                <a:cs typeface="Arial" pitchFamily="34" charset="0"/>
                <a:hlinkClick r:id="rId4"/>
              </a:rPr>
              <a:t>http</a:t>
            </a:r>
            <a:r>
              <a:rPr lang="en-US" u="sng" dirty="0">
                <a:latin typeface="Arial" pitchFamily="34" charset="0"/>
                <a:cs typeface="Arial" pitchFamily="34" charset="0"/>
                <a:hlinkClick r:id="rId4"/>
              </a:rPr>
              <a:t>://www.rae.es/rae.html</a:t>
            </a:r>
            <a:r>
              <a:rPr lang="en-US" dirty="0">
                <a:latin typeface="Arial" pitchFamily="34" charset="0"/>
                <a:cs typeface="Arial" pitchFamily="34" charset="0"/>
              </a:rPr>
              <a:t>   </a:t>
            </a:r>
            <a:endParaRPr lang="en-US" dirty="0" smtClean="0">
              <a:latin typeface="Arial" pitchFamily="34" charset="0"/>
              <a:cs typeface="Arial" pitchFamily="34" charset="0"/>
            </a:endParaRPr>
          </a:p>
          <a:p>
            <a:r>
              <a:rPr lang="en-US" u="sng" dirty="0" smtClean="0">
                <a:latin typeface="Arial" pitchFamily="34" charset="0"/>
                <a:cs typeface="Arial" pitchFamily="34" charset="0"/>
                <a:hlinkClick r:id="rId5"/>
              </a:rPr>
              <a:t>http</a:t>
            </a:r>
            <a:r>
              <a:rPr lang="en-US" u="sng" dirty="0">
                <a:latin typeface="Arial" pitchFamily="34" charset="0"/>
                <a:cs typeface="Arial" pitchFamily="34" charset="0"/>
                <a:hlinkClick r:id="rId5"/>
              </a:rPr>
              <a:t>://www.shertonenglish.com/</a:t>
            </a:r>
            <a:r>
              <a:rPr lang="en-US" dirty="0">
                <a:latin typeface="Arial" pitchFamily="34" charset="0"/>
                <a:cs typeface="Arial" pitchFamily="34" charset="0"/>
              </a:rPr>
              <a:t>  </a:t>
            </a:r>
            <a:endParaRPr lang="en-US" dirty="0" smtClean="0">
              <a:latin typeface="Arial" pitchFamily="34" charset="0"/>
              <a:cs typeface="Arial" pitchFamily="34" charset="0"/>
            </a:endParaRPr>
          </a:p>
          <a:p>
            <a:r>
              <a:rPr lang="en-US" u="sng" dirty="0" smtClean="0">
                <a:latin typeface="Arial" pitchFamily="34" charset="0"/>
                <a:cs typeface="Arial" pitchFamily="34" charset="0"/>
                <a:hlinkClick r:id="rId6"/>
              </a:rPr>
              <a:t>http</a:t>
            </a:r>
            <a:r>
              <a:rPr lang="en-US" u="sng" dirty="0">
                <a:latin typeface="Arial" pitchFamily="34" charset="0"/>
                <a:cs typeface="Arial" pitchFamily="34" charset="0"/>
                <a:hlinkClick r:id="rId6"/>
              </a:rPr>
              <a:t>://www.teachingenglish.org.uk</a:t>
            </a:r>
            <a:r>
              <a:rPr lang="en-US" u="sng" dirty="0" smtClean="0">
                <a:latin typeface="Arial" pitchFamily="34" charset="0"/>
                <a:cs typeface="Arial" pitchFamily="34" charset="0"/>
                <a:hlinkClick r:id="rId6"/>
              </a:rPr>
              <a:t>/</a:t>
            </a:r>
            <a:endParaRPr lang="en-US" u="sng" dirty="0" smtClean="0">
              <a:latin typeface="Arial" pitchFamily="34" charset="0"/>
              <a:cs typeface="Arial" pitchFamily="34" charset="0"/>
            </a:endParaRPr>
          </a:p>
          <a:p>
            <a:r>
              <a:rPr lang="es-MX" dirty="0">
                <a:hlinkClick r:id="rId7"/>
              </a:rPr>
              <a:t>www.eslinteractive.com</a:t>
            </a:r>
            <a:endParaRPr lang="es-MX" dirty="0"/>
          </a:p>
          <a:p>
            <a:r>
              <a:rPr lang="es-MX" dirty="0">
                <a:hlinkClick r:id="rId8"/>
              </a:rPr>
              <a:t>www.playinenglish.com</a:t>
            </a:r>
            <a:endParaRPr lang="es-MX" dirty="0"/>
          </a:p>
          <a:p>
            <a:r>
              <a:rPr lang="es-MX" dirty="0">
                <a:hlinkClick r:id="rId9"/>
              </a:rPr>
              <a:t>www.britishcouncil.com</a:t>
            </a:r>
            <a:endParaRPr lang="es-MX" dirty="0"/>
          </a:p>
          <a:p>
            <a:r>
              <a:rPr lang="es-MX" dirty="0">
                <a:hlinkClick r:id="rId10"/>
              </a:rPr>
              <a:t>www.ego4u.com</a:t>
            </a:r>
            <a:endParaRPr lang="es-MX" dirty="0"/>
          </a:p>
          <a:p>
            <a:endParaRPr lang="es-MX" dirty="0">
              <a:latin typeface="Arial" pitchFamily="34" charset="0"/>
              <a:cs typeface="Arial" pitchFamily="34" charset="0"/>
            </a:endParaRPr>
          </a:p>
        </p:txBody>
      </p:sp>
      <p:sp>
        <p:nvSpPr>
          <p:cNvPr id="3" name="2 Rectángulo"/>
          <p:cNvSpPr/>
          <p:nvPr/>
        </p:nvSpPr>
        <p:spPr>
          <a:xfrm>
            <a:off x="591438" y="260648"/>
            <a:ext cx="6500842" cy="2739211"/>
          </a:xfrm>
          <a:prstGeom prst="rect">
            <a:avLst/>
          </a:prstGeom>
        </p:spPr>
        <p:txBody>
          <a:bodyPr wrap="square">
            <a:spAutoFit/>
          </a:bodyPr>
          <a:lstStyle/>
          <a:p>
            <a:r>
              <a:rPr lang="en-US" sz="2800" b="1" dirty="0" err="1" smtClean="0"/>
              <a:t>Bibliografia</a:t>
            </a:r>
            <a:r>
              <a:rPr lang="en-US" sz="2800" b="1" dirty="0" smtClean="0"/>
              <a:t> y </a:t>
            </a:r>
            <a:r>
              <a:rPr lang="en-US" sz="2800" b="1" dirty="0" err="1" smtClean="0"/>
              <a:t>materiales</a:t>
            </a:r>
            <a:r>
              <a:rPr lang="en-US" sz="2800" b="1" dirty="0" smtClean="0"/>
              <a:t>: </a:t>
            </a:r>
          </a:p>
          <a:p>
            <a:pPr>
              <a:lnSpc>
                <a:spcPct val="200000"/>
              </a:lnSpc>
              <a:buFont typeface="Wingdings" pitchFamily="2" charset="2"/>
              <a:buChar char="ü"/>
            </a:pPr>
            <a:r>
              <a:rPr lang="en-US" sz="2400" dirty="0" smtClean="0"/>
              <a:t>Student book TRAVELLER ELEMENTARY</a:t>
            </a:r>
          </a:p>
          <a:p>
            <a:pPr>
              <a:lnSpc>
                <a:spcPct val="200000"/>
              </a:lnSpc>
              <a:buFont typeface="Wingdings" pitchFamily="2" charset="2"/>
              <a:buChar char="ü"/>
            </a:pPr>
            <a:r>
              <a:rPr lang="en-US" sz="2400" dirty="0" smtClean="0"/>
              <a:t>Work book TRAVELLER ELEMENTARY</a:t>
            </a:r>
          </a:p>
          <a:p>
            <a:pPr>
              <a:lnSpc>
                <a:spcPct val="200000"/>
              </a:lnSpc>
              <a:buFont typeface="Wingdings" pitchFamily="2" charset="2"/>
              <a:buChar char="ü"/>
            </a:pPr>
            <a:r>
              <a:rPr lang="en-US" sz="2400" dirty="0" smtClean="0"/>
              <a:t>Notebook</a:t>
            </a:r>
            <a:endParaRPr lang="es-ES" sz="2400" dirty="0"/>
          </a:p>
        </p:txBody>
      </p:sp>
    </p:spTree>
    <p:extLst>
      <p:ext uri="{BB962C8B-B14F-4D97-AF65-F5344CB8AC3E}">
        <p14:creationId xmlns:p14="http://schemas.microsoft.com/office/powerpoint/2010/main" val="161986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8" name="7 Rectángulo"/>
          <p:cNvSpPr/>
          <p:nvPr/>
        </p:nvSpPr>
        <p:spPr>
          <a:xfrm>
            <a:off x="1331640" y="260648"/>
            <a:ext cx="6408712" cy="584775"/>
          </a:xfrm>
          <a:prstGeom prst="rect">
            <a:avLst/>
          </a:prstGeom>
        </p:spPr>
        <p:txBody>
          <a:bodyPr wrap="square">
            <a:spAutoFit/>
          </a:bodyPr>
          <a:lstStyle/>
          <a:p>
            <a:pPr lvl="0" algn="ctr" fontAlgn="base">
              <a:spcBef>
                <a:spcPct val="0"/>
              </a:spcBef>
              <a:spcAft>
                <a:spcPct val="0"/>
              </a:spcAft>
            </a:pPr>
            <a:r>
              <a:rPr kumimoji="0" lang="es-ES" sz="3200" b="1" i="0" u="none" strike="noStrike" cap="none" normalizeH="0" baseline="0" dirty="0" smtClean="0">
                <a:ln>
                  <a:noFill/>
                </a:ln>
                <a:effectLst/>
                <a:latin typeface="Calibri" pitchFamily="34" charset="0"/>
                <a:ea typeface="Calibri" pitchFamily="34" charset="0"/>
                <a:cs typeface="Cambria" pitchFamily="18" charset="0"/>
              </a:rPr>
              <a:t>EL PROPÓSITO DEL CURSO :</a:t>
            </a:r>
          </a:p>
        </p:txBody>
      </p:sp>
      <p:sp>
        <p:nvSpPr>
          <p:cNvPr id="9" name="8 Rectángulo"/>
          <p:cNvSpPr/>
          <p:nvPr/>
        </p:nvSpPr>
        <p:spPr>
          <a:xfrm>
            <a:off x="440668" y="620688"/>
            <a:ext cx="8595828" cy="5632311"/>
          </a:xfrm>
          <a:prstGeom prst="rect">
            <a:avLst/>
          </a:prstGeom>
        </p:spPr>
        <p:txBody>
          <a:bodyPr wrap="square">
            <a:spAutoFit/>
          </a:bodyPr>
          <a:lstStyle/>
          <a:p>
            <a:pPr lvl="0" fontAlgn="base">
              <a:spcBef>
                <a:spcPct val="0"/>
              </a:spcBef>
              <a:spcAft>
                <a:spcPct val="0"/>
              </a:spcAft>
            </a:pPr>
            <a:endParaRPr lang="es-ES" sz="2400" dirty="0" smtClean="0">
              <a:latin typeface="Arial" pitchFamily="34" charset="0"/>
              <a:ea typeface="Calibri" pitchFamily="34" charset="0"/>
              <a:cs typeface="Arial" pitchFamily="34" charset="0"/>
            </a:endParaRPr>
          </a:p>
          <a:p>
            <a:r>
              <a:rPr lang="es-MX" sz="2400" dirty="0" smtClean="0"/>
              <a:t>P</a:t>
            </a:r>
            <a:r>
              <a:rPr lang="es-ES" sz="2400" dirty="0" err="1" smtClean="0"/>
              <a:t>roveer</a:t>
            </a:r>
            <a:r>
              <a:rPr lang="es-ES" sz="2400" dirty="0" smtClean="0"/>
              <a:t> </a:t>
            </a:r>
            <a:r>
              <a:rPr lang="es-ES" sz="2400" dirty="0"/>
              <a:t>a los estudiantes normalistas de las herramientas necesarias para desarrollar sus competencias comunicativas en el área de inglés. Esto, a través del trabajo de sistemas (estructuras y funciones gramaticales, vocablos y fonética) y habilidades de la lengua (comprensiones lectora y auditiva, redacción y expresión oral).</a:t>
            </a:r>
          </a:p>
          <a:p>
            <a:r>
              <a:rPr lang="es-ES" sz="2400" dirty="0"/>
              <a:t>Estas competencias comunicativas están enfocadas en que los estudiantes adquieran un nivel de dominio de la lengua Inglesa correspondiente al usuario básico nivel ELEMENTAL , Este nivel implica un conocimiento básico de la lengua que permite al estudiante comunicarse de manera sencilla tanto en forma oral como escrita en contextos familiares y cercanos a su entorno personal. </a:t>
            </a:r>
          </a:p>
          <a:p>
            <a:pPr lvl="0" fontAlgn="base">
              <a:spcBef>
                <a:spcPct val="0"/>
              </a:spcBef>
              <a:spcAft>
                <a:spcPct val="0"/>
              </a:spcAft>
              <a:buFont typeface="Arial" pitchFamily="34" charset="0"/>
              <a:buChar char="•"/>
            </a:pPr>
            <a:endParaRPr lang="es-ES" sz="2400" dirty="0" smtClean="0">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2560722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6" name="5 Rectángulo"/>
          <p:cNvSpPr/>
          <p:nvPr/>
        </p:nvSpPr>
        <p:spPr>
          <a:xfrm>
            <a:off x="251520" y="677009"/>
            <a:ext cx="8712968" cy="5632311"/>
          </a:xfrm>
          <a:prstGeom prst="rect">
            <a:avLst/>
          </a:prstGeom>
        </p:spPr>
        <p:txBody>
          <a:bodyPr wrap="square">
            <a:spAutoFit/>
          </a:bodyPr>
          <a:lstStyle/>
          <a:p>
            <a:r>
              <a:rPr lang="es-ES" dirty="0">
                <a:latin typeface="Arial" pitchFamily="34" charset="0"/>
                <a:cs typeface="Arial" pitchFamily="34" charset="0"/>
              </a:rPr>
              <a:t>El curso esta concebido como un programa híbrido, es decir combina los sistemas y habilidades de la lengua con trabajo contextual y prácticas sociales. Es además concebido de manera espiral, es decir, implica tener la oportunidad de reciclar contenidos y partir de la experiencia previa del educando. El curso está integrado por cuatro unidades de aprendizaje que se enumeran con fines de sistematización, en las que se abarcan prácticas sociales del lenguaje complejas que incluyen el reconocimiento y uso de vocabulario frecuente, desarrollando de manera equilibrada y gradual las cuatro habilidades comunicativas y los sistemas de la lengua. Para lograr este balance es importante que los contenidos de las cuatro unidades de aprendizaje interactúen a lo largo del curso, lo que permitirá reciclar y consolidar los conceptos adquiridos. Cada una de dichas unidades abarca diferentes aspectos del aprendizaje del idioma inglés, dos unidades se enfocan a sistemas de la lengua y dos al desarrollo de las habilidades comunicativas en forma oral y escrita. Es importante planear las sesiones en el aula integrando los contenidos de dichas unidades de aprendizaje. </a:t>
            </a:r>
            <a:r>
              <a:rPr lang="es-ES" dirty="0" smtClean="0">
                <a:latin typeface="Arial" pitchFamily="34" charset="0"/>
                <a:cs typeface="Arial" pitchFamily="34" charset="0"/>
              </a:rPr>
              <a:t>Cada </a:t>
            </a:r>
            <a:r>
              <a:rPr lang="es-ES" dirty="0">
                <a:latin typeface="Arial" pitchFamily="34" charset="0"/>
                <a:cs typeface="Arial" pitchFamily="34" charset="0"/>
              </a:rPr>
              <a:t>una de las unidades conllevará trabajo presencial, trabajo en línea y trabajo fuera de clase con la intención de formar un portafolio de evidencias que permita al alumno transferir los contenidos revisados en la parte presencial. Dicho portafolio de evidencias estará fundamentado principalmente en actividades que impliquen la práctica sistemática de las habilidades de la lengua y fomenten el aprendizaje por descubrimiento.</a:t>
            </a:r>
          </a:p>
        </p:txBody>
      </p:sp>
      <p:sp>
        <p:nvSpPr>
          <p:cNvPr id="7" name="6 CuadroTexto"/>
          <p:cNvSpPr txBox="1"/>
          <p:nvPr/>
        </p:nvSpPr>
        <p:spPr>
          <a:xfrm>
            <a:off x="323528" y="188640"/>
            <a:ext cx="8424936" cy="523220"/>
          </a:xfrm>
          <a:prstGeom prst="rect">
            <a:avLst/>
          </a:prstGeom>
          <a:noFill/>
        </p:spPr>
        <p:txBody>
          <a:bodyPr wrap="square" rtlCol="0">
            <a:spAutoFit/>
          </a:bodyPr>
          <a:lstStyle/>
          <a:p>
            <a:pPr algn="ctr"/>
            <a:r>
              <a:rPr lang="es-ES" sz="2800" b="1" dirty="0" smtClean="0">
                <a:latin typeface="Arial" pitchFamily="34" charset="0"/>
                <a:cs typeface="Arial" pitchFamily="34" charset="0"/>
              </a:rPr>
              <a:t>ENFOQUE</a:t>
            </a:r>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97240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7" name="Rectangle 1"/>
          <p:cNvSpPr>
            <a:spLocks noChangeArrowheads="1"/>
          </p:cNvSpPr>
          <p:nvPr/>
        </p:nvSpPr>
        <p:spPr bwMode="auto">
          <a:xfrm>
            <a:off x="1115616" y="620688"/>
            <a:ext cx="6491952"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3200" b="1" i="0" u="none" strike="noStrike" cap="none" normalizeH="0" baseline="0" dirty="0" smtClean="0">
                <a:ln>
                  <a:noFill/>
                </a:ln>
                <a:effectLst/>
                <a:latin typeface="Arial" pitchFamily="34" charset="0"/>
                <a:ea typeface="Calibri" pitchFamily="34" charset="0"/>
                <a:cs typeface="Arial" pitchFamily="34" charset="0"/>
              </a:rPr>
              <a:t>Competencias Profesionales:  </a:t>
            </a:r>
          </a:p>
          <a:p>
            <a:pPr marL="0" marR="0" lvl="0" indent="0" algn="ctr" defTabSz="914400" rtl="0" eaLnBrk="1" fontAlgn="base" latinLnBrk="0" hangingPunct="1">
              <a:lnSpc>
                <a:spcPct val="100000"/>
              </a:lnSpc>
              <a:spcBef>
                <a:spcPct val="0"/>
              </a:spcBef>
              <a:spcAft>
                <a:spcPct val="0"/>
              </a:spcAft>
              <a:buClrTx/>
              <a:buSzTx/>
              <a:tabLst/>
            </a:pPr>
            <a:endParaRPr kumimoji="0" lang="es-ES" sz="2000" b="1" i="0" u="none" strike="noStrike" cap="none" normalizeH="0" baseline="0" dirty="0" smtClean="0">
              <a:ln>
                <a:noFill/>
              </a:ln>
              <a:effectLst/>
              <a:latin typeface="Arial" pitchFamily="34" charset="0"/>
              <a:cs typeface="Arial" pitchFamily="34" charset="0"/>
            </a:endParaRPr>
          </a:p>
        </p:txBody>
      </p:sp>
      <p:sp>
        <p:nvSpPr>
          <p:cNvPr id="8" name="7 Rectángulo"/>
          <p:cNvSpPr/>
          <p:nvPr/>
        </p:nvSpPr>
        <p:spPr>
          <a:xfrm>
            <a:off x="611560" y="1340768"/>
            <a:ext cx="7992888" cy="4524315"/>
          </a:xfrm>
          <a:prstGeom prst="rect">
            <a:avLst/>
          </a:prstGeom>
        </p:spPr>
        <p:txBody>
          <a:bodyPr wrap="square">
            <a:spAutoFit/>
          </a:bodyPr>
          <a:lstStyle/>
          <a:p>
            <a:r>
              <a:rPr lang="es-MX" sz="2400" dirty="0">
                <a:latin typeface="Arial" pitchFamily="34" charset="0"/>
                <a:cs typeface="Arial" pitchFamily="34" charset="0"/>
              </a:rPr>
              <a:t>•   Desarrolla diferentes estrategias  de  aprendizaje de una segunda  lengua  (cognoscitivas,  mnemotécnicas, de compensación,  afectivas, sociales  y meta-‐cognoscitivas).    </a:t>
            </a:r>
            <a:endParaRPr lang="es-ES" sz="2400" dirty="0">
              <a:latin typeface="Arial" pitchFamily="34" charset="0"/>
              <a:cs typeface="Arial" pitchFamily="34" charset="0"/>
            </a:endParaRPr>
          </a:p>
          <a:p>
            <a:r>
              <a:rPr lang="es-MX" sz="2400" dirty="0">
                <a:latin typeface="Arial" pitchFamily="34" charset="0"/>
                <a:cs typeface="Arial" pitchFamily="34" charset="0"/>
              </a:rPr>
              <a:t>•   Utiliza  los  medios   tecnológicos   y  las  fuentes  de  información  disponibles   en   inglés  para  mantenerse  actualizado   respecto   a   las  diversas  áreas disciplinarias  y  campos    formativos    que    intervienen    en    su    trabajo  docente.    </a:t>
            </a:r>
            <a:endParaRPr lang="es-ES" sz="2400" dirty="0">
              <a:latin typeface="Arial" pitchFamily="34" charset="0"/>
              <a:cs typeface="Arial" pitchFamily="34" charset="0"/>
            </a:endParaRPr>
          </a:p>
          <a:p>
            <a:r>
              <a:rPr lang="es-MX" sz="2400" dirty="0">
                <a:latin typeface="Arial" pitchFamily="34" charset="0"/>
                <a:cs typeface="Arial" pitchFamily="34" charset="0"/>
              </a:rPr>
              <a:t>•   Analiza  críticamente  el  impacto cognoscitivo  y social  que  el  aprendizaje  de  una  lengua  extranjera tiene en el ámbito    escolar.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val="256072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7" name="6 Rectángulo"/>
          <p:cNvSpPr/>
          <p:nvPr/>
        </p:nvSpPr>
        <p:spPr>
          <a:xfrm>
            <a:off x="296652" y="332656"/>
            <a:ext cx="8739844" cy="5740033"/>
          </a:xfrm>
          <a:prstGeom prst="rect">
            <a:avLst/>
          </a:prstGeom>
        </p:spPr>
        <p:txBody>
          <a:bodyPr wrap="square">
            <a:spAutoFit/>
          </a:bodyPr>
          <a:lstStyle/>
          <a:p>
            <a:endParaRPr lang="es-ES" sz="2000" b="1" dirty="0" smtClean="0">
              <a:latin typeface="Arial" pitchFamily="34" charset="0"/>
              <a:cs typeface="Arial" pitchFamily="34" charset="0"/>
            </a:endParaRPr>
          </a:p>
          <a:p>
            <a:pPr>
              <a:buFont typeface="Wingdings" pitchFamily="2" charset="2"/>
              <a:buChar char="v"/>
            </a:pPr>
            <a:r>
              <a:rPr lang="es-ES" sz="2400" b="1" dirty="0" smtClean="0">
                <a:latin typeface="Arial" pitchFamily="34" charset="0"/>
                <a:cs typeface="Arial" pitchFamily="34" charset="0"/>
              </a:rPr>
              <a:t>Habilidades receptivas (Compresión lectora y auditiva)</a:t>
            </a:r>
            <a:endParaRPr lang="es-MX" sz="2400" b="1" dirty="0" smtClean="0">
              <a:latin typeface="Arial" pitchFamily="34" charset="0"/>
              <a:cs typeface="Arial" pitchFamily="34" charset="0"/>
            </a:endParaRPr>
          </a:p>
          <a:p>
            <a:pPr lvl="0"/>
            <a:r>
              <a:rPr lang="es-ES" sz="1900" dirty="0">
                <a:latin typeface="Arial" pitchFamily="34" charset="0"/>
                <a:cs typeface="Arial" pitchFamily="34" charset="0"/>
              </a:rPr>
              <a:t>Reconoce y comprende un limitado rango de estructuras gramaticales, funciones de la lengua y vocablos tanto en forma oral como escrita.</a:t>
            </a:r>
          </a:p>
          <a:p>
            <a:pPr lvl="0"/>
            <a:r>
              <a:rPr lang="es-ES" sz="1900" dirty="0">
                <a:latin typeface="Arial" pitchFamily="34" charset="0"/>
                <a:cs typeface="Arial" pitchFamily="34" charset="0"/>
              </a:rPr>
              <a:t>Comprende expresiones cotidianas, de uso frecuente en contextos tales como: familia, restaurantes, tiendas, la ciudad, entorno escolar o laboral.</a:t>
            </a:r>
          </a:p>
          <a:p>
            <a:pPr lvl="0"/>
            <a:r>
              <a:rPr lang="es-ES" sz="1900" dirty="0">
                <a:latin typeface="Arial" pitchFamily="34" charset="0"/>
                <a:cs typeface="Arial" pitchFamily="34" charset="0"/>
              </a:rPr>
              <a:t>Entiende oraciones simples, preguntas e instrucciones básicas en forma oral y escrita.</a:t>
            </a:r>
          </a:p>
          <a:p>
            <a:pPr lvl="0"/>
            <a:r>
              <a:rPr lang="es-ES" sz="1900" dirty="0">
                <a:latin typeface="Arial" pitchFamily="34" charset="0"/>
                <a:cs typeface="Arial" pitchFamily="34" charset="0"/>
              </a:rPr>
              <a:t>Comprende y extrae información general y específica de conversaciones y textos escritos simples relacionados con temas familiares o de su entorno de trabajo.</a:t>
            </a:r>
          </a:p>
          <a:p>
            <a:pPr lvl="0"/>
            <a:r>
              <a:rPr lang="es-ES" sz="1900" dirty="0">
                <a:latin typeface="Arial" pitchFamily="34" charset="0"/>
                <a:cs typeface="Arial" pitchFamily="34" charset="0"/>
              </a:rPr>
              <a:t>Comprende algunas expresiones de interacción social sencillas.</a:t>
            </a:r>
          </a:p>
          <a:p>
            <a:pPr lvl="0"/>
            <a:r>
              <a:rPr lang="es-ES" sz="1900" dirty="0">
                <a:latin typeface="Arial" pitchFamily="34" charset="0"/>
                <a:cs typeface="Arial" pitchFamily="34" charset="0"/>
              </a:rPr>
              <a:t>Entiende un mensaje en forma oral pero requiere que el interlocutor hable pausadamente, utilizando lenguaje sencillo, parafraseando y repitiendo algunas palabras para asegurar la transmisión de dicho mensaje.</a:t>
            </a:r>
          </a:p>
          <a:p>
            <a:pPr lvl="0"/>
            <a:r>
              <a:rPr lang="es-ES" sz="1900" dirty="0">
                <a:latin typeface="Arial" pitchFamily="34" charset="0"/>
                <a:cs typeface="Arial" pitchFamily="34" charset="0"/>
              </a:rPr>
              <a:t>Comprende un mensaje en forma escrita pero requiere que el lenguaje sea sencillo. También en ocasiones requiere re-leer el texto para su total compresión.</a:t>
            </a:r>
          </a:p>
          <a:p>
            <a:pPr lvl="0"/>
            <a:r>
              <a:rPr lang="es-ES" sz="1900" dirty="0">
                <a:latin typeface="Arial" pitchFamily="34" charset="0"/>
                <a:cs typeface="Arial" pitchFamily="34" charset="0"/>
              </a:rPr>
              <a:t>Entiende y sigue señalamientos y anuncios muy sencillos y cortos.</a:t>
            </a:r>
          </a:p>
        </p:txBody>
      </p:sp>
      <p:sp>
        <p:nvSpPr>
          <p:cNvPr id="8" name="7 Rectángulo"/>
          <p:cNvSpPr/>
          <p:nvPr/>
        </p:nvSpPr>
        <p:spPr>
          <a:xfrm>
            <a:off x="1259632" y="188640"/>
            <a:ext cx="6621671" cy="523220"/>
          </a:xfrm>
          <a:prstGeom prst="rect">
            <a:avLst/>
          </a:prstGeom>
        </p:spPr>
        <p:txBody>
          <a:bodyPr wrap="square">
            <a:spAutoFit/>
          </a:bodyPr>
          <a:lstStyle/>
          <a:p>
            <a:pPr algn="ctr"/>
            <a:r>
              <a:rPr lang="es-MX" sz="2800" b="1" dirty="0" smtClean="0">
                <a:latin typeface="Arial" pitchFamily="34" charset="0"/>
                <a:cs typeface="Arial" pitchFamily="34" charset="0"/>
              </a:rPr>
              <a:t>UNIDADES DE COMPETENCIA:</a:t>
            </a:r>
          </a:p>
        </p:txBody>
      </p:sp>
    </p:spTree>
    <p:extLst>
      <p:ext uri="{BB962C8B-B14F-4D97-AF65-F5344CB8AC3E}">
        <p14:creationId xmlns:p14="http://schemas.microsoft.com/office/powerpoint/2010/main" val="2560722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4" name="Rectangle 1"/>
          <p:cNvSpPr>
            <a:spLocks noChangeArrowheads="1"/>
          </p:cNvSpPr>
          <p:nvPr/>
        </p:nvSpPr>
        <p:spPr bwMode="auto">
          <a:xfrm>
            <a:off x="108012" y="476672"/>
            <a:ext cx="9035988" cy="53707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ts val="600"/>
              </a:spcBef>
              <a:spcAft>
                <a:spcPct val="0"/>
              </a:spcAft>
              <a:buClrTx/>
              <a:buSzTx/>
              <a:buFont typeface="Wingdings" pitchFamily="2" charset="2"/>
              <a:buChar char="v"/>
              <a:tabLst>
                <a:tab pos="457200" algn="l"/>
              </a:tabLst>
            </a:pPr>
            <a:r>
              <a:rPr kumimoji="0" lang="es-ES" sz="2400" b="1" u="none" strike="noStrike" cap="none" normalizeH="0" baseline="0" dirty="0" smtClean="0">
                <a:ln>
                  <a:noFill/>
                </a:ln>
                <a:effectLst/>
                <a:latin typeface="Arial" pitchFamily="34" charset="0"/>
                <a:ea typeface="Calibri" pitchFamily="34" charset="0"/>
                <a:cs typeface="Arial" pitchFamily="34" charset="0"/>
              </a:rPr>
              <a:t>Habilidades Productivas (Comunicación oral y escrita)</a:t>
            </a:r>
          </a:p>
          <a:p>
            <a:pPr marL="0" marR="0" lvl="0" indent="0" algn="l" defTabSz="914400" rtl="0" eaLnBrk="1" fontAlgn="base" latinLnBrk="0" hangingPunct="1">
              <a:lnSpc>
                <a:spcPct val="100000"/>
              </a:lnSpc>
              <a:spcBef>
                <a:spcPts val="600"/>
              </a:spcBef>
              <a:spcAft>
                <a:spcPct val="0"/>
              </a:spcAft>
              <a:buClrTx/>
              <a:buSzTx/>
              <a:buFont typeface="Wingdings" pitchFamily="2" charset="2"/>
              <a:buChar char="v"/>
              <a:tabLst>
                <a:tab pos="457200" algn="l"/>
              </a:tabLst>
            </a:pPr>
            <a:endParaRPr kumimoji="0" lang="es-MX" sz="1600" b="0" i="0" u="none" strike="noStrike" cap="none" normalizeH="0" baseline="0" dirty="0" smtClean="0">
              <a:ln>
                <a:noFill/>
              </a:ln>
              <a:effectLst/>
              <a:latin typeface="Arial" pitchFamily="34" charset="0"/>
              <a:cs typeface="Arial" pitchFamily="34" charset="0"/>
            </a:endParaRPr>
          </a:p>
          <a:p>
            <a:pPr marL="285750" lvl="0" indent="-285750">
              <a:buFont typeface="Arial" pitchFamily="34" charset="0"/>
              <a:buChar char="•"/>
            </a:pPr>
            <a:r>
              <a:rPr lang="es-ES" sz="2000" dirty="0"/>
              <a:t>Produce un limitado rango de estructuras gramaticales, funciones de la lengua y vocablos tanto en forma oral como escrita. Hay interferencia con el español.</a:t>
            </a:r>
          </a:p>
          <a:p>
            <a:pPr marL="285750" lvl="0" indent="-285750">
              <a:buFont typeface="Arial" pitchFamily="34" charset="0"/>
              <a:buChar char="•"/>
            </a:pPr>
            <a:r>
              <a:rPr lang="es-ES" sz="2000" dirty="0"/>
              <a:t>Brinda información personal básica en forma oral y escrita.</a:t>
            </a:r>
          </a:p>
          <a:p>
            <a:pPr marL="285750" lvl="0" indent="-285750">
              <a:buFont typeface="Arial" pitchFamily="34" charset="0"/>
              <a:buChar char="•"/>
            </a:pPr>
            <a:r>
              <a:rPr lang="es-ES" sz="2000" dirty="0"/>
              <a:t>Solicita información básica utilizando frases sencillas acerca de personas, lugares, cosas, costos.</a:t>
            </a:r>
          </a:p>
          <a:p>
            <a:pPr marL="285750" lvl="0" indent="-285750">
              <a:buFont typeface="Arial" pitchFamily="34" charset="0"/>
              <a:buChar char="•"/>
            </a:pPr>
            <a:r>
              <a:rPr lang="es-ES" sz="2000" dirty="0"/>
              <a:t>Expresa de manera simple gustos , estados de ánimo o actividades cotidianas.</a:t>
            </a:r>
          </a:p>
          <a:p>
            <a:pPr marL="285750" lvl="0" indent="-285750">
              <a:buFont typeface="Arial" pitchFamily="34" charset="0"/>
              <a:buChar char="•"/>
            </a:pPr>
            <a:r>
              <a:rPr lang="es-ES" sz="2000" dirty="0"/>
              <a:t>Interactúa en forma simple si su interlocutor le provee de ayuda y le habla pausadamente.</a:t>
            </a:r>
          </a:p>
          <a:p>
            <a:pPr marL="285750" lvl="0" indent="-285750">
              <a:buFont typeface="Arial" pitchFamily="34" charset="0"/>
              <a:buChar char="•"/>
            </a:pPr>
            <a:r>
              <a:rPr lang="es-ES" sz="2000" dirty="0"/>
              <a:t>Habla pausadamente y con titubeos utilizando un rango limitado de estructuras gramaticales y vocablos.</a:t>
            </a:r>
          </a:p>
          <a:p>
            <a:pPr marL="285750" lvl="0" indent="-285750">
              <a:buFont typeface="Arial" pitchFamily="34" charset="0"/>
              <a:buChar char="•"/>
            </a:pPr>
            <a:r>
              <a:rPr lang="es-ES" sz="2000" dirty="0"/>
              <a:t>Utiliza patrones de interacción social sencillos y en algunas ocasiones memorizados.</a:t>
            </a:r>
          </a:p>
          <a:p>
            <a:pPr marL="285750" lvl="0" indent="-285750">
              <a:buFont typeface="Arial" pitchFamily="34" charset="0"/>
              <a:buChar char="•"/>
            </a:pPr>
            <a:r>
              <a:rPr lang="es-ES" sz="2000" dirty="0"/>
              <a:t>Utiliza expresiones cotidianas, de uso frecuente en contextos tales como: familia, restaurantes, tiendas, la ciudad, entorno escolar o laboral.</a:t>
            </a:r>
          </a:p>
          <a:p>
            <a:pPr marL="285750" lvl="0" indent="-285750">
              <a:buFont typeface="Arial" pitchFamily="34" charset="0"/>
              <a:buChar char="•"/>
            </a:pPr>
            <a:r>
              <a:rPr lang="es-ES" sz="2000" dirty="0"/>
              <a:t>Escribe oraciones simples y desarrolla textos muy cortos y sencillos.</a:t>
            </a:r>
          </a:p>
        </p:txBody>
      </p:sp>
    </p:spTree>
    <p:extLst>
      <p:ext uri="{BB962C8B-B14F-4D97-AF65-F5344CB8AC3E}">
        <p14:creationId xmlns:p14="http://schemas.microsoft.com/office/powerpoint/2010/main" val="2560722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Rectángulo"/>
          <p:cNvSpPr/>
          <p:nvPr/>
        </p:nvSpPr>
        <p:spPr>
          <a:xfrm>
            <a:off x="35496" y="188640"/>
            <a:ext cx="9009366" cy="3970318"/>
          </a:xfrm>
          <a:prstGeom prst="rect">
            <a:avLst/>
          </a:prstGeom>
        </p:spPr>
        <p:txBody>
          <a:bodyPr wrap="square">
            <a:spAutoFit/>
          </a:bodyPr>
          <a:lstStyle/>
          <a:p>
            <a:pPr>
              <a:buFont typeface="Wingdings" pitchFamily="2" charset="2"/>
              <a:buChar char="ü"/>
            </a:pPr>
            <a:r>
              <a:rPr lang="es-MX" dirty="0" smtClean="0">
                <a:latin typeface="Arial" pitchFamily="34" charset="0"/>
                <a:cs typeface="Arial" pitchFamily="34" charset="0"/>
              </a:rPr>
              <a:t>El curso está integrado por cuatro unidades de aprendizaje que se enumeran con fines de sistematización, en las que se abarcan prácticas sociales del lenguaje elementales, que incluyen el reconocimiento y uso de vocabulario frecuente, desarrollando de manera equilibrada y gradual las cuatro habilidades comunicativas y los sistemas de la lengua. </a:t>
            </a:r>
          </a:p>
          <a:p>
            <a:pPr>
              <a:buFont typeface="Wingdings" pitchFamily="2" charset="2"/>
              <a:buChar char="ü"/>
            </a:pPr>
            <a:endParaRPr lang="es-MX" dirty="0" smtClean="0">
              <a:latin typeface="Arial" pitchFamily="34" charset="0"/>
              <a:cs typeface="Arial" pitchFamily="34" charset="0"/>
            </a:endParaRPr>
          </a:p>
          <a:p>
            <a:pPr>
              <a:buFont typeface="Wingdings" pitchFamily="2" charset="2"/>
              <a:buChar char="ü"/>
            </a:pPr>
            <a:r>
              <a:rPr lang="es-MX" dirty="0" smtClean="0">
                <a:latin typeface="Arial" pitchFamily="34" charset="0"/>
                <a:cs typeface="Arial" pitchFamily="34" charset="0"/>
              </a:rPr>
              <a:t>Cada una de dichas unidades abarca diferentes aspectos del aprendizaje del idioma inglés, de tal suerte que dos unidades se enfocan a sistemas de la lengua y dos al desarrollo de las habilidades comunicativas en forma oral y escrita. </a:t>
            </a:r>
          </a:p>
          <a:p>
            <a:pPr>
              <a:buFont typeface="Wingdings" pitchFamily="2" charset="2"/>
              <a:buChar char="ü"/>
            </a:pPr>
            <a:endParaRPr lang="es-MX" dirty="0" smtClean="0">
              <a:latin typeface="Arial" pitchFamily="34" charset="0"/>
              <a:cs typeface="Arial" pitchFamily="34" charset="0"/>
            </a:endParaRPr>
          </a:p>
          <a:p>
            <a:pPr>
              <a:buFont typeface="Wingdings" pitchFamily="2" charset="2"/>
              <a:buChar char="ü"/>
            </a:pPr>
            <a:r>
              <a:rPr lang="es-MX" dirty="0" smtClean="0">
                <a:latin typeface="Arial" pitchFamily="34" charset="0"/>
                <a:cs typeface="Arial" pitchFamily="34" charset="0"/>
              </a:rPr>
              <a:t>Cada una de las unidades conllevará trabajo presencial, trabajo en línea y trabajo fuera de clase con la intención de formar un portafolio de evidencias que permita al alumno transferir los contenidos revisados en la parte presencial y fomenten en el un aprendizaje por descubrimiento.</a:t>
            </a:r>
            <a:endParaRPr lang="es-MX" dirty="0">
              <a:latin typeface="Arial" pitchFamily="34" charset="0"/>
              <a:cs typeface="Arial" pitchFamily="34" charset="0"/>
            </a:endParaRPr>
          </a:p>
        </p:txBody>
      </p:sp>
      <p:sp>
        <p:nvSpPr>
          <p:cNvPr id="4" name="3 Rectángulo"/>
          <p:cNvSpPr/>
          <p:nvPr/>
        </p:nvSpPr>
        <p:spPr>
          <a:xfrm>
            <a:off x="2195736" y="4149080"/>
            <a:ext cx="5976664" cy="2400657"/>
          </a:xfrm>
          <a:prstGeom prst="rect">
            <a:avLst/>
          </a:prstGeom>
        </p:spPr>
        <p:txBody>
          <a:bodyPr wrap="square">
            <a:spAutoFit/>
          </a:bodyPr>
          <a:lstStyle/>
          <a:p>
            <a:pPr>
              <a:buFont typeface="Arial" pitchFamily="34" charset="0"/>
              <a:buChar char="•"/>
            </a:pPr>
            <a:r>
              <a:rPr lang="es-MX" sz="1500" b="1" dirty="0" smtClean="0">
                <a:latin typeface="Arial" pitchFamily="34" charset="0"/>
                <a:cs typeface="Arial" pitchFamily="34" charset="0"/>
              </a:rPr>
              <a:t>Unidad de aprendizaje 1. </a:t>
            </a:r>
          </a:p>
          <a:p>
            <a:r>
              <a:rPr lang="es-MX" sz="1500" dirty="0" smtClean="0">
                <a:latin typeface="Arial" pitchFamily="34" charset="0"/>
                <a:cs typeface="Arial" pitchFamily="34" charset="0"/>
              </a:rPr>
              <a:t>Sistemas del lenguaje: estructuras y funciones</a:t>
            </a:r>
          </a:p>
          <a:p>
            <a:pPr>
              <a:buFont typeface="Arial" pitchFamily="34" charset="0"/>
              <a:buChar char="•"/>
            </a:pPr>
            <a:r>
              <a:rPr lang="es-MX" sz="1500" b="1" dirty="0" smtClean="0">
                <a:latin typeface="Arial" pitchFamily="34" charset="0"/>
                <a:cs typeface="Arial" pitchFamily="34" charset="0"/>
              </a:rPr>
              <a:t>Unidad de aprendizaje 2. </a:t>
            </a:r>
          </a:p>
          <a:p>
            <a:r>
              <a:rPr lang="es-MX" sz="1500" dirty="0" smtClean="0">
                <a:latin typeface="Arial" pitchFamily="34" charset="0"/>
                <a:cs typeface="Arial" pitchFamily="34" charset="0"/>
              </a:rPr>
              <a:t>Sistemas del lenguaje: vocablos, fonética y fonología</a:t>
            </a:r>
          </a:p>
          <a:p>
            <a:pPr>
              <a:buFont typeface="Arial" pitchFamily="34" charset="0"/>
              <a:buChar char="•"/>
            </a:pPr>
            <a:r>
              <a:rPr lang="es-MX" sz="1500" b="1" dirty="0" smtClean="0">
                <a:latin typeface="Arial" pitchFamily="34" charset="0"/>
                <a:cs typeface="Arial" pitchFamily="34" charset="0"/>
              </a:rPr>
              <a:t>Unidad de aprendizaje 3. </a:t>
            </a:r>
          </a:p>
          <a:p>
            <a:r>
              <a:rPr lang="es-MX" sz="1500" dirty="0" smtClean="0">
                <a:latin typeface="Arial" pitchFamily="34" charset="0"/>
                <a:cs typeface="Arial" pitchFamily="34" charset="0"/>
              </a:rPr>
              <a:t>Desarrollo de habilidades receptivas (comprensión auditiva y lectora)</a:t>
            </a:r>
          </a:p>
          <a:p>
            <a:pPr>
              <a:buFont typeface="Arial" pitchFamily="34" charset="0"/>
              <a:buChar char="•"/>
            </a:pPr>
            <a:r>
              <a:rPr lang="es-MX" sz="1500" b="1" dirty="0" smtClean="0">
                <a:latin typeface="Arial" pitchFamily="34" charset="0"/>
                <a:cs typeface="Arial" pitchFamily="34" charset="0"/>
              </a:rPr>
              <a:t>Unidad de aprendizaje 4. </a:t>
            </a:r>
          </a:p>
          <a:p>
            <a:r>
              <a:rPr lang="es-MX" sz="1500" dirty="0" smtClean="0">
                <a:latin typeface="Arial" pitchFamily="34" charset="0"/>
                <a:cs typeface="Arial" pitchFamily="34" charset="0"/>
              </a:rPr>
              <a:t>Desarrollo de habilidades productivas (comunicación oral y escrita)</a:t>
            </a:r>
          </a:p>
          <a:p>
            <a:endParaRPr lang="es-MX" sz="1500" dirty="0">
              <a:latin typeface="Arial" pitchFamily="34" charset="0"/>
              <a:cs typeface="Arial" pitchFamily="34" charset="0"/>
            </a:endParaRPr>
          </a:p>
        </p:txBody>
      </p:sp>
      <p:pic>
        <p:nvPicPr>
          <p:cNvPr id="6" name="Picture 2" descr="http://images.clipartpanda.com/spanish-subject-clipart-School-Subject-of-English.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rot="16200000">
            <a:off x="971601" y="4797152"/>
            <a:ext cx="2016223" cy="576064"/>
          </a:xfrm>
          <a:prstGeom prst="rect">
            <a:avLst/>
          </a:prstGeom>
          <a:noFill/>
        </p:spPr>
      </p:pic>
    </p:spTree>
    <p:extLst>
      <p:ext uri="{BB962C8B-B14F-4D97-AF65-F5344CB8AC3E}">
        <p14:creationId xmlns:p14="http://schemas.microsoft.com/office/powerpoint/2010/main" val="256072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229253"/>
            <a:ext cx="8712968" cy="5073697"/>
          </a:xfrm>
          <a:prstGeom prst="rect">
            <a:avLst/>
          </a:prstGeom>
        </p:spPr>
        <p:txBody>
          <a:bodyPr wrap="square">
            <a:spAutoFit/>
          </a:bodyPr>
          <a:lstStyle/>
          <a:p>
            <a:pPr marL="74930" marR="48260" algn="just">
              <a:lnSpc>
                <a:spcPct val="115000"/>
              </a:lnSpc>
              <a:spcAft>
                <a:spcPts val="0"/>
              </a:spcAft>
            </a:pPr>
            <a:r>
              <a:rPr lang="en-US" sz="2400" b="1" dirty="0" err="1">
                <a:latin typeface="Arial" pitchFamily="34" charset="0"/>
                <a:ea typeface="Cambria"/>
                <a:cs typeface="Arial" pitchFamily="34" charset="0"/>
              </a:rPr>
              <a:t>Orientaciones</a:t>
            </a:r>
            <a:r>
              <a:rPr lang="en-US" sz="2400" b="1" dirty="0">
                <a:latin typeface="Arial" pitchFamily="34" charset="0"/>
                <a:ea typeface="Cambria"/>
                <a:cs typeface="Arial" pitchFamily="34" charset="0"/>
              </a:rPr>
              <a:t> </a:t>
            </a:r>
            <a:r>
              <a:rPr lang="en-US" sz="2400" b="1" dirty="0" err="1">
                <a:latin typeface="Arial" pitchFamily="34" charset="0"/>
                <a:ea typeface="Cambria"/>
                <a:cs typeface="Arial" pitchFamily="34" charset="0"/>
              </a:rPr>
              <a:t>didácticas</a:t>
            </a:r>
            <a:r>
              <a:rPr lang="en-US" sz="2400" b="1" dirty="0">
                <a:latin typeface="Arial" pitchFamily="34" charset="0"/>
                <a:ea typeface="Cambria"/>
                <a:cs typeface="Arial" pitchFamily="34" charset="0"/>
              </a:rPr>
              <a:t>:</a:t>
            </a:r>
          </a:p>
          <a:p>
            <a:pPr marL="74930" marR="48260" algn="just">
              <a:lnSpc>
                <a:spcPct val="115000"/>
              </a:lnSpc>
              <a:spcAft>
                <a:spcPts val="0"/>
              </a:spcAft>
            </a:pPr>
            <a:endParaRPr lang="en-US" sz="1400" dirty="0">
              <a:latin typeface="Arial" pitchFamily="34" charset="0"/>
              <a:ea typeface="Cambria"/>
              <a:cs typeface="Arial" pitchFamily="34" charset="0"/>
            </a:endParaRPr>
          </a:p>
          <a:p>
            <a:r>
              <a:rPr lang="en-US" sz="1400" dirty="0" err="1">
                <a:latin typeface="Arial" pitchFamily="34" charset="0"/>
                <a:cs typeface="Arial" pitchFamily="34" charset="0"/>
              </a:rPr>
              <a:t>Considerandoque</a:t>
            </a:r>
            <a:r>
              <a:rPr lang="en-US" sz="1400" dirty="0">
                <a:latin typeface="Arial" pitchFamily="34" charset="0"/>
                <a:cs typeface="Arial" pitchFamily="34" charset="0"/>
              </a:rPr>
              <a:t>     la     </a:t>
            </a:r>
            <a:r>
              <a:rPr lang="en-US" sz="1400" dirty="0" err="1">
                <a:latin typeface="Arial" pitchFamily="34" charset="0"/>
                <a:cs typeface="Arial" pitchFamily="34" charset="0"/>
              </a:rPr>
              <a:t>finalidad</a:t>
            </a:r>
            <a:r>
              <a:rPr lang="en-US" sz="1400" dirty="0">
                <a:latin typeface="Arial" pitchFamily="34" charset="0"/>
                <a:cs typeface="Arial" pitchFamily="34" charset="0"/>
              </a:rPr>
              <a:t>     del     </a:t>
            </a:r>
            <a:r>
              <a:rPr lang="en-US" sz="1400" dirty="0" err="1">
                <a:latin typeface="Arial" pitchFamily="34" charset="0"/>
                <a:cs typeface="Arial" pitchFamily="34" charset="0"/>
              </a:rPr>
              <a:t>curso</a:t>
            </a:r>
            <a:r>
              <a:rPr lang="en-US" sz="1400" dirty="0">
                <a:latin typeface="Arial" pitchFamily="34" charset="0"/>
                <a:cs typeface="Arial" pitchFamily="34" charset="0"/>
              </a:rPr>
              <a:t>     </a:t>
            </a:r>
            <a:r>
              <a:rPr lang="en-US" sz="1400" dirty="0" err="1">
                <a:latin typeface="Arial" pitchFamily="34" charset="0"/>
                <a:cs typeface="Arial" pitchFamily="34" charset="0"/>
              </a:rPr>
              <a:t>es</a:t>
            </a:r>
            <a:r>
              <a:rPr lang="en-US" sz="1400" dirty="0">
                <a:latin typeface="Arial" pitchFamily="34" charset="0"/>
                <a:cs typeface="Arial" pitchFamily="34" charset="0"/>
              </a:rPr>
              <a:t>     </a:t>
            </a:r>
            <a:r>
              <a:rPr lang="en-US" sz="1400" dirty="0" err="1">
                <a:latin typeface="Arial" pitchFamily="34" charset="0"/>
                <a:cs typeface="Arial" pitchFamily="34" charset="0"/>
              </a:rPr>
              <a:t>promover</a:t>
            </a:r>
            <a:r>
              <a:rPr lang="en-US" sz="1400" dirty="0">
                <a:latin typeface="Arial" pitchFamily="34" charset="0"/>
                <a:cs typeface="Arial" pitchFamily="34" charset="0"/>
              </a:rPr>
              <a:t>     </a:t>
            </a:r>
            <a:r>
              <a:rPr lang="en-US" sz="1400" dirty="0" err="1">
                <a:latin typeface="Arial" pitchFamily="34" charset="0"/>
                <a:cs typeface="Arial" pitchFamily="34" charset="0"/>
              </a:rPr>
              <a:t>que</a:t>
            </a:r>
            <a:r>
              <a:rPr lang="en-US" sz="1400" dirty="0">
                <a:latin typeface="Arial" pitchFamily="34" charset="0"/>
                <a:cs typeface="Arial" pitchFamily="34" charset="0"/>
              </a:rPr>
              <a:t>     el     </a:t>
            </a:r>
            <a:r>
              <a:rPr lang="en-US" sz="1400" dirty="0" err="1">
                <a:latin typeface="Arial" pitchFamily="34" charset="0"/>
                <a:cs typeface="Arial" pitchFamily="34" charset="0"/>
              </a:rPr>
              <a:t>estudiante</a:t>
            </a:r>
            <a:r>
              <a:rPr lang="en-US" sz="1400" dirty="0">
                <a:latin typeface="Arial" pitchFamily="34" charset="0"/>
                <a:cs typeface="Arial" pitchFamily="34" charset="0"/>
              </a:rPr>
              <a:t>     </a:t>
            </a:r>
            <a:r>
              <a:rPr lang="en-US" sz="1400" dirty="0" err="1">
                <a:latin typeface="Arial" pitchFamily="34" charset="0"/>
                <a:cs typeface="Arial" pitchFamily="34" charset="0"/>
              </a:rPr>
              <a:t>desarrolle</a:t>
            </a:r>
            <a:r>
              <a:rPr lang="en-US" sz="1400" dirty="0">
                <a:latin typeface="Arial" pitchFamily="34" charset="0"/>
                <a:cs typeface="Arial" pitchFamily="34" charset="0"/>
              </a:rPr>
              <a:t>     </a:t>
            </a:r>
            <a:r>
              <a:rPr lang="en-US" sz="1400" dirty="0" err="1">
                <a:latin typeface="Arial" pitchFamily="34" charset="0"/>
                <a:cs typeface="Arial" pitchFamily="34" charset="0"/>
              </a:rPr>
              <a:t>competencias</a:t>
            </a:r>
            <a:r>
              <a:rPr lang="en-US" sz="1400" dirty="0">
                <a:latin typeface="Arial" pitchFamily="34" charset="0"/>
                <a:cs typeface="Arial" pitchFamily="34" charset="0"/>
              </a:rPr>
              <a:t>     </a:t>
            </a:r>
            <a:r>
              <a:rPr lang="en-US" sz="1400" dirty="0" err="1">
                <a:latin typeface="Arial" pitchFamily="34" charset="0"/>
                <a:cs typeface="Arial" pitchFamily="34" charset="0"/>
              </a:rPr>
              <a:t>comunicativas</a:t>
            </a:r>
            <a:r>
              <a:rPr lang="en-US" sz="1400" dirty="0">
                <a:latin typeface="Arial" pitchFamily="34" charset="0"/>
                <a:cs typeface="Arial" pitchFamily="34" charset="0"/>
              </a:rPr>
              <a:t>     en     </a:t>
            </a:r>
            <a:r>
              <a:rPr lang="en-US" sz="1400" dirty="0" err="1">
                <a:latin typeface="Arial" pitchFamily="34" charset="0"/>
                <a:cs typeface="Arial" pitchFamily="34" charset="0"/>
              </a:rPr>
              <a:t>inglés</a:t>
            </a:r>
            <a:r>
              <a:rPr lang="en-US" sz="1400" dirty="0">
                <a:latin typeface="Arial" pitchFamily="34" charset="0"/>
                <a:cs typeface="Arial" pitchFamily="34" charset="0"/>
              </a:rPr>
              <a:t>,     se     </a:t>
            </a:r>
            <a:r>
              <a:rPr lang="en-US" sz="1400" dirty="0" err="1">
                <a:latin typeface="Arial" pitchFamily="34" charset="0"/>
                <a:cs typeface="Arial" pitchFamily="34" charset="0"/>
              </a:rPr>
              <a:t>sugiere</a:t>
            </a:r>
            <a:r>
              <a:rPr lang="en-US" sz="1400" dirty="0">
                <a:latin typeface="Arial" pitchFamily="34" charset="0"/>
                <a:cs typeface="Arial" pitchFamily="34" charset="0"/>
              </a:rPr>
              <a:t>  </a:t>
            </a:r>
            <a:r>
              <a:rPr lang="en-US" sz="1400" dirty="0" err="1">
                <a:latin typeface="Arial" pitchFamily="34" charset="0"/>
                <a:cs typeface="Arial" pitchFamily="34" charset="0"/>
              </a:rPr>
              <a:t>trabajar</a:t>
            </a:r>
            <a:r>
              <a:rPr lang="en-US" sz="1400" dirty="0">
                <a:latin typeface="Arial" pitchFamily="34" charset="0"/>
                <a:cs typeface="Arial" pitchFamily="34" charset="0"/>
              </a:rPr>
              <a:t>  con    los    </a:t>
            </a:r>
            <a:r>
              <a:rPr lang="en-US" sz="1400" dirty="0" err="1">
                <a:latin typeface="Arial" pitchFamily="34" charset="0"/>
                <a:cs typeface="Arial" pitchFamily="34" charset="0"/>
              </a:rPr>
              <a:t>fundamentos</a:t>
            </a:r>
            <a:r>
              <a:rPr lang="en-US" sz="1400" dirty="0">
                <a:latin typeface="Arial" pitchFamily="34" charset="0"/>
                <a:cs typeface="Arial" pitchFamily="34" charset="0"/>
              </a:rPr>
              <a:t>    del    </a:t>
            </a:r>
            <a:r>
              <a:rPr lang="en-US" sz="1400" dirty="0" err="1">
                <a:latin typeface="Arial" pitchFamily="34" charset="0"/>
                <a:cs typeface="Arial" pitchFamily="34" charset="0"/>
              </a:rPr>
              <a:t>Constructivismo</a:t>
            </a:r>
            <a:r>
              <a:rPr lang="en-US" sz="1400" dirty="0">
                <a:latin typeface="Arial" pitchFamily="34" charset="0"/>
                <a:cs typeface="Arial" pitchFamily="34" charset="0"/>
              </a:rPr>
              <a:t>       Social    y    el    </a:t>
            </a:r>
            <a:r>
              <a:rPr lang="en-US" sz="1400" dirty="0" err="1">
                <a:latin typeface="Arial" pitchFamily="34" charset="0"/>
                <a:cs typeface="Arial" pitchFamily="34" charset="0"/>
              </a:rPr>
              <a:t>Aprendizaje</a:t>
            </a:r>
            <a:r>
              <a:rPr lang="en-US" sz="1400" dirty="0">
                <a:latin typeface="Arial" pitchFamily="34" charset="0"/>
                <a:cs typeface="Arial" pitchFamily="34" charset="0"/>
              </a:rPr>
              <a:t>    </a:t>
            </a:r>
            <a:r>
              <a:rPr lang="en-US" sz="1400" dirty="0" err="1">
                <a:latin typeface="Arial" pitchFamily="34" charset="0"/>
                <a:cs typeface="Arial" pitchFamily="34" charset="0"/>
              </a:rPr>
              <a:t>por</a:t>
            </a:r>
            <a:r>
              <a:rPr lang="en-US" sz="1400" dirty="0">
                <a:latin typeface="Arial" pitchFamily="34" charset="0"/>
                <a:cs typeface="Arial" pitchFamily="34" charset="0"/>
              </a:rPr>
              <a:t>    </a:t>
            </a:r>
            <a:r>
              <a:rPr lang="en-US" sz="1400" dirty="0" err="1">
                <a:latin typeface="Arial" pitchFamily="34" charset="0"/>
                <a:cs typeface="Arial" pitchFamily="34" charset="0"/>
              </a:rPr>
              <a:t>Experiencia</a:t>
            </a:r>
            <a:r>
              <a:rPr lang="en-US" sz="1400" dirty="0">
                <a:latin typeface="Arial" pitchFamily="34" charset="0"/>
                <a:cs typeface="Arial" pitchFamily="34" charset="0"/>
              </a:rPr>
              <a:t>.    </a:t>
            </a:r>
          </a:p>
          <a:p>
            <a:endParaRPr lang="en-US" sz="1400" dirty="0">
              <a:latin typeface="Arial" pitchFamily="34" charset="0"/>
              <a:cs typeface="Arial" pitchFamily="34" charset="0"/>
            </a:endParaRPr>
          </a:p>
          <a:p>
            <a:r>
              <a:rPr lang="es-ES" sz="1400" dirty="0">
                <a:latin typeface="Arial" pitchFamily="34" charset="0"/>
                <a:cs typeface="Arial" pitchFamily="34" charset="0"/>
              </a:rPr>
              <a:t>Dentro del marco de este curso las fases serán incorporadas de la siguiente manera: Experiencia Concreta, el momento en el que el educando tiene oportunidades de traer a clase su experiencia previa no solo de la lengua, sino del mundo. Momento en el que el profesor busca activar el esquema del educando para generar oportunidades de construcción social. A partir del conocimiento previo se ofrece una nueva experiencia de aprendizaje, dicho momento (actividad de descubrimiento gramatical, ejercicio relacionado con prácticas sociales, etc.) se realiza siempre en contexto. Esta etapa es precedida por la de Observación Reflexiva, momento en el que el alumno analiza la experiencia y se percata de la importancia y trascendencia de la tarea realizada. Posteriormente una etapa de Conceptualización Abstracta, el momento en el que el alumno y el maestro revisan los términos implicaciones y particularidades lingüísticas, se desarrolla una nueva teoría que clarifique o apuntale los descubrimientos previos del alumno. Por último la fase de Experimentación Activa en la que transfiere el conocimiento, en el caso particular de este curso a través de diversas tareas vinculadas a su portafolio de evidencias. De acuerdo con los fundamentos enunciados (Constructivismo social y aprendizaje por experiencia), se recomienda incluir en clase elementos tales como:</a:t>
            </a:r>
          </a:p>
          <a:p>
            <a:endParaRPr lang="es-ES" sz="1400" dirty="0">
              <a:latin typeface="Arial" pitchFamily="34" charset="0"/>
              <a:cs typeface="Arial" pitchFamily="34" charset="0"/>
            </a:endParaRPr>
          </a:p>
        </p:txBody>
      </p:sp>
      <p:sp>
        <p:nvSpPr>
          <p:cNvPr id="9" name="8 Rectángulo"/>
          <p:cNvSpPr/>
          <p:nvPr/>
        </p:nvSpPr>
        <p:spPr>
          <a:xfrm>
            <a:off x="2987824" y="5373216"/>
            <a:ext cx="4572000" cy="923330"/>
          </a:xfrm>
          <a:prstGeom prst="rect">
            <a:avLst/>
          </a:prstGeom>
        </p:spPr>
        <p:txBody>
          <a:bodyPr>
            <a:spAutoFit/>
          </a:bodyPr>
          <a:lstStyle/>
          <a:p>
            <a:r>
              <a:rPr lang="es-ES" dirty="0">
                <a:latin typeface="Arial" pitchFamily="34" charset="0"/>
                <a:cs typeface="Arial" pitchFamily="34" charset="0"/>
              </a:rPr>
              <a:t> • Aprendizaje por descubrimiento</a:t>
            </a:r>
          </a:p>
          <a:p>
            <a:r>
              <a:rPr lang="es-ES" dirty="0">
                <a:latin typeface="Arial" pitchFamily="34" charset="0"/>
                <a:cs typeface="Arial" pitchFamily="34" charset="0"/>
              </a:rPr>
              <a:t> • “</a:t>
            </a:r>
            <a:r>
              <a:rPr lang="es-ES" dirty="0" err="1">
                <a:latin typeface="Arial" pitchFamily="34" charset="0"/>
                <a:cs typeface="Arial" pitchFamily="34" charset="0"/>
              </a:rPr>
              <a:t>Task</a:t>
            </a:r>
            <a:r>
              <a:rPr lang="es-ES" dirty="0">
                <a:latin typeface="Arial" pitchFamily="34" charset="0"/>
                <a:cs typeface="Arial" pitchFamily="34" charset="0"/>
              </a:rPr>
              <a:t> </a:t>
            </a:r>
            <a:r>
              <a:rPr lang="es-ES" dirty="0" err="1">
                <a:latin typeface="Arial" pitchFamily="34" charset="0"/>
                <a:cs typeface="Arial" pitchFamily="34" charset="0"/>
              </a:rPr>
              <a:t>Based</a:t>
            </a:r>
            <a:r>
              <a:rPr lang="es-ES" dirty="0">
                <a:latin typeface="Arial" pitchFamily="34" charset="0"/>
                <a:cs typeface="Arial" pitchFamily="34" charset="0"/>
              </a:rPr>
              <a:t> </a:t>
            </a:r>
            <a:r>
              <a:rPr lang="es-ES" dirty="0" err="1">
                <a:latin typeface="Arial" pitchFamily="34" charset="0"/>
                <a:cs typeface="Arial" pitchFamily="34" charset="0"/>
              </a:rPr>
              <a:t>Learning</a:t>
            </a:r>
            <a:r>
              <a:rPr lang="es-ES" dirty="0">
                <a:latin typeface="Arial" pitchFamily="34" charset="0"/>
                <a:cs typeface="Arial" pitchFamily="34" charset="0"/>
              </a:rPr>
              <a:t> TBL”</a:t>
            </a:r>
          </a:p>
          <a:p>
            <a:r>
              <a:rPr lang="es-ES" dirty="0">
                <a:latin typeface="Arial" pitchFamily="34" charset="0"/>
                <a:cs typeface="Arial" pitchFamily="34" charset="0"/>
              </a:rPr>
              <a:t> • Integración de materiales auténticos</a:t>
            </a:r>
            <a:endParaRPr lang="es-MX" dirty="0">
              <a:latin typeface="Arial" pitchFamily="34" charset="0"/>
              <a:cs typeface="Arial" pitchFamily="34" charset="0"/>
            </a:endParaRPr>
          </a:p>
        </p:txBody>
      </p:sp>
      <p:pic>
        <p:nvPicPr>
          <p:cNvPr id="10" name="Picture 2" descr="http://images.clipartpanda.com/spanish-subject-clipart-School-Subject-of-English.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rot="16200000">
            <a:off x="1928899" y="5322404"/>
            <a:ext cx="1541784" cy="576064"/>
          </a:xfrm>
          <a:prstGeom prst="rect">
            <a:avLst/>
          </a:prstGeom>
          <a:noFill/>
        </p:spPr>
      </p:pic>
    </p:spTree>
    <p:extLst>
      <p:ext uri="{BB962C8B-B14F-4D97-AF65-F5344CB8AC3E}">
        <p14:creationId xmlns:p14="http://schemas.microsoft.com/office/powerpoint/2010/main" val="2560722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Rectángulo"/>
          <p:cNvSpPr/>
          <p:nvPr/>
        </p:nvSpPr>
        <p:spPr>
          <a:xfrm rot="16200000">
            <a:off x="-3010932" y="3277459"/>
            <a:ext cx="6927334" cy="461665"/>
          </a:xfrm>
          <a:prstGeom prst="rect">
            <a:avLst/>
          </a:prstGeom>
        </p:spPr>
        <p:txBody>
          <a:bodyPr wrap="square">
            <a:spAutoFit/>
          </a:bodyPr>
          <a:lstStyle/>
          <a:p>
            <a:pPr algn="ctr"/>
            <a:r>
              <a:rPr lang="es-MX" sz="2400" b="1" dirty="0" smtClean="0"/>
              <a:t>DESARROLLO DE LA UNIDAD DE APRENDIZAJE </a:t>
            </a:r>
            <a:endParaRPr lang="es-ES" sz="2400" dirty="0"/>
          </a:p>
        </p:txBody>
      </p:sp>
      <p:sp>
        <p:nvSpPr>
          <p:cNvPr id="4" name="3 Rectángulo"/>
          <p:cNvSpPr/>
          <p:nvPr/>
        </p:nvSpPr>
        <p:spPr>
          <a:xfrm>
            <a:off x="683568" y="829736"/>
            <a:ext cx="8352928" cy="2308324"/>
          </a:xfrm>
          <a:prstGeom prst="rect">
            <a:avLst/>
          </a:prstGeom>
        </p:spPr>
        <p:txBody>
          <a:bodyPr wrap="square">
            <a:spAutoFit/>
          </a:bodyPr>
          <a:lstStyle/>
          <a:p>
            <a:pPr lvl="0"/>
            <a:r>
              <a:rPr lang="es-ES" dirty="0">
                <a:latin typeface="Arial" pitchFamily="34" charset="0"/>
                <a:cs typeface="Arial" pitchFamily="34" charset="0"/>
              </a:rPr>
              <a:t>Reconoce y comprende un limitado rango de estructuras gramaticales y funciones de la lengua tanto en forma oral como escrita.</a:t>
            </a:r>
          </a:p>
          <a:p>
            <a:pPr lvl="0"/>
            <a:r>
              <a:rPr lang="es-ES" dirty="0">
                <a:latin typeface="Arial" pitchFamily="34" charset="0"/>
                <a:cs typeface="Arial" pitchFamily="34" charset="0"/>
              </a:rPr>
              <a:t>Produce un limitado rango de estructuras gramaticales, funciones de la lengua. Hay interferencia con su lengua materna.</a:t>
            </a:r>
          </a:p>
          <a:p>
            <a:pPr lvl="0"/>
            <a:r>
              <a:rPr lang="es-ES" dirty="0">
                <a:latin typeface="Arial" pitchFamily="34" charset="0"/>
                <a:cs typeface="Arial" pitchFamily="34" charset="0"/>
              </a:rPr>
              <a:t>Comprende y produce expresiones cotidianas, de uso frecuente en contextos tales como: familia, restaurantes, tiendas, la ciudad, entorno escolar o laboral.</a:t>
            </a:r>
          </a:p>
          <a:p>
            <a:r>
              <a:rPr lang="es-ES" dirty="0">
                <a:latin typeface="Arial" pitchFamily="34" charset="0"/>
                <a:cs typeface="Arial" pitchFamily="34" charset="0"/>
              </a:rPr>
              <a:t>Emplea las tecnologías de la información y la comunicación como herramienta de </a:t>
            </a:r>
            <a:r>
              <a:rPr lang="es-ES" dirty="0" smtClean="0">
                <a:latin typeface="Arial" pitchFamily="34" charset="0"/>
                <a:cs typeface="Arial" pitchFamily="34" charset="0"/>
              </a:rPr>
              <a:t>aprendizaje</a:t>
            </a:r>
          </a:p>
        </p:txBody>
      </p:sp>
      <p:sp>
        <p:nvSpPr>
          <p:cNvPr id="6" name="5 Rectángulo"/>
          <p:cNvSpPr/>
          <p:nvPr/>
        </p:nvSpPr>
        <p:spPr>
          <a:xfrm>
            <a:off x="476672" y="-27384"/>
            <a:ext cx="8730424" cy="646331"/>
          </a:xfrm>
          <a:prstGeom prst="rect">
            <a:avLst/>
          </a:prstGeom>
        </p:spPr>
        <p:txBody>
          <a:bodyPr wrap="square">
            <a:spAutoFit/>
          </a:bodyPr>
          <a:lstStyle/>
          <a:p>
            <a:pPr algn="ctr"/>
            <a:r>
              <a:rPr lang="es-MX" b="1" dirty="0" smtClean="0">
                <a:latin typeface="Arial" pitchFamily="34" charset="0"/>
                <a:cs typeface="Arial" pitchFamily="34" charset="0"/>
              </a:rPr>
              <a:t>Unidad de aprendizaje 1. </a:t>
            </a:r>
          </a:p>
          <a:p>
            <a:pPr algn="ctr"/>
            <a:r>
              <a:rPr lang="es-MX" b="1" dirty="0" smtClean="0">
                <a:latin typeface="Arial" pitchFamily="34" charset="0"/>
                <a:cs typeface="Arial" pitchFamily="34" charset="0"/>
              </a:rPr>
              <a:t>Sistemas del lenguaje: estructuras y funciones</a:t>
            </a:r>
          </a:p>
        </p:txBody>
      </p:sp>
      <p:sp>
        <p:nvSpPr>
          <p:cNvPr id="7" name="6 Rectángulo"/>
          <p:cNvSpPr/>
          <p:nvPr/>
        </p:nvSpPr>
        <p:spPr>
          <a:xfrm>
            <a:off x="683568" y="3784972"/>
            <a:ext cx="8352928" cy="2308324"/>
          </a:xfrm>
          <a:prstGeom prst="rect">
            <a:avLst/>
          </a:prstGeom>
        </p:spPr>
        <p:txBody>
          <a:bodyPr wrap="square">
            <a:spAutoFit/>
          </a:bodyPr>
          <a:lstStyle/>
          <a:p>
            <a:pPr lvl="0"/>
            <a:r>
              <a:rPr lang="es-ES" dirty="0">
                <a:latin typeface="Arial" pitchFamily="34" charset="0"/>
                <a:cs typeface="Arial" pitchFamily="34" charset="0"/>
              </a:rPr>
              <a:t>Reconoce y comprende un limitado rango de vocablos tanto en forma oral como escrita.</a:t>
            </a:r>
          </a:p>
          <a:p>
            <a:pPr lvl="0"/>
            <a:r>
              <a:rPr lang="es-ES" dirty="0">
                <a:latin typeface="Arial" pitchFamily="34" charset="0"/>
                <a:cs typeface="Arial" pitchFamily="34" charset="0"/>
              </a:rPr>
              <a:t>Produce y pronuncia correctamente palabras aisladas conociendo su significado.</a:t>
            </a:r>
          </a:p>
          <a:p>
            <a:pPr lvl="0"/>
            <a:r>
              <a:rPr lang="es-ES" dirty="0">
                <a:latin typeface="Arial" pitchFamily="34" charset="0"/>
                <a:cs typeface="Arial" pitchFamily="34" charset="0"/>
              </a:rPr>
              <a:t>Usa diferentes patrones de entonación para oraciones afirmativas, negativas e interrogativas.</a:t>
            </a:r>
          </a:p>
          <a:p>
            <a:r>
              <a:rPr lang="es-ES" dirty="0">
                <a:latin typeface="Arial" pitchFamily="34" charset="0"/>
                <a:cs typeface="Arial" pitchFamily="34" charset="0"/>
              </a:rPr>
              <a:t>Emplea las tecnologías de la información y la comunicación como herramienta de aprendizaje</a:t>
            </a:r>
          </a:p>
        </p:txBody>
      </p:sp>
      <p:sp>
        <p:nvSpPr>
          <p:cNvPr id="8" name="7 Rectángulo"/>
          <p:cNvSpPr/>
          <p:nvPr/>
        </p:nvSpPr>
        <p:spPr>
          <a:xfrm>
            <a:off x="620687" y="3068960"/>
            <a:ext cx="8161469" cy="707886"/>
          </a:xfrm>
          <a:prstGeom prst="rect">
            <a:avLst/>
          </a:prstGeom>
        </p:spPr>
        <p:txBody>
          <a:bodyPr wrap="square">
            <a:spAutoFit/>
          </a:bodyPr>
          <a:lstStyle/>
          <a:p>
            <a:pPr algn="ctr"/>
            <a:r>
              <a:rPr lang="es-MX" sz="2000" b="1" dirty="0" smtClean="0">
                <a:latin typeface="Arial" pitchFamily="34" charset="0"/>
                <a:cs typeface="Arial" pitchFamily="34" charset="0"/>
              </a:rPr>
              <a:t>Unidad de aprendizaje 2. </a:t>
            </a:r>
          </a:p>
          <a:p>
            <a:pPr algn="ctr"/>
            <a:r>
              <a:rPr lang="es-MX" sz="2000" b="1" dirty="0" smtClean="0">
                <a:latin typeface="Arial" pitchFamily="34" charset="0"/>
                <a:cs typeface="Arial" pitchFamily="34" charset="0"/>
              </a:rPr>
              <a:t>Sistemas del lenguaje: vocablos, fonética y fonología </a:t>
            </a:r>
          </a:p>
        </p:txBody>
      </p:sp>
    </p:spTree>
    <p:extLst>
      <p:ext uri="{BB962C8B-B14F-4D97-AF65-F5344CB8AC3E}">
        <p14:creationId xmlns:p14="http://schemas.microsoft.com/office/powerpoint/2010/main" val="31390415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2089</Words>
  <Application>Microsoft Office PowerPoint</Application>
  <PresentationFormat>Presentación en pantalla (4:3)</PresentationFormat>
  <Paragraphs>292</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pc</cp:lastModifiedBy>
  <cp:revision>16</cp:revision>
  <cp:lastPrinted>2015-08-26T14:51:31Z</cp:lastPrinted>
  <dcterms:created xsi:type="dcterms:W3CDTF">2015-02-09T15:06:54Z</dcterms:created>
  <dcterms:modified xsi:type="dcterms:W3CDTF">2015-08-26T14:53:16Z</dcterms:modified>
</cp:coreProperties>
</file>