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9" r:id="rId5"/>
    <p:sldId id="259" r:id="rId6"/>
    <p:sldId id="280" r:id="rId7"/>
    <p:sldId id="281" r:id="rId8"/>
    <p:sldId id="282" r:id="rId9"/>
    <p:sldId id="283" r:id="rId10"/>
    <p:sldId id="260" r:id="rId11"/>
    <p:sldId id="262" r:id="rId12"/>
    <p:sldId id="263" r:id="rId13"/>
    <p:sldId id="264" r:id="rId14"/>
    <p:sldId id="272" r:id="rId15"/>
    <p:sldId id="273" r:id="rId16"/>
    <p:sldId id="284" r:id="rId17"/>
    <p:sldId id="265" r:id="rId18"/>
    <p:sldId id="266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3" autoAdjust="0"/>
  </p:normalViewPr>
  <p:slideViewPr>
    <p:cSldViewPr>
      <p:cViewPr>
        <p:scale>
          <a:sx n="80" d="100"/>
          <a:sy n="80" d="100"/>
        </p:scale>
        <p:origin x="-294" y="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0395FF1-5DE8-41D0-842F-F798633BCE26}" type="datetimeFigureOut">
              <a:rPr lang="es-MX" smtClean="0"/>
              <a:pPr/>
              <a:t>10/02/2014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9517FD-7BA0-4F09-8B1B-C10A5E7A908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enep&amp;source=images&amp;cd=&amp;cad=rja&amp;docid=B6R041lmLv8F3M&amp;tbnid=JzxSK6HP-A4t1M:&amp;ved=0CAUQjRw&amp;url=http://www.enef.sepc.edu.mx/paginashermanas.html&amp;ei=ifQKUa-JNom1igK3uIHgCQ&amp;bvm=bv.41642243,d.cGE&amp;psig=AFQjCNFrWPCPil7W9GoxR1VwpQ8Ms0DFkA&amp;ust=135975883743567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search.babylon.com/imageres.php?iu=http://imagenesfotos.com/wp-content/2009/11/animales-marinos-2.jpg&amp;ir=http://imagenesfotos.com/fondos-de-peces-marinos/&amp;ig=http://t1.gstatic.com/images?q=tbn:ANd9GcRJ-AQv99WwnoQrXMzcp3O5_MGcgnJzIKIgBtTJ6hBirL3vfWQk8C7eBEQ&amp;h=1200&amp;w=1600&amp;q=animales+marinos&amp;babsrc=HP_ss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hyperlink" Target="http://search.babylon.com/imageres.php?iu=http://eticaydesarrollo.wikispaces.com/file/view/Ciencia.gif/244471073/Ciencia.gif&amp;ir=http://eticaydesarrollo.wikispaces.com/relaciones+entre+ciencia+y+sociedad&amp;ig=http://t1.gstatic.com/images?q=tbn:ANd9GcSVy9CySBIvNURdvO8-xPEfoeVRxS9_qiZAszGYZ4gQWSKMUMOEereMb_bc&amp;h=313&amp;w=537&amp;q=ciencia&amp;babsrc=HP_s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m.mx/url?sa=i&amp;rct=j&amp;q=ser%20vivo&amp;source=images&amp;cd=&amp;cad=rja&amp;docid=Y2GyBHDbi1gr5M&amp;tbnid=qeuiy5mxZCL3sM:&amp;ved=0CAUQjRw&amp;url=http://www.omerique.net/polavide/medio5_uni1-servivo/index.html&amp;ei=uQILUcOzNsHtiwKv3IDoCg&amp;bvm=bv.41642243,d.cGE&amp;psig=AFQjCNEs2AkLmnP0YPfp_47_-iWHzsmx_w&amp;ust=1359761961436966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google.com.mx/url?sa=i&amp;rct=j&amp;q=ser%20vivo&amp;source=images&amp;cd=&amp;docid=Wm7UONaCUMAJFM&amp;tbnid=boZMNrfudA3gUM:&amp;ved=0CAUQjRw&amp;url=http://www.ceipgrancapitan.es/cmedio5/seresvivos_plantas.htm&amp;ei=TAILUdGSCOzriQLX8oDIAw&amp;bvm=bv.41642243,d.cGE&amp;psig=AFQjCNEs2AkLmnP0YPfp_47_-iWHzsmx_w&amp;ust=135976196143696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babylon.com/imageres.php?iu=http://www3.puc.cl/revolci/web/images/1nivel_ciencia.gif&amp;ir=http://www3.puc.cl/revolci/web/php/ciencia.php&amp;ig=http://t3.gstatic.com/images?q=tbn:ANd9GcTvVFervsuOj9EB914Z-rab-ycA4_p5MlrMRybngt-0NhFZQ1zEtPzUyA&amp;h=290&amp;w=290&amp;q=ciencia&amp;babsrc=HP_ss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mx/url?sa=i&amp;rct=j&amp;q=ciencia+y+tecnologia&amp;source=images&amp;cd=&amp;cad=rja&amp;docid=-hG1BdR-nzYFXM&amp;tbnid=f4B2eS1D_bHYCM:&amp;ved=0CAUQjRw&amp;url=http://maletadeopiniones.blogspot.com/2012/03/la-importancia-de-un-ministerio-de.html&amp;ei=c_gKUamfG-GliQKr04HoBA&amp;bvm=bv.41642243,d.cGE&amp;psig=AFQjCNFbsBx8OED9TIbNuEMhNu7LRRhOAA&amp;ust=1359759787254327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.mx/url?sa=i&amp;rct=j&amp;q=ciencia+y+tecnologia&amp;source=images&amp;cd=&amp;cad=rja&amp;docid=9TzRbyAQjD2JfM&amp;tbnid=K0kJoyhk9m_94M:&amp;ved=0CAUQjRw&amp;url=http://elsociologo.wordpress.com/2012/04/05/ciencia-tecnologia-y-etica-politica-una-posibilidad-para-el-desarrollo/&amp;ei=qfgKUcawL4mEjAK0-YHwBQ&amp;bvm=bv.41642243,d.cGE&amp;psig=AFQjCNFbsBx8OED9TIbNuEMhNu7LRRhOAA&amp;ust=135975978725432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TRES_N~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512" y="571480"/>
            <a:ext cx="8660511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857356" y="928670"/>
            <a:ext cx="644254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Exploración del Medio Natural en el Preescolar</a:t>
            </a:r>
            <a:endParaRPr lang="es-ES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9" name="Picture 5" descr="http://www.enef.sepc.edu.mx/imagenes/logooooos/02enep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14356"/>
            <a:ext cx="2071670" cy="179113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836712"/>
            <a:ext cx="7384666" cy="1333952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UNIDADES DE APRENDIZAJE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57224" y="1357299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I.</a:t>
            </a:r>
            <a:r>
              <a:rPr lang="es-MX" b="1" u="sng" dirty="0"/>
              <a:t> La ciencia que se debe enseñar en </a:t>
            </a:r>
            <a:r>
              <a:rPr lang="es-MX" b="1" u="sng" dirty="0" smtClean="0"/>
              <a:t>preescolar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57224" y="2571745"/>
            <a:ext cx="6000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II. </a:t>
            </a:r>
            <a:r>
              <a:rPr lang="es-MX" b="1" u="sng" dirty="0"/>
              <a:t>Cómo enseñar ciencia en preescolar</a:t>
            </a:r>
            <a:endParaRPr lang="es-MX" u="sng" dirty="0"/>
          </a:p>
        </p:txBody>
      </p:sp>
      <p:sp>
        <p:nvSpPr>
          <p:cNvPr id="5" name="4 Rectángulo"/>
          <p:cNvSpPr/>
          <p:nvPr/>
        </p:nvSpPr>
        <p:spPr>
          <a:xfrm rot="10800000" flipV="1">
            <a:off x="857224" y="3646067"/>
            <a:ext cx="5461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Unidad de aprendizaje III. </a:t>
            </a:r>
            <a:r>
              <a:rPr lang="es-MX" b="1" u="sng" dirty="0"/>
              <a:t>Qué se necesita para </a:t>
            </a:r>
            <a:r>
              <a:rPr lang="es-MX" b="1" u="sng" dirty="0" smtClean="0"/>
              <a:t>     enseñar </a:t>
            </a:r>
            <a:r>
              <a:rPr lang="es-MX" b="1" u="sng" dirty="0"/>
              <a:t>ciencia</a:t>
            </a:r>
            <a:endParaRPr lang="es-MX" u="sng" dirty="0"/>
          </a:p>
        </p:txBody>
      </p:sp>
      <p:pic>
        <p:nvPicPr>
          <p:cNvPr id="13314" name="Picture 2" descr="http://t1.gstatic.com/images?q=tbn:ANd9GcRJ-AQv99WwnoQrXMzcp3O5_MGcgnJzIKIgBtTJ6hBirL3vfWQk8C7eBE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81128"/>
            <a:ext cx="2596608" cy="1656184"/>
          </a:xfrm>
          <a:prstGeom prst="rect">
            <a:avLst/>
          </a:prstGeom>
          <a:noFill/>
        </p:spPr>
      </p:pic>
      <p:pic>
        <p:nvPicPr>
          <p:cNvPr id="13316" name="Picture 4" descr="http://t1.gstatic.com/images?q=tbn:ANd9GcSVy9CySBIvNURdvO8-xPEfoeVRxS9_qiZAszGYZ4gQWSKMUMOEereMb_bc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4581128"/>
            <a:ext cx="3744416" cy="1453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484784"/>
            <a:ext cx="7024744" cy="1512168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/>
              <a:t/>
            </a:r>
            <a:br>
              <a:rPr lang="es-MX" b="1" dirty="0"/>
            </a:br>
            <a:r>
              <a:rPr lang="es-MX" b="1" dirty="0" smtClean="0"/>
              <a:t>Unidad de aprendizaje I. </a:t>
            </a:r>
            <a:br>
              <a:rPr lang="es-MX" b="1" dirty="0" smtClean="0"/>
            </a:br>
            <a:r>
              <a:rPr lang="es-MX" sz="1600" b="1" dirty="0" smtClean="0">
                <a:latin typeface="+mn-lt"/>
              </a:rPr>
              <a:t>La</a:t>
            </a:r>
            <a:r>
              <a:rPr lang="es-MX" b="1" dirty="0" smtClean="0"/>
              <a:t> </a:t>
            </a:r>
            <a:r>
              <a:rPr lang="es-MX" sz="1600" b="1" dirty="0" smtClean="0">
                <a:latin typeface="+mn-lt"/>
              </a:rPr>
              <a:t>ciencia que se debe enseñar en preescolar</a:t>
            </a:r>
            <a:br>
              <a:rPr lang="es-MX" sz="1600" b="1" dirty="0" smtClean="0">
                <a:latin typeface="+mn-lt"/>
              </a:rPr>
            </a:br>
            <a:r>
              <a:rPr lang="es-MX" sz="1600" dirty="0" smtClean="0">
                <a:latin typeface="+mn-lt"/>
              </a:rPr>
              <a:t></a:t>
            </a:r>
            <a:br>
              <a:rPr lang="es-MX" sz="1600" dirty="0" smtClean="0">
                <a:latin typeface="+mn-lt"/>
              </a:rPr>
            </a:br>
            <a:r>
              <a:rPr lang="es-MX" sz="1600" dirty="0" smtClean="0">
                <a:latin typeface="+mn-lt"/>
              </a:rPr>
              <a:t/>
            </a:r>
            <a:br>
              <a:rPr lang="es-MX" sz="1600" dirty="0" smtClean="0">
                <a:latin typeface="+mn-lt"/>
              </a:rPr>
            </a:br>
            <a:r>
              <a:rPr lang="es-MX" sz="1600" dirty="0">
                <a:latin typeface="+mn-lt"/>
              </a:rPr>
              <a:t/>
            </a:r>
            <a:br>
              <a:rPr lang="es-MX" sz="1600" dirty="0">
                <a:latin typeface="+mn-lt"/>
              </a:rPr>
            </a:br>
            <a:r>
              <a:rPr lang="es-MX" sz="1600" dirty="0" smtClean="0">
                <a:latin typeface="+mn-lt"/>
              </a:rPr>
              <a:t> </a:t>
            </a:r>
            <a:r>
              <a:rPr lang="es-MX" sz="1800" b="1" dirty="0" smtClean="0">
                <a:latin typeface="+mn-lt"/>
              </a:rPr>
              <a:t>¿Por qué y para qué enseñar ciencias en preescolar? Estudio de un caso: Ser Vivo.</a:t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>Características de los seres vivos.</a:t>
            </a:r>
            <a:r>
              <a:rPr lang="es-MX" sz="1800" b="1" i="1" dirty="0" smtClean="0">
                <a:latin typeface="+mn-lt"/>
              </a:rPr>
              <a:t/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Diferencias entre los seres vivos y la materia inanimada.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Características que comparten los seres vivos y la materia inanimada.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i="1" dirty="0" smtClean="0">
                <a:latin typeface="+mn-lt"/>
              </a:rPr>
              <a:t>Clasificación de los seres vivos.</a:t>
            </a:r>
            <a:br>
              <a:rPr lang="es-MX" sz="1800" b="1" i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>Entre seres vivos te veas: ética y valores hacia los seres vivos</a:t>
            </a:r>
            <a:endParaRPr lang="es-MX" sz="1800" b="1" dirty="0">
              <a:latin typeface="+mn-lt"/>
            </a:endParaRPr>
          </a:p>
        </p:txBody>
      </p:sp>
      <p:pic>
        <p:nvPicPr>
          <p:cNvPr id="17410" name="Picture 2" descr="http://t2.gstatic.com/images?q=tbn:ANd9GcQcNwgKzYNrQAG5f03-AVq7hEYRHpiNnNRe-qj5JMPRAOdXBR3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3429000"/>
            <a:ext cx="3409950" cy="2643206"/>
          </a:xfrm>
          <a:prstGeom prst="rect">
            <a:avLst/>
          </a:prstGeom>
          <a:noFill/>
        </p:spPr>
      </p:pic>
      <p:pic>
        <p:nvPicPr>
          <p:cNvPr id="17412" name="Picture 4" descr="http://t1.gstatic.com/images?q=tbn:ANd9GcSXSLnk6t4hgaq-IGx-UncvoWNT2dIh34wzB6sneOt_T-l-6q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643314"/>
            <a:ext cx="2828921" cy="2485319"/>
          </a:xfrm>
          <a:prstGeom prst="rect">
            <a:avLst/>
          </a:prstGeom>
          <a:noFill/>
        </p:spPr>
      </p:pic>
      <p:pic>
        <p:nvPicPr>
          <p:cNvPr id="17414" name="Picture 6" descr="http://www.ceipgrancapitan.es/cmedio5/seresviv/nuevo-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571876"/>
            <a:ext cx="2334465" cy="2428892"/>
          </a:xfrm>
          <a:prstGeom prst="rect">
            <a:avLst/>
          </a:prstGeom>
          <a:noFill/>
        </p:spPr>
      </p:pic>
      <p:pic>
        <p:nvPicPr>
          <p:cNvPr id="17416" name="Picture 8" descr="http://t2.gstatic.com/images?q=tbn:ANd9GcTm9WYo_uiEWfuFCb_AgIlEFeoFPp9bNHq-V-2XdkJI7HEW4R_HJ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39025" y="357166"/>
            <a:ext cx="1538318" cy="16152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473344"/>
          </a:xfrm>
        </p:spPr>
        <p:txBody>
          <a:bodyPr>
            <a:normAutofit fontScale="90000"/>
          </a:bodyPr>
          <a:lstStyle/>
          <a:p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3100" b="1" dirty="0" smtClean="0">
                <a:latin typeface="+mn-lt"/>
              </a:rPr>
              <a:t>Unidad de aprendizaje II. Cómo enseñar ciencia en preescolar</a:t>
            </a:r>
            <a:r>
              <a:rPr lang="es-MX" sz="1800" b="1" dirty="0" smtClean="0">
                <a:latin typeface="+mn-lt"/>
              </a:rPr>
              <a:t/>
            </a:r>
            <a:br>
              <a:rPr lang="es-MX" sz="1800" b="1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></a:t>
            </a:r>
            <a:br>
              <a:rPr lang="es-MX" sz="1800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/>
            </a:r>
            <a:br>
              <a:rPr lang="es-MX" sz="1800" dirty="0" smtClean="0">
                <a:latin typeface="+mn-lt"/>
              </a:rPr>
            </a:br>
            <a:r>
              <a:rPr lang="es-MX" sz="1800" dirty="0" smtClean="0">
                <a:latin typeface="+mn-lt"/>
              </a:rPr>
              <a:t> </a:t>
            </a:r>
            <a:r>
              <a:rPr lang="es-MX" sz="2200" dirty="0" smtClean="0">
                <a:latin typeface="+mn-lt"/>
              </a:rPr>
              <a:t>¿Existen diferentes tipos de ciencia? Naturaleza de la ciencia y ciencia escolar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La naturaleza de la explicación: ¿deducir, inducir?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Fabricación de artefactos, una manifestación de la tecnología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Recursos Naturales: Clasificación y funciones</a:t>
            </a:r>
            <a:br>
              <a:rPr lang="es-MX" sz="2200" dirty="0" smtClean="0">
                <a:latin typeface="+mn-lt"/>
              </a:rPr>
            </a:br>
            <a:r>
              <a:rPr lang="es-MX" sz="2200" dirty="0" smtClean="0">
                <a:latin typeface="+mn-lt"/>
              </a:rPr>
              <a:t>Ciencia y Tecnología: Características y diferencias</a:t>
            </a:r>
            <a:endParaRPr lang="es-MX" sz="2200" dirty="0">
              <a:latin typeface="+mn-lt"/>
            </a:endParaRPr>
          </a:p>
        </p:txBody>
      </p:sp>
      <p:pic>
        <p:nvPicPr>
          <p:cNvPr id="20482" name="Picture 2" descr="http://t0.gstatic.com/images?q=tbn:ANd9GcSfHsy9QBgip43DVs_XtOPwJc8KK0zQK60_9i6IfhKTBemQL3t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3643314"/>
            <a:ext cx="2986608" cy="2928958"/>
          </a:xfrm>
          <a:prstGeom prst="rect">
            <a:avLst/>
          </a:prstGeom>
          <a:noFill/>
        </p:spPr>
      </p:pic>
      <p:pic>
        <p:nvPicPr>
          <p:cNvPr id="20484" name="Picture 4" descr="http://t1.gstatic.com/images?q=tbn:ANd9GcQr2Jvs_lCclSiCfUHeLyPbvNidMOymCivfIjT6c8UOY7EQLNxFp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643314"/>
            <a:ext cx="3076575" cy="2857520"/>
          </a:xfrm>
          <a:prstGeom prst="rect">
            <a:avLst/>
          </a:prstGeom>
          <a:noFill/>
        </p:spPr>
      </p:pic>
      <p:sp>
        <p:nvSpPr>
          <p:cNvPr id="20486" name="AutoShape 6" descr="data:image/jpeg;base64,/9j/4AAQSkZJRgABAQAAAQABAAD/2wCEAAkGBhQSERUUExQWFRUWGB4ZGBgXGRwYGBkYGhoaGhscGxsYHycgHBsjHB8ZHy8gIycrLSwsHB4xNTAqNSYrLCkBCQoKDgwOGg8PGiwkHiUpKSosLCwsLCwsKSwsLCksLCwpLCwsLCwsLCwsLCwsLCwpLCwpLCwpKSwsLCwsLCksLP/AABEIAOEA4AMBIgACEQEDEQH/xAAcAAACAgMBAQAAAAAAAAAAAAAEBQMGAAIHAQj/xABKEAACAQIEBAQCBQgGCgEFAQABAhEDIQAEEjEFIkFRBhNhcTKBQpGhscEHFCMzUmLR8BVykrLS4RZDRFNzgpPC4vGiJDR0g7MX/8QAGgEAAgMBAQAAAAAAAAAAAAAAAwQBAgUABv/EADERAAEEAQMDAwMDAgcAAAAAAAEAAgMRIQQSMRNBUQUiYTJxkRRSsUKBM1NiodHh8P/aAAwDAQACEQMRAD8Aq2nGacEeTjPMWmedC1tpj52x6m15gC1BoxmjDbKZzKMOemwME/Ge9gBE3tebSe2CcxwikUDUntG7bMd4ECZEgH2m2KGWjRReiSLBSArjNOD6/DXT4lIxvk+DVKpimjMfQfedhfvi28VdofTddUlZGPCuLcPBDBCzuusLq8tbnpCljYH0uR1icJqvBXA+BwZi4lbxHMs3JPYYq2dh4KsYHjJCTlcMPD1QLmqTMYAa5+RxDmMoyHSykHsRB+o4l4RQmvTBEidvkcWkdTCfhVjad4HyuiNx+gjaWcA7x17/AHYlpeJKJRmVi4Wx0gyT6T/HCZOH099Cz6qOvyxLTyKf7unfppW+POu1JPAXohp2o3M+KDtTpGe7sBECbgGftviq5zOZzWXFStJkWPIB2Crb264sNTLqbGx9yPsnGjZLszX7GcLPfI7ko7YmBK/C3hwUv09U8xJIJue1+k7n5j1mx1nPSD1v29PcYSZ3hhdNCvA6/wCcYBHD3pNqOsgW5RqthUgphtDAVkqU7iIG5sY7R+OKhxkVfzhgCQpKtECGYAAbAz3t2NtpZDiyoNImfW5tE73wrYGvmXOtghAEC1xpgb7wel4bA3NNKxAPCIzGb8qr5ekFG+EIoA8yDCywjmNw3TCdlAzjU6k6GMkjewlt/QEXPQXxZeF+FS13JO5VSpa4iCCbDpzTPTCvxBwCsKs6S5BPMgJXe9yImbwDtvGF2lm4AHNZQS4GwoK5LU1anpmrRLaLHsSomwhZM72XtITZMSGatzNT1Bg0EjShX6jIAN7DphtlOD01yv8A9Z5ylVZVKqTJJ0nm23BXSTEFj0AxFxXw5Ucs2uzzeDBAaY1EW5FMk25T2s3E7GzwVBFC0s4dRRfMV1BsIQkGS7rBBb4WiRFpt7Yb1/1DFTej5i6wZjVyoGIJEsTHflOI82zJSqVFAAq1KYA+lppfEQTspLgH1XGUWzIpoKbCSWZiAoCpTGkSwEzJeIvMx6Qfc5GaaZZQGVQVqyitTYg8sq4TmuFaSLnf0N8Tf0or1f0emnMJpZQ6rAMnnmBK7j1Mkk4b+HMzX8hnr5rSssihzqqhm0QSWJOkiTG5ubyJ0PEaH6Rco2mrSGlSWUa2JDOStT4lnlmJv0g4rv5bSGHbcpBXrvSCAgKjyLLEg9Z6jf09O63jmYIrGTNgR7CwH2H+Rj05xjmK3mrqYsSV+FQ2qTZbROPeKUtYNQnnEgr7mQR6GcMNABsoDsq/ZfKIo50du5HwrBmZ7xa+x2vAwZmuHZZ6IWmSLzqaSYPa4mdu334Vf6fPN6SLf6AIkTJ3J3xJS8b3sgmLyNWx6aiYH4yfb0h3k2soCMClBT4KSCQFAjbV8V5AWY1WmCvTvaSclwevQJaQk3n41EXGqBy/Mj26ExvG4aJU8sbNB9ZBkHtb174w+KzUUqGKAg6ixE+4IHxR3PboMdvk8KQyNPctlmqUwKiqwiCBIIN7MCd59e+C6GcqIpRUphQIDLYA/SmRG1jy36Yo9fxmZ5bEeggew6fL7cDt4sqG0mY/aPt0/j/mLovPKJ1GhXbN0qrfBTVpHM2syQDAgDYbdN5OB85w3MSNGkWOuTyxA/aAm+xFx1F7UheOVd1cD2P8f8tsEU/GlZd29zqP8fbE9Jw4UdRpVqzHAmOkvTVty0MpCzP0ogfO3Wd8CUsqoK/oAppnSGpuCOt2A333P14UZnxJUdbvqBkXj1Pa/S1vnvgHKcWKupM6ZggWDR0At9sYq4O2Gz2VgGbxSuaN88BcQ4qg5VZS5B5QfhseYkCBHYkdMQ5tnemFRACSNQZrAAiZK+gIMfbgTihpZZWFnepa0haYlSCW67H0E4xRkrTNhLvzWTI366jJ+3+d8RCiQeUkEbwY64sGWo0alAVErUxUWVguFbciQpIJHWBc9MCZ3KOtyqsejK3eLQSDP+eD7wqbUNkuOVkUknzFB2b4h7Hrh9w/ii1V5bN1XY//ACJ+wxiqhgDzKdJi/r87YBzWeNMqRIYHUun4o6ey+ptirmtKsCQrrmsuXU+Yq9h1Md5HXFTqVGy1doYDZl1CxhSTcLzGRbVaxtbFso15RWZeYgTBDAHrcWN52wrbhAzGZ1eX5inSAFLDaTPKbiTEza4N8JyHaMphlFGZXiVU6GDE+aoa5G5IAOk7AHoYG+JuOklhTo1HqOVJIgGwgagtrTI6zbpOJavC3WrADi1t2GnsOwmB06mwBmJ+JmnXpKaTM7KwBCksWMtG+4knfr7znRsDnbmVhDkIZRAS+rlqVVzl3eorD/VmFBhB8TMs6VIJjYyDEkwfnuFU1qltLtSKy41wHA5gDTAkk2IIjcD0wNxfLo+isyQdR1Eg6tJWCCF+KJAKyRaIwZl81Q8sOQtQodKsoAkuwZdM7xNwZ+eDAOeW7Lz/ACqXTS5yQcbppl0VKS1Hpqz/AKxoUAONRHcEkb3OkC+PcxmSCKKgKyaFdTDJIDEqNUiCzM0n+GIOJZVKlajSOoKjF6gJmFjzHBJO4ut+p0zivZjM1hUauttTlpAFy5MkA9LER0wzHf1d0QfTQXj5WrUzC3aobhRcmOwUfdHbE2a8OZinWvTbnIWYtq+ECVkBgbAbkxiz8EoUK1Ok1UqHNXQ2wkkwFbQJk9SZ5RaDJxY/Eecp0zCUS7qykFDcxI1aVEmDHrf1AwLquLtoXPAbS5U+Rbz9JLEyfM7roMNq6QImevqd5szm1XkWHE2e99ua/ud++H/EWpIXDjWp5ghYq4YqZBKmH0NcFpjtuTT2YvJ3hSLDbYSY6W64aFOQkV55xJSrnAQzS7CZwTRcdL2/n2x6USjssQxkI+vmQVEfP7vv740820Cw+/AwYADqTiRXn+fvxQy0riNbnGgbtiUjaYt2xoKKk9vb+bYj9R5XGBaMD0GNDIxOFjrOB6j9pPytihmKt0gAsVz9mDOE1ScxTDH6Q3J6SR16dPbABraRB5TJtaT9lsE8BrzmaVoE/geuAyaglpCLHEA4FXzh9bUdDE643jpMyQLCfl1Mb4IzHDw6srRf03I6++IaYAgjUBEWgztuSbR9xOJvzmbSwtuBHUwTf0ucZFd1rcpBW8KFf0gKs6GUBBm5E3O0TtsfWYw5g1YWpTKwLqpGmYmbEGIv13O+MIGkE3A2MSLCJ6kHf123wTTqxcxtFrTJt7Gett8Q43ypArhBrwLLluaijMbgkfcJ+7B9LJ0gulaaBW3AUAGO474hpM3cG9vu7/yce+ZG5v8A+pxC5UrxvnPKbyKepU+NhqOkkzYdhv8AXhj4Hr1FbLFQpUioIIkqeZy0bwSoMj9kDouEfjZtWYkx8IHtBO+LR4Jy4fL0uYWmbwRznrBi3p1xGpdsiF9/+EG/crxn+KFFmQRe4swDTAKx0uO1vnhV4gz7Ki6B8JpVFYnoJaJ3ggkA3mTYTIMSlTgKzNGghTMcrDZiwFjYhiLG8XtDm+FEgtqXkJUK7X5SQN+WyqNhNpG+MaMhhsIjdhNlJUyfmIAwsUJAJ1I3MzACDDTAn23kYhyXC0QIollFUuBtFJSzwT3hY+zDmmFpadG5AG3LJjUDaAtrTt98uWqBQugKpZgSHZVRgsTp1HUBcgt23weOYtdYRDTxjhKOPcF8s1a1JGDV1ARR6y9UDoTqVZG1xBwny/AqkBsypprTCcrwuoKhA0hzBYtNyYmd7A2bOOAtVarlRR0Mx8y12ZnEJckkgCR26AxVv9JxmNEU6dQrKa3prpsQYCtqJEW1EhoGwOGAXbcq7M4U6Z1SqLSCBDUZkj4QKZZrk2EkAkTeFmYtrxbj7NUpqAdYhopagSYBQBiZe/7tr3Nzhdl+JzWdnckqFWzaQjaQCViLaZE7m2H/AIXyZYvm2dlp3FNELA6oIJJS4AMgRJNptvMhaw2hOduGQoeDcEl5zaSxlhTrSGZiAJFx+7zNvYCYMPQ1FZBp0qelAGUIBqBBAWQLgqCLG/rBwdXoJAaoNekDQCbySZJZmLG5uSVj16JnzaJ+kYiQeVbAaydPSCTpIUdAenZIyF5S+SLXNW8IVZnVT+s/guCMl4Qrt8NSiOt3bp/y4d1q/eW97g/b2+/bHq5gSLAX9bdOvrj1QocLJ670pHAq6mDVoHpAZr+vwYwcCqieZDHYn8V74eNmiRG49AIH8O8fbYY1p5wgGGbbtIj6jbfttjtwVTK9Kf6IeOnpzHt0hcarwKqbcpPQFonvtH8jFo4dw585VAGgGD0C/DcyoF2ieUbye2M/O6DUtFSqx0qdK06SreZHmajLjoIIjp6xuarh7lT6+Rq01Zm08pAgTMltNgFuZjriJctXMnRWvvCNte22C+NZlkpFgVJUqy9YKsrDfpi2eCfGpzRC6FLgXQQJP7s9+2JdttMw29tlURsi6oNVGqPVlaPl/PbGcOrmhWptUVwgN4QyRBFptMmYkDHSOMZqtWIikukHZgT92F78NrtsgUdlH8cd0WEZKLdFRUONu/OmVzLKT0pl7dxF5MDEfEfE+hP0tDMIO70io7d/fG/9E5vWCHdRe4WQsCdgRc7Wv9uH+a8QcRrUxTWpTCkaSAIYiLyXJa/WflgRgHlF6qr/AA7xXRzFqVGu7KDIp0wY1WJs1pxvxHjoSmX8nMoqblqQ07zca+95vsOgg17NeH81w6utSiGpioLorTyzBDaZIHuMO/GlNzQy5ZQVemz6g7MNYLTMqJ2UXjt0wBzWNwjM3PQ1b8oVAQT5okSOQCfXeYxJ/pYr0XenTqmxhtA0z6mdsc2o0mrVwt2ZmA3ubxafsxa/FnByuXVgIphtKAA76Zg2F4vi4jaBarvJNJClfzDCks1zsxMASSbdhOOn+En8nLKp0chJMcxnUWBgQbdO5G0HHOPCdG9YzD+S+mexRtVvbri4cNrszrRQaiQJ0tcAgENAiSCVMbCLm+FNawvaB/dTGAbtX3I1Sw1LpLFYpsYboSJmxMQe8C2IXzpZ58sEx8Xwsp3PNcHbqN26AnC6vWNTmDSqkaLwZMG+n6cn5bdMGcVDNQSolMliHDimJlkIbULWBDMbwLYxmtyUYMDeVJmgWBCQygFiwOl1vFwYldjqBnvAxMy0xUK1dJCKtOSp0hyS0kzBBbVv+yB1su4NWY19fRA1QzsCJgEAWmU95+Qcvw5C9OorroBVXRoLMEUkaosCFDE+3W2DxsaTtPJ4Kl3sDaGO9Kj+JWqipWp06YY1yHZhJJChunQS2oX6Yr2W4a6SlPU1SVaAD0gkx0UDck46dT4a1Su1RD5akXbc6Dsq36yL7bThnwjw9Sp02NS421gQdAIgSt7mYvO+DajUshPTGaH5KDG54JJXNc54RzbvSqUaKsDT0sZQQRrN5O+krfvbpi4ZbgNajlKCsdJUlnAB7kxIJE/icWHKVl8tXSEoidEAkxPVrz9K97z2wBmuN6QWWYEC5vf4vvi4wgdQ+TBHC6R27lJOIViwF2nSOWPSI+vm9Jwsr52lrIfmcLNMGQVE7EEbwJnuw7nDDjPEFGny4IZItYSWvJsdwcDcIYgPUqsqzusDUUB5YnpIj2DHrhhgptkIPdVd6YB3mbkAhSLCb9Be029DviV6YbVMdALkWuLDr1P83npeG6nl+Yy+XS/3lRtKbE2iS/8Aygm2JKgywPPUrOxiUQLSEDeG5mJgn6I+XXbMv91m7PKg8uNLLIt1EA9J/eFjt9t8O/CfAVzTuGYk6CaYJ0amEAgtBAjvBmQbYruYrAgtSQgC4DOWhR68ovc3HUDqMZl/EFWGSi5pFwAQqgcqwSCZLdJPMOvScdZIUBoBVg4NWpUM0su+Vr03IkjzqYuVIZW0tG91Yi+JfGnDcuKs5RtVVzqdNJVCWGrVTJixM8kkSfQ4p/kvo1NpNNmtVTm7kAj4h3v1j1mbLZllEioDGxFtLCCIn1i0d/WJus2rE0KSzi9QNQboSeogyGv06Tg7g/jHKUlp062WBVBHm0201h2MgLfbqMLOJ1TUp6AxYtEDSRJYjr6nv2xd/CXgWhRpDz1R6pMnUuoL6CcOQxOlNhMxODGK4cKTVRSrT8zMUnEjWdNYD3az+xg+pw4yIoVVlQ4I3VwUZT6qwn8OxOK/Q4VTQ/omalPRPgPuht9UH1wZl9YaGhl6MpII91b8D8sOfp/K7enVbh9KojKy8rCDDRI7SL3wKPDdET5Q8tveUPoymxHznGigR1xKqr647oBdvKXZ7LZWIr5dlPUopZT6h0/G47dcVDxNVpPRp5fKIVp05/WMSzT07gT6knF9qKvSTgTOZGjU+NAx7nePffAn6TcERkxabXMvBXhLTm1q/o9aBitN9WgkggHUvabDvGHni/hNevHm01KJJXyIhfWPiJI6kHDyr4cy8ghGBBsQ7/xxh8xJv5iz1ADD6t+3UwPpEziW6LFOXGfO4Kn5R6K5d1ZJdaVQLViD+raxgX9L2g4zKxCOovaHEBiOoBiesx6bYccUr+bQrkU2QrTeWO0hCYhoY7bwNsBcNIZVEKxVRqBRY2mzqurqYNvc4yPUohEGgHyjwkyGzyrTwrhtNjqd0UlkcKCNR6xpiAOkgxY7RON3zqJy0laIICm9wCDO0GepiRbvgKtxDUADYxClOa5iVN5AaVAMwCIvqxNkeLBkCMSampEYTqYipTiVJiTqUnV6gd8ef6ZOSmZYyRlD5vMMaVVgreazrTYMZB/1noIAVb27YPaoaaqDfykqOwI+NzywB21K/W4vOFfGOMVKL0wUldQeaS2LFVk80C5A2/e7jEnEM9LQJgnQzTFkXSRa86tbEdmQ4Z2lgDhxSqHEtIHKlylV6lRnQoF0IVOtZQhQrQTIsLXBN7XxYuKg+SF1iCJUgFhqIsNwd+/WSYxQTUpUaoZ3IUqFVVMqq35mEjcjYncmdsEcS8YKAwABAWwAuSWaZmOm5O+0nAXQmRwIXPDqD3DlOOIVlRPLUaKYRRBYTtA6ztaY6+uEeequ7AvUdWNtCyqqpjS03lrExHWJN8JFz71wqTL/AAgggRzGTO8fLtfribO19KGDrI1EvE6ikFgBYHmAuRHrgzIC00ojeGG3ix4Rmaoh1GlNbC0T1MyAdQBaQzEAgCR6YLfOKjSdKjytMCIUQAIJmb6V+f1J8lxis1EVMxpvqIBOmysCshRBmWEWm3TAvEOIkgsCri5CEG4mFgDdYKxJ7Hrg3TJwhB4DrWnEvEVWuENWo7HtBEbAwJIiIERgZcyzNCAsRJlEJIk3gARE/jYWw6yjZSgYNCrWYkAGsGWnJCtGimInm2LG3XbG3+nVZAyrUGWW8LTRViLwAFBEdRvv83N1fSFnbR3QS8GzbqpGVzF7ErTa5NhqEDYAjv8AiHmsq9LUalGtSFwCyMoABsBqHyknqLWw0/pzMf759cCzFwW+jJkyRt32OJ8l45zNO61qhBuyvNQGwkSw6G3ztiu5/wAKKb4Kra5tXmHBgcocySbxeN5veLRiKnnzrIKjU1ukgm/7O2/THQqKZTi3JVpCjmI1CrSWC2nvb5idwI6Y5rxDLeRUdKkaqbkFRzKSI9YEgyN9xi8bw7FK5jFWOEaiMWosVMebTkm8nzFtfbpt+GOqius3Kz2kTfa3rjieTrQAwLsQ6MEnchwYjq3UfPFk4x44oAx+bEVDJZnGlg2wO8237DtjU0sojabVhHeF1FXGJA20RHqZOOeL46LInaoIVv35gqwJHpecT/0/mfKqLXQy4ZdUGmUMG8DptAtufbDMmpjaLsq7IHONBXnN8Yp04DuJOwnGtLjlHWE1jUek9cfP+Wq1WzCKHbUzhQWJtqIH4/Zi0Z3gp/OKumo5zNJrGy0+TSB8V4J03JHxbd6DUirK4xG6XZ9dsRFhiDhvnGghrhUqFV1AHUJI6FZBBF8a52uaYUBNTMYHQAaS0sT0tFrkkDrhywW7gUHN0VI5AwPVPpjVK7aeYAHqAZA69bxhaeMC2tHQEAy4AEkgCwJPUWImcE9tWoI7LXjVUfm9b/hP1/cbC/hOTDBWXVTZr6WiDMizW+siPbE/Fc4r5auQ1hTcSw0/QMQCcIqPEnWgNETokkzpNpuRf0I2uN8ef9ZAcWV8rU9Ppu5xVlr0/LUiDIHTSptygkHcW+uca8ArypQKdYU8y8p0WMBh0F4giy+0VXiPEMxIWEqUzZqZWesArYEED9k262w24Nw4KXajV/RimzlAR5lPUpBuQPMpBiDPxCPmcQRCslPaizQcK8Jzns3SJKDStRSQVqE3pohLMQD+2sFZB2PrhfWLryIUB8uFLCZk7BRNjJMnpA74H4pnGzQ1ljMlSHhb3YwN4DLMAD6PqSPkKQOqpXqQrDSqruDJH/yuOux7DEFrQFlnkoPxNTASkzrqabjTsLXAHw8wb78B1eGpXr+XQPmVCIW8HVFwv7QB1fVhtn+J0fMNImPLQCBBsDG7b7wfmOuA6NXLgs2XZQVAHNMkXHQgEXU9vvwVrqHBRN3torSjwpKC/pEFNrDXrDLe45hy6tzc9DtGAuN1284J5qMoIIdCTpkCFtYWkWJ6m8Yb1eJg66Zqb0yXYDmEkFR0gxAveOvas5rTRq+VOqnF2O8MA1ibgx0v2vi8IJJJ5RXSNcwNIF+UbRrs9XRVKusBQNMrsYPsTzQeoEWws4jnSxYCeSJsBsFEBe0gW9Bvj3h3IWdQQSCqk3ubCfS6ruPnbEQo+Y68oGoWiQsmSJ3PY74aDaKWoLtXD/DGWy+V/OM6zOsAhSSQAY0iAeYtYkfDc7gYW538qOXRQKOWpAbLrCiwkWgR0IthlwXxtTTLrRr0i+kaeUBlK+qt/NsBtmuEST+Y3JkwqgT/AGoGKN0Gps7o3FK9SOhtcAg1/KklQt52WokKPpr0mGE3Hy64BznG+EGWOQhgovTqNTW76f8AVkQNzMdAMWdfE3DlXSuTsOnl095nqT1vPthRx5eF5tSTQq0qkaQ1IBRuTcKwU3N5GLjQT3/huAUCVhxvCCpeOaOVdmo5UKpQ+XqdnEkCCXEneQRAOki+OfcR4q1Zianl6naTy7XMQBuPl29cGVfC1RWYU3UrfSzcrEGdxe9+h6YiPhevNzTi3Uz0/d9MNM0ErP6So6jTi0revTR1coSEKypNiqsCVO28MJvv0IGNOJeKK2YrangrqtTiVAk2Aj+d8OD4YqkjV5emRPM21pAGnr29sWTgtEUyfLoh1Dc2mmFZd4Mgw20xvhmLTuGJMIofQwq1wLJu9N1OXcrJJ5SF9xsQ/W3bFszvFlq5VKChgV+J9WpmA1EBZgATHvB2N8PfPEbH0kdPnhbm+HUWkMAsNdxZgHAAkncBpgG142wWTRtr2m1Zk5BVd4B4UDZmkwc06qnUpIBVmW6gyYmYE322xZ85wSrRdnYBqtQ8rD4mI5nJ1ekGL9sC0+DrTVW5ndW5kcHQ691YEGf3cF5/jVc0qVSECU3bQhBJBIIKnUZK6bCT0PbC4joUQrl+42EZlPEzgIK/lU7WsUMn5BTeeuGn50HIABBMXi0GL+1wcUjjXHkzECpSUKCG/Rs6yQIvLFSekspMYJ8DZ+jSzABIFEHmQktzXiIHxE36AwxNwIYjlMY29lRzAc91bctSNVGKiTDPpMKP2o1HpBG8DFLTx/lXK+ZNPTMqV1C15kCJ3tvMYN49xrM06D5Wm00JIFRBFRqfQNBnb0v3i2Kfw/ICnUJVS7C8Fda2kXUi4m8H2OBGSYHF18qwbGRnlXPi606lKs8KdNOoAW6RTAJUNcSQDt9LcDFapZv9GNRgSAYIJAkQYEdbmD9EYG4nxkmlWVmI1BoGpwFJBJISdIM9Ym9us/QPA+CUamSy4NOnehTk6F/YXrGFdQDMRuxSuDsBDcrg9XPqx1BiAFhRYltrEbaiBv8AdM4Z+HaL5jLZypADCkgVpgKTUEmbAHQrXHQGemOyN4NpwICb/sCP/eIs54e8teSCpsQABaDuBYjfA26Nn7v9lR2qkrLcD5XHOI5LSaCsYkJUrGIIeoFYCT9EHRJ7T8wc1V8ylOksyEG0tchZgKZ+juSB6DfHZm4B+4htOy/z8sFrwOppVNKhfQLb09cWOiAr3BA/Ulx+kr53zPC6lWGRNJbU5DwJE2sL/WItiOkzUtEkFVaeoDaWkr2I9AbWx9S5ThdIL+rXsdSifniX+jKX+7p2/cX+GB9M8WmgcL5QzIYjqA4GufhmLEEdLn2tjWtlZjUbCADY9hew6mPb6sfVdTI0AY8qne3wL/DEn9E0f91T/sL/AAxPTIXWvkrM1ioCvBXULjt8RHS/aeuJRm6ZC6TcadKlusC0dotfaPXH1Y/C6E3o0v7C/wAMaNwmh0o0v+mv8MX6dqpXEiPTGhwx/NcZ+aY9uHBeXeHHgpU3tiWkMGnJ4lpZT0n0x0krWtLiOFWKN5eBfKDCYwpi7ZfhiBbolx+yJ/8AeEnF6K69KKBpF4748/pfWY9TKI2sIvut+X058Ee8uB/KQGli+5HMUqaqtTLhVCI3mKgKmUBkgCZ3m3WcVA5fFyyuVWKasz3QEEEbhDIM9IPXeBgfrT3Mazae5V/TveXB3hN2ylEgcqEbqdKkX7W+7Gh4ZRIM0qRncFFM/KMV3i8rScKR5dMM5H0lIEiFVuUBiSOl/bDjg3EHr5RXiHZSDHw6hIHyJG2PODVSjNrUMLT2Rv8ARlMC1Gn/AGF/hiCrlqAENTpQenlqRPtHace5cU6io4HK4sIFrXX3BnFc8YZHyzTZQADIOkR6iYsev+eGodQZHBloEsexu6k7HD8q1/JoH1NKn+Ix4OEZRDIoZdT3FKmD9YE4oDOf5ONC59caHQd+5J9ceF0MjLj6NL+yuITUyY6UP7Cdd+mOfPmCN+4+0xjfNAo0H0PyOJDM7S7KjqGrrCu1dOHtOqnlm7zSRv8AtxfckV8tNMadIgCwiBEDtGODedgOl+U3PodKVzpUlQClOwBgC6yRGJdDfBXNl8r6MxhGOD0vy1Z1YnymiJBSCdpkhuvpi4cC/LRlnpzmVak4/YBdG9RFx7HAjC8ZRRI0ron5uvYWxJGOfP8AlmyvSlWI7wl/X4/vwwp/lVyJUHW4PbQSR9VvqxUxu7hSHNVxwLm87oUnr2xzbxD+WUQVytM6ttVQQB6gAz9f1HHN+KePM4wOqu5LHvH1QLfLBWwmrKqZBdBdZ45+VfK5ZyCDWdbMKZUaD0UljBY35RcRh9R8cZU0Vq+aNLjUsSSR1sNo2M4+X8wCEvMuxJvc9vvJ+rE3CuOVKR0gnQT8PS+8djiGtaeVJusL6KHjLzCwooG7M7AD6p3v3xtR8ZQSKwWkB9J2gE9gdgfSZ+3HD/8ASXWLMbWwtzOfZzck+5OGRE08IBe5dfKU4gC/efvH8Ix4+XWBG/WcV580DYrc+429sR61iAWG+zMNz740R1Rx/P8A0lnGI8/wn/5uMePyaSN9QiDF7n8MIUzmk/ExPq7G38cEUOJ0q1QJTdqdRDdKpN7MNQ0kaki/KdU22OF9bK5sBDsWEXSMa6UFo4KugYhDzevb532+eEQZamoqysVbSwBBKsBMGPQjrjzP5nTRIY1BKQph1BNhJVlMC/0sUXKaPNNOpmFpyZLKRLG8E6byY2vFpIx5j0yQ6d5fXwvQauITs238q8NSxLQ8Os5VhUYkTILC2raC3SPTpbpik5vLI/6uszgQNRBW4iRuD9YnHXuCZU06VJtw1KnqHc6FE40PUZ3TMaXNoWs/TRticaOVTvGaNTJpbBwGIAI2i8yBpMDp9HA3hvxNmKFMLppuqySmoI8amJgNaetptjpueNJU11LR9KJ6x09emKN4m49l6aluSd4UjWYMiQNjPXGSQOE4HWhKHiWjTLqXZqbuX8trtTJOqxNpBJMA+kXnF0qIuYyyBWVywUqxvJIEEx644tU40tV9KgsSRpUAn5KN4/hgypn6tNfLJqUVO4adp2ixj68XEZBBCgkOFFNuPcbpU6gSmKTkE6iQ2kHqPiEmYv8AZialmss9DzTIIMFRIltIJCyTO469RcYqFamo+kr+x0n6jGN8hm1AZWtqYyY3sPWw9L3w71n3dpXospH1c+juNICBQWhySWIuNgQD26YZZHO03D+adNMiFKg6VckEsZExHcn3wsoZQP8ADcRNt9/X+GMORYIxlbESJG5tbudpE4GXHduJyigDbtrCJzlEI0Coji8MhlSJImem2xxRsw5Dt/WP3nHQcxk9WXpOdxqQ9gAzMI95b6sUjPZFAxioDdiVEkgg7dvt6GcaccoLQSkDHTiAhfMsPsONhVxPRyKsp5wGm2ohQR7QSTNo9fTGj5DTbzFkb2IEi1ibsN7gdMXEzfK7plS0Kx+XbG2Z4gylQlyCdQFyehnsP5GJ+F5cKdZKMwPKu8mCdiBOx2Bv62M1BhWrjXrUQAIVQRO2oRsSbd59DK00+cIjI8WUFns+oAYhgSJj36b4EyVdajljMgSAPSZPyF/kfbF8yXhVANR0mCQNbiIHXTACmYsB033wqzfBKTVGVI1hZNQCwqa7GxtKggATaJOFhqxJ7bV2xgKocUqlqjDYLYDADvERiwvw2nVL6FrTE7EgnrJg3APe4FhNsJczw9hcXWPiAPeLgien87YO1w4UkIdqhHpiVMwQJn0HyIPXpiGsJGIlwUFVIXUHrDqY+f8AljXzB/6n+OEI4t2+wH78Y2f6nVjaEwWQ5hTpqvsfl/l+OFFbLolXzTBJIi0kH5kR8sB1OMr0E/PA2az7uttMAgxF4+vCuqLZGUj6YOjdatGZzhanZmsOk/w2wh4ZT11mJuBsDc9enXGi8QmneqQCOgv8pwCeMqqwJJn6Qn2sDE4xtM1odla8jyRhWRio3VfaF/CT2x2vhOc/Q0ARbykAMxB0LFt4Nx8sfNP9MsTbSPYR+OO55DgTVctRZaroBRQkhkAEopMykkdYJOxwTXU9rQ1DhG0klFePOJ6+HVxTqAOBylSJJUgkDTMErK+/vj5+qM8zJ+eOx8T8NsoOrNh4MjVCyIvf5Dp92EPEKRpMSKlG4vDq9tiDA7fjhSJu3lWe/wAJT4U8Oh0805mgjCIU1QrzPqLfjh7n+B1qgBNfLFYkfpCxU9YZV03tyk/VgE1qDoUNIalEK9MeUJO+rTdxbeY3wBmuHaFOioq/uhSdX9o7eowQtaTZUBxSKrxEzfp2vjSnxMTv1wEcixbSoUk9SY+0mMC5rJPTMOrId4YEW7ienrjumCrbyrVl+IkGYjsRaD3nFi4ERWYJVMq76GNpUkSGBn9oDcRbFJ8N1G1EDmuCBv6W9dsdd8JcLUmTS0MsGQWvcRNypv2I9sLSt2ozDa3o0GpZSpS1DXSqhEYwrOkzBM3EGQPTFKz/AIW1Bmpkh2klajEEMTNiliJJiR1nHR/EOZy1FFaqs80RHMT1NjJWBt/nFaFXWNa7dLDrBFtuvQnAZZZIomub5KXk+sn7KnVfD+aVRyU2hSDpYXmSSZjodJ6RuIGE6BdJ/a6TbTB6jcD5zt646TTHXVG98C8S8NU8ypJEPA5hpP8AbU2N+u/rtgUOvJNSD8KAVQg/0wAB7TNptzSfW9rewN4Zx9qIcU1UhmBbWobUEbUJLk7PB63+rBGZ8H5hZIVXUHdCokdghFiPb7pwqo0CDoqkqQx1BrNJuQAbgmwBNgSe+NISMfwbVuFb6fjY6UEAm+oRKsYADAEjSS02kb/VO3DaeYIq/p1VHA0zK6hcnmJIm3be2KrVCJD8u2mF1EKWHwBgR8KiCQ0hmMzhjTzlanocuyU6twBzKQmmbalAGom21/mQmEAe3BUrfjND9K4y9GrBUkchABiWADpeDYX629VzKgdRyIoCkF5gt9Nh8QPUQegXeBNk4vma62XSk6dLqDUDGNRA0BoNpi9upxUs3UZV01FYsCWVyvlkTcmGEtJG9jYDsBaFziKdz91UOWmc4KonU4aFF6XNeDJM7ixPe8WvFfqUCLwdPf8Anb54bZV+fnkhoBkm/aZ36dev1Na2QOkfo2BA1QE+InkNha5jfabYYDyDSqVaT+SYj/a3/wCmP8WIqn5Iwd805/5P/LHWnyeIzlMPbj5WZ1HLk/8A/kKj/aG+dMf4sY35JREfnLf9If4sdWOSxr+ZY4uKnqOXKF/JGIj86f8A6Y/xY1X8jKn/AGlv+mP8WOrrQSeZ1UTEsQBPa+5sbYcZV8vRqCizp5rCQrRqgenz9zE3AMLkAdkdjpHclcYX8hRJgV3mCY8tZgGD9PvAxcU4PVSmlI1LU1VY0afhAXYHe2L7W8RZWmP1qEgqNKEMeYgLyrJvIx6tWjm6YZGBBFmESp7EEWNjY9sDOeQikO7OXMMx4SLzNQ3n6M7+pOAz+TlT/rT/AGR/ixe85FFwlWF1TpbZGjpJNnA0mD3sTBOCkyY9x9mCBjUuZJBgrnafk0A2rsPZf/LG9T8mgIvWJn9z/wAsdFGUxIMp6YjY1SJHrl5/JGp/15/6Y/xYKpfksAEGuSvY0xHpHPaPTHSlyeJFymO2tXbnlcQ8S+AvzN6RoPU1MGJZSEIKkdJvM/ZgXh3C+JMf0NZoJ+kFgk973P246F+UpAr0OYKdL79bphH4TzQ1nmB9Z6Dc+i/acJvkIdXZNsJ2hLaPgzNmqDmKwZFhrcwJB20vyxAPX5XwfxDPU6IIbkEnREkQNhsbxPQesiMP81xIuQaaroAszAmfUAECPnitZukXea7F1GwEQG9R29b4VkkbJ7SmTBJVkKGvxmiFBZ4BBI5WnaZAgelrY1peKKEgCobnbS/f1BxWeNMWqsYPp7DA2T4aWaQNoMdcVbpWEJY4V2q+J6KEfpN+hSp9+j2PzwFm+N8PqECtBIiJpvt2nTMem2IsjWU8tRQSLCRcb39tsIvEHDNDhiAFO0YpFFHurIKZ1Omn01F4tp4cOFNxD+jYGmoZAg2qDVBuZ0EAkWtpEwTgHhlMPVVMvmUBnl80CmurTvqawmIuB02gQtoMtPMIz01qjm5GMKWKkLJHQMQSOsR1ww8W5ejU01KFLyiANa2gnuItjSFMoEkroonSMLxwFb2zKpl/MzDh1Dmmz01Y0w37MhYbqAQIIFpk4qOa4hQLCHpkHcJTdQSLAnUpMexv6Www4W9Srk/KcKqQYsBIOnTMDoRN7/Zjbh/DPzavrrIlQaV0kSAwjfuOxPphdpjaXUmhoH2z/UPwgMpmqCgqCWqECENM/EQBAY6YAJ6jvHrJnqVeivnVVakrCEsCDMkCReDBI7G/qR+LZw1s3ZEoABvhFzTZmYTAEsA2mYBgCdsSeLMw9WkCXJCxYxEABRt2n7cGLhuA8oX6RxY9/wC0r6bOVnGf0f3tjn+Y8V08umonQASgCVDpmLALIkE73AAIJPXCKv44EcrGoOhZ9WnTsSdJN7CGiLXGCdf4WeNLfC6Vn+M5elbU1Ru1Jdd+xI5VPuRik8d4jm61hTakh2VJuP3nAv7WHebQHlfF5GnUojrtMwLwH2Eiwkn54OPHvMpzTqUSALQSrQSQANZAmduaDftiROFx0pHZIW4UUu5IAMx17SJPtcDG9XSwGzACep5usmY6C3XSMGIjvA002aLgshYR1u1+0i1onfHtSvVUc1KACBdV+MkCJ2bmiN+pnFuuq9GkHlsrrAUAz0jlExO53EE36dzgjLZarQcvSfQwAnS6j6xI7jlI79xM9DiDupUKyHqYiDPbpft6dxgfNZE1IDeY94JHmEH923z+eJ6yjpqNvziuwNRjUaI522EyQJ27x3xPlKWYpryNVp9xMA9bAG34z1wP/RIBABqUogyPME/2yR3/AJOJqJJE/nVfvIeLe4ER79sW6vhQY/KMPiDOqYNSCLXCT6/RM7HDnIeOioAqqHPedB+do+7CSrwqs90q1mMSGqFDYdR5umd/Xf1wX/o/WRi1SuhI6NSkGx+iiA30kSJ2MG2OMre6gRnsrXl/FtM/GjIO4hunUCD9QPyw0ynGKFSNLiT0blP24olHwxmomm1BgyyseZTJ7AAaYMRsREidxiGpwLNKCtSQx6ggz6ySb+2OBDuFxBbyhPy5ZUVKmTKuohKvXeWp7EYpvhPhuZDsTq8swDexYkD5wCfbBvjnhrJXyi1A3MHtYmdSD6IHpiyZTJBYNxC2N4WCDt3O2EtRYtoTMLhglF1zELIv/JwNw/L0q4IpksNtXSeuJsjT82oSDZbX+zcCD88MKdEUgAoCi5gd+5xgvPTOV6mItlZ7eFWOMeEdCyj6m3MixMbDthL4ZyYq1KoIhl0yDb9qfux0BnkXviu52nRp1GqqQjsQDPXTPQe8H3GHtNPuwVjeraPbEXMVW8RVGyuZZXUweZCOqn37GQfY4lohM1SbzCVGnkO4DevztH8MOeN8Xylel5bo5JBg8o0t00kmSJ7ximUeC5pVJpLU0MCTYqCBv2BjuO2H4mx7rIylR6lqn6QQvIA+aSXO0/KqqGPwk3HoRcenXB44gpFzIIIPzH8Y+rAeY4qQqyA1oveIj6sRpnV0SQNQNhFiOst+EYaqyD4UQzOYwtHddI4H4ny6ZfKyilms/KWIAGlovvvb54qmc4uDmq+kwmqF7RtAJ6TJ+eF3BahqEwICHVE9DY9PWflgSlxBZA8sAdTMn329MUdo4mN3NOSjxayZjw4mwEXWzQFRWAkkMGi9jcG3rgjOLpE1QCgtpDQT1BaJgSBbrgCr4gZRppgATPruSNgI74Az+ZLR0tsLDFquscIbpn+755T3xvxHXnKmkBaSclMARyjrHcmT9mwGE+WzgUzpn0P+R98W78p3DR5i1lqpVMBHKG4gcmoR2ESOw+dIpUixhQWME2uYAJJgdAAT8sQwhzQUC6KeZPioJFwB2i83vN5idrTOHeWzAYhlNhq2vYGDp7gsftn6IxTnyNSmNT03UG0spAn0JG+DOC8TCVFLXUG4mN4kg9DirmCsI7JTeV0qjmg6hlpAg3aBPWCSIlTEtYxYg49bNFHYVKjgsFdgJXlliAVAkrtsBit+HuO6YholYkd7HbrsPUbYdNm6lKWFUgAaQdYhYBjltaIvETGFsjBUytHI4U9fMs5JVmioQTC6jPwOUU27qQptN74a0uIZh3FIMGQj4IubKTqLKREzeFsTAGFmRq1n0kVAB+1MiCDtCxNz2nqcNsnw+oRyFnBaYVIIJiZKiJgAzqvb5RvpCUX5mCzKKdRYIOlaxECJPLVBUMCV2M8pFog1ri3HWo1GSlUdmUwHYKNJJIIUU+U9p25ViNzr4j41Uol6Xm6nYQ+mCE3kah8T6SJMnTFpN1q9GrK27/ffBmk8lUKPzHHalVyWdiT3Y3sIkz2EfL2wbR8VVVV1mUdHWP2fMgtoi6iQsewEwBhAd429LbxjHrbQLm3t3Pvt9eOu11K38L8aVKRCqoUEqr31alVWXZ5A+IEdIXaDGOxcH4qlfLKCxCv+jDRp5yp2BLaCIaFJtKrj56oEEkde21hsQPSRf3xffD/GKqUETVzPmEKDTeBOp72JkhZNr22EULqypAtaZvhz/nLK1NZoOyBoKzccwtBDaelhBGG4qsR8JMC0ERONc1xxMzXrMpFRQRpIHSWEzswMSI2nrM4kp1LadJvYdPbHH3LqHCm4DTenTYFSS7Ekg2APb5YkrBr2+s9MKcpXq+aaTMwqhgpSmeoH0m+q4ibdDifOZlsuqmsWCmwdlIVvdgIn+Y64DJo2ONm1pM1UkLPbSkfMOTATr3ws4lwt67oTChZ1dzMdvScGUeK02fQrrqImARPy7/LBeSUF7Xmb9oxfTaRnUAyLSer1sksLmu8IbLUForFKioaI16ZaTuZIJ9YxtW4lUbRR8tzTAhnKnmPU/Myfnhjnop0yxgbCSLXMfPEC05y5zSnzUFgoY62htJ0hBuL7xsffD2rgj03G49+ywoNG6f8AqXIvEXg2ulUinTqVFJJUqjHlm023wsPhvMhYOXqgzsUadp7dgTjumYp6qJqoxC2IDC47z/n64UrTW/mGYuHEBSI0WBMk9xBItvviun1Gn1Ee6Jxxza0CJYSGSBc28NeH82lQMcrX0MsT5TkXIg2H2++BMr4LzheGy1dbGC1NwJ6XjHdOFZtDSQKZ5Rfa3ywRmSIxau6bEhLQD2z+VwHM+CM6GMZWsQCYIptEfVjM34azB0j81rodMGUa5HUWx9A0ipG8e+FGdCV6DNTPmQ5GlZDSsg2iPr9+mLsbZAKryucePMpNAEDToaSAAOVoE8o2nrJ3GEPg+iBW8wlRHKCwJUarEnSZiJFupw34gqPTZSyoSN2qCLtaRqMgG9oiMJeGZ2jT0lmBZCUKkHQ6XKsComQY3A2HyXZeyihgjsm/jDMocuADfWJABAEBhCwqg+5HS3fAHgPhpq12YKrBEM69uflFuvXpgvxHm8tUyzaChqAgghhq35tzzTJ2Hyxv4Yz+XylSoKj2K02QopZmYgFlBgRcsL2t88VFiOgpQ3GvDtSg+umNaEyUUMALmwHVd9jIG8YW1uPsyMgsG3kzbVPXvbp0xdW8eZgsPzbKKgYAa6oIJE2M6hpFjbUfQDC/NeF3zThqxytBdRLvQDS2q95MGdx1icQ0/wCYrhxGAUdlc9mHK1FpuaZXUShggAkMB0N5jffA6/lArDz9DaFqAKFFtIUaQYvLaY5iZ2NzfBviLJ1aWVc0M1VZFWPLQKKYpHlaVF9jJaLkm3ak+HvECZcsKtFKqtEzaosbaG2F7wReBftWNoIJaodymmX8N1nGooyqepBkyDsO2D6fAtKwaDgzBLzfYmBI+/B2R4vlKgmjWNNiANLllqbadOokoRf1Nu5wccrTgebUoNogkEQw+Q26AeijFCXXkLtoVBdCSUAOr4Y7tIHt1iZ7e4vdLw9QVfLdTrRQHZCZVguptViG7bg9MV6o9E1qz/HFWmEgHSVGkMRAkwOvbFuy9eRyLM9WgKOXmKrBANt+szaMdLurCs0DuqpnOCijpdW1ITBJ+JT2IE2MzPXYHHVOC+HqU5aqllqZZtEkfrmUmLGASpJtblOKvxM1KiMhGpTJMTMRpHLPaIsekAbYU+FeLu1PLUtT6Fr+aFmAEpx8J6buN+p74G0lzbKmhaszZJaIqGQCpLVAAAZWdwLDYjFY4RnR+fUK2Zf9FrBfS3KoGwgQNIMTE2BknFip5xm83zFsxMKDK80yJ6kbE95xzjiSujNTMLokAsCCwkxv3AG324Z0+RnlCIG5dt4pxjKtVp1aVWmPNRWN1GlReYmJgEEbiOmKD40/Ka2dpGgtNUphywIudKiE9j8U+4xz186ekzc27m1vlP14hrVH2IjDICIbIAT+jnV8pSTe8EHsTf09xfHS/AnEhmUQmNahlcCN16mO6kH68cbycsQskTtb+bYufAeLVshUZVpqWYIVANiG5SQIsem9tIxewHB3hAkbbSArl4pzwZjQ5okggGNUCTMdj+GNeCZnLLTYOfLVVl6k6QoMhVH7VRtJPWBe5wi4dlqeaVsz+cEVghlS6AeZJJJBGxhewJIM9ABx3wpmWQeX5VWWnkMGTPRunSfT1xlSl0spLza9A2SGPTBkYpwrPcp9wPxAKzVKaksoPLriYPePXtgfxAGpZd0P+rOoRsabXNvfTYbYV8C8L5ijqcNSDoYqBmIBEbTsRJF+hB3wZ4lpV3pqPLLMiMXCc8azqAmIggLB63iwwrFC6HUHp1tdz90lqnN1DA4/UCveEcSdaFEg/QAtfeO/rE4ZZnjB0ltXvNsLMjRjLUtNIsxQCCdMW6zBHyGBRSeoSGAG9lvEbzFpxv0XRjyFkGTcCAmfh7iLGpUqMfMEwpnlDSDb2H34O89gWvGoyfXA2VVKapTURA9BJ6/XickYhzCOUs971x7i36z5/hix+HP1FL+sceYzAjwnmqyPv8j/AHTjE+Ff634YzGYF2VlvU+Jv6w+7C2r+rHuv4YzGYTcpCIP/AGj8cc1z36x/67fecZjMM6XuoK1p7fX9xxo/xH3xmMw2VCuXg34P/wBh/ujFy4ZtS/5P7ox5jMKzcoo4U9f9UP8AhH+42K34O+Gl/wDjv/8A3xmMwBn0H7qe6fcL/VU/an9wwj8f/HR/4P8A3NjMZhiH6kM8qn5f9auPeJb49xmG1ZS8G+Ol/wARf7wxdPGn6+l/Ub+/jMZgciqVVM38PyP3YK8P/GPf8RjMZhN/dPePsF0TLf8A2z/8Q/hjMr+uX+qn/fjMZhdvf/3hceVPxH9Y3ucDp+J+/GYzG7F/hH7LEHD/ALpdn/iT+t/2nBOMxmJl+lv2Q5fob9l/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0488" name="Picture 8" descr="http://t0.gstatic.com/images?q=tbn:ANd9GcSryqh_Whad_Lg-5SL4konapI4ZM844jVjOGRroYxJDU2FLIFR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3786190"/>
            <a:ext cx="2347380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Unidad de aprendizaje III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785786" y="1500173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.</a:t>
            </a:r>
          </a:p>
          <a:p>
            <a:endParaRPr lang="es-MX" b="1" dirty="0"/>
          </a:p>
          <a:p>
            <a:r>
              <a:rPr lang="es-MX" b="1" dirty="0" smtClean="0"/>
              <a:t> </a:t>
            </a:r>
            <a:r>
              <a:rPr lang="es-MX" b="1" dirty="0"/>
              <a:t>Qué se necesita para enseñar ciencia</a:t>
            </a:r>
          </a:p>
          <a:p>
            <a:r>
              <a:rPr lang="es-MX" dirty="0"/>
              <a:t> ¿Qué debe saber, saber hacer y saber ser un futuro profesor de ciencias naturales en el nivel preescolar?</a:t>
            </a:r>
          </a:p>
          <a:p>
            <a:r>
              <a:rPr lang="es-MX" dirty="0"/>
              <a:t>Fomento de la curiosidad y la creatividad</a:t>
            </a:r>
          </a:p>
          <a:p>
            <a:r>
              <a:rPr lang="es-MX" dirty="0"/>
              <a:t>Trabajo experimental: Procedimientos, actitudes y conceptos. Observar, formular, responder y resolver:</a:t>
            </a:r>
          </a:p>
          <a:p>
            <a:r>
              <a:rPr lang="es-MX" dirty="0"/>
              <a:t>Preguntas y problemas</a:t>
            </a:r>
          </a:p>
          <a:p>
            <a:r>
              <a:rPr lang="es-MX" dirty="0"/>
              <a:t> Respeto a las diferencias en la enseñanza, </a:t>
            </a:r>
            <a:r>
              <a:rPr lang="es-MX" dirty="0" smtClean="0"/>
              <a:t>aprendizaje </a:t>
            </a:r>
            <a:r>
              <a:rPr lang="es-MX" dirty="0"/>
              <a:t>y evaluación de las ciencias.</a:t>
            </a:r>
          </a:p>
          <a:p>
            <a:r>
              <a:rPr lang="es-MX" dirty="0"/>
              <a:t>Información: Uso y comunicación</a:t>
            </a:r>
          </a:p>
        </p:txBody>
      </p:sp>
      <p:pic>
        <p:nvPicPr>
          <p:cNvPr id="21506" name="Picture 2" descr="http://t2.gstatic.com/images?q=tbn:ANd9GcSRoIzk88FlBDHqVv7D46dGNu6qmylqHONLG6X6sUU5c2dbK_f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9990" y="3929066"/>
            <a:ext cx="2214578" cy="2786082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TvVFervsuOj9EB914Z-rab-ycA4_p5MlrMRybngt-0NhFZQ1zEtPzUy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869159"/>
            <a:ext cx="1584176" cy="1584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786528"/>
          </a:xfrm>
        </p:spPr>
        <p:txBody>
          <a:bodyPr>
            <a:normAutofit/>
          </a:bodyPr>
          <a:lstStyle/>
          <a:p>
            <a:r>
              <a:rPr lang="es-ES" dirty="0" smtClean="0"/>
              <a:t>ACTIVIDADES DE CIERRE Y PRODUCTO FINAL DEL CURSO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683568" y="206084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I.</a:t>
            </a:r>
          </a:p>
          <a:p>
            <a:r>
              <a:rPr lang="es-ES" b="1" dirty="0" smtClean="0"/>
              <a:t>Evidencia de aprendizaje: Diseño de una campaña para el cuidado de los seres vivos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11560" y="321297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II.</a:t>
            </a:r>
          </a:p>
          <a:p>
            <a:r>
              <a:rPr lang="es-ES" b="1" dirty="0" smtClean="0"/>
              <a:t>Evidencia de aprendizaje: Diseñar una propuesta para contribuir al </a:t>
            </a:r>
            <a:r>
              <a:rPr lang="es-ES" b="1" dirty="0" smtClean="0"/>
              <a:t>desarrollo sustentable </a:t>
            </a:r>
            <a:r>
              <a:rPr lang="es-ES" b="1" dirty="0" smtClean="0"/>
              <a:t>a partir de una problemática de la comunidad escolar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683568" y="4509120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UNIDAD III.</a:t>
            </a:r>
          </a:p>
          <a:p>
            <a:r>
              <a:rPr lang="es-ES" b="1" dirty="0" smtClean="0"/>
              <a:t>Evidencia de aprendizaje: Fichero de actividades prácticas para fomentar la </a:t>
            </a:r>
            <a:r>
              <a:rPr lang="es-ES" b="1" dirty="0" smtClean="0"/>
              <a:t>competencia científica </a:t>
            </a:r>
            <a:r>
              <a:rPr lang="es-ES" b="1" dirty="0" smtClean="0"/>
              <a:t>del alumno de preescolar</a:t>
            </a:r>
          </a:p>
          <a:p>
            <a:endParaRPr lang="es-ES" dirty="0" smtClean="0"/>
          </a:p>
          <a:p>
            <a:r>
              <a:rPr lang="es-ES" dirty="0" smtClean="0"/>
              <a:t>INCLUIR EVIDENCIAS AL PORTAFOLIO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527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data:image/jpeg;base64,/9j/4AAQSkZJRgABAQAAAQABAAD/2wCEAAkGBxQSEhUUEBQUFBQUGRYVGBgYFBgdGxgYGBgdGBkdHBgfHCghGhslHRYYITEiJiorLy4uFyAzODMsNygtLisBCgoKDg0OGhAQGiwkHyQtLCwvKywtLCwsNTctLCwsLCw3LywsLCwsKywsLCwsLCwsLCwuLywsLDQsLC0vLCwsLP/AABEIAO8A0wMBIgACEQEDEQH/xAAcAAABBQEBAQAAAAAAAAAAAAAAAQQFBgcDAgj/xABHEAACAQIEAwUFBQUGBAUFAAABAgMAEQQFEiEGMUETIlFhcQcygZGhFCNCUrEzYnKCwRUkkqLR4UOywvAWNFNz8Qhjo7Py/8QAGgEBAAIDAQAAAAAAAAAAAAAAAAEEAgMFBv/EACsRAAICAQQCAQIGAwEAAAAAAAABAgMRBBIhMUFRYXHhEyIygbHRM0LBBf/aAAwDAQACEQMRAD8A3GkFQ+Y8SwQYmHDTMUknF47jusb2tq6Ne3PxFec64sweEuMTiI0YC+i+p7f+2t2+lATVLWb432yYJSRFHPJYEhtAVSQLgd46hc7X01CN7SczxYAy/AgX5NZpvLc91U/mFRknBsVeJZQouxCjxJsPmayTDcPZ/imBxGMOGRtzZwCvkI4gLn1aprDeyLCkhsXNicU3XXJYX8rd4f4qAsuO42y+G/a4zDgjewlUn5Lc0wi9oWGl/wDKxYzFdLw4WS3+Jwq/WpDKOFsDAScPh4AVNiwUMwPUajcj0qeAqSCsf+IsY4+6yye//wB6fDxj6O5+lcFkzhm1dngI1APcaaVyx6d9Y10+Z73pVupaApeB4rmhdhnEaYRb2RwGaFt9icRqKp4aXCmrhDKGAZSGU7gg3BHketJNCrqVdQykWIIBBHgQeYqh5hw1isvLTZM2qInU+Ce5Q73PZEnuE77D67CgNApageF+KYMcrGElZIzplicaZI25WZfC4O422qeoBKKWkoBaSlooBKWiigEpaSq3xzxhFlsOtxrke4jjB3Y9SfBB1Pw5kUBZDVZ4s4uiwZVCy9o29mvYL5kcjWc+zfF47EYiTH4jEMMKGYTkyBV7iFlAQggRrqHIjn13qXz8iSefXZgWYWO4sO6B8hWm6zZEuaPT/izefBYsFxxrsezVk6lH1f0sauEMoZQykEHcEGsE4qytIZWmy4vHGNyuom3iRf8AD+6b2+gtvsu4vMrdhLYMenS/iB58iPTxrCux55eUZ30xxxHa+8ezUqKSirJQMp9rPDmYYyVGw6RNBEh0kOqyXa2sMWI2OkWA2233rLMpytFxCx5i0mHRjuez3FyRc3OwB31WPKvpDNC2sA7Ltp9f9ao3HnCAxadrDtMgO3Rx+XyPgeXzuG0lMn8i9m2XQAMIu3NgQ8rawbjmF9z5CrdHGkS2UKiLyAAVQPTkKyz2QcZbJl8wN1DCJyRyW57MjpYDbn4dBWm5lgVmXS3MEMptezDkbdaEHJ86hGwYuf3FZv0FqhuLOKDh8LJKsMt7FVLKAA7bKSCb8yDyqRyLPoJ9UcckZliJV1U8ipsSB1XbmKovttzBgsEAPdYtIRbcldl3+JoCS9j8hXBhXDAyvJIhPJwLIbeYK/W9X2aUKLsbAVDZRk4TBwQgkNEiFWI3D2uTb1JuPAmpHLMZ2qkkWZSVdfBhz+FAef7TU+4kj+iG3zNhXk4mc+7Cq/xyD9FBr2RM3WOMehc/0APzrm2WFv2k0zeQYIP8oB+tAeJI5zu80cY66Uv9WNvpXXLYh7wmaUHa+pSvw0i1CZNCDfs1J8W7x+bXp6iACwAAHQUBVOKeGnMn2zLyI8ci2ufcnQc45By3sLNzFhvUnwvxDHjYtaAo6HRLE4s8Ug5qw/Q9RUyaqnE+USRyDHYEH7RGPvYgbDFRDmpHWQDdG8duRoC2UlM8nzOPEwpNCdSSC42sfAgg8iCCCPEU9oBKWiigAUUVHZ9nEWDgefEMFjQfEk7AAcySdrUA24r4khwEBmn/AIUQe87HkoH1J6DesRyrDYnNcc2JxY7iEFw69wK19EaKbEgje4/iPPdtjpsXnmJaSwWNCFsW7kKMdgBe7Ntc2G9ugta38UY37OsEEF1URrqfk0jIAl+ZI2Udar2244T5N1cM8vokcTl4iwUkCXCiJlsOtktcgWBJAqIwU4eON9WosoLeIYHSwPxBPmCKmskzATRg7FgNLi3Xx9DVFnxJwOJeN7mEn5A7q3ntsfSubTmW6L77OnVYqrFLw+CzMtx/3vVEw032TGowO0Mytcn8Ibe/8t6vcMquAQQVIuCOtUnF4Qz5gIkVn1yopCrey3VWJFiNIJ67eNWtP+po2f8Ao42KXyfSqnaigUV0DhYEmhDCzC4qMxWBKi6XI677/wC9S1BoDEvaNwuwZsZhyRazSAd0qV/4inx5edxcVoHs64sXH4cXP38QVZQbbm3vjc3B/W9Smb4AEG4BR7qykbWOx+BrHFlbJczTsjeGTRqU33jZtJuepU3INSC+8Y8ARSHt8KThpgSWZL2N+bWBuDc7lbbX51Un4RzLFYyIY5WdUKI0upNPZqdWzc2vc9L3O9bTIgdSDyYEfA00GXHSimWXuqF2IGq3U7c6xwMjwkAb2FQyTomL7rKROm4BB76cj8VJ+VOxksN7spc/vsW/U07hwyJ7iqvooFSDrRRRQC0UlFAFFFLQFNZDl+PUrthMwezDpFirXBHQLKBY/vAeNXKovibKRi8NLCTYsvcbqki96Nh5hgD8KThfMTiMLDK4s7LaQflkXuSL6h1YfCgJSiimWcZpFhYnmxDhI0Fyx+QAHMsTYADck0Amd5rFhYXmnbTGguTzPgAB1JOwHnWB5xmOKz3GAKNEKEqgJbREnMs7AHvsBzt1AtTnMs5xGdY2MmInCRSXWM3CaARqLuBvIVPS9tVh1J0HK8tjw8fZwjSgZ2Ave2s3O/M9Bv0AqjqtZGlY7fos0ad2c+DnFhYIP7tAxcwhdTMVLEOLp3gBdQF0gfu+dQ3FeWGWMOgu8dzbxU8/XofnUjnOG+zOmLItDMBh5m/9Ng14ZD+7cshPTUprvNOEFz8POqNrmpxt9pP7FuCjtcPRn2V5s0LBlN+hUnZh4eXrUrjMOmYWsRr5DoV25HxA3ptmuTF2LxABmJJQciT4eFQs7yQsE0HtjyUcxtfp1sL251bUVN7odldtx4l0Lm2QvgRrWbSSdKxo93N+um3Lpf4eVab7IeHHhhM+IjXtJz2qswPagHYBvIgahy/anbnTT2ecCMWGLzEFpNjHG+9ttmcHkR0Xpa/hbUQKu1xaXPZWnPPC6FooorYYBRRRQHiRAQQeRrK/avk4kwxk/Hhzq9VOzDyG6t8K1Y1C5/gw6lWsVkUoR43BB+hqUCI9lWcfaMvi1El4fumv+77u/Xu23q4MwAudgOprGfYvizh8XiMGw53O5/FE2k2HUkN/lrSOOse8GCmkjiMxC2K3tYNsWOx2W9/hUAfz53Cu2sMfBdz9Nq5DGzuPu4Qo6GRuf8o5VTvZtxxBiFSCZUixIFtgAsthzB6N10/Kp72hcUjAYfUtu3lukQ87bsR+VdviQOtAVziriDFS4lMtwzqszlTJJFf7sG5K3vcEAaj5EDrV9lzCOHuuxuANrEn12FZx7LMkeNo8ZNcvijIAW56Pe1E+Ltv6KD1rS8XLIpHZxh79S4FvpQDb+2L/ALOGVv5NI+Zo+0YluUUafxyX+iiltiW6wx/BmP8AQUn9nSEd/ESfyhV/pQHhsJiGHfnVP4E/qxpcLgVVwTPK7X5GQWPlpGxrjNgcKNpX1c/flJ+l675dgMMDqhRbg87HY+RP9KAlDUFkA7OfFw7W7RZ0A6LMg1fOVJT8anaicUFhmkxMrKkQgVWZjYDQ7tcnws5oB7mOOjgjeWZgkaKWZj0A/X0rBuIc2xGe4oLCrJhY2IW/ujxd+hkIIsvTl4mnPEmdYnPZjFhlKYKJhudrt+dz+axuE6Dc+IumTZJFhU0QrYHck7s3qetUNZrFSsLtlrT6fe8vo8ZBkyYWIRR72vdiBdid7mpKvVMsyzKGBdU8ioDyudz6DmT5CvPtysl7bOqsRXwSeYTrLF2JX7srpdfzX5j0qi4p2wSmObtJIQfuZdiVX8kg62FgD4W+FzwGJjnhEuHbtIuZksQCR0sbEWqLz7GGww+HQTTyiypYEAdXa+wHrV6M7vxNklnPj+voVJKvZui8FWxvEccaqMOQ88vdUj8N9rWI971+NXjgfhLstMs4VpLl1N7sGYWJ1ddr/Ol4b9muFiiH2uKLETE6mZluFP5VB/CNh52vYcqu8UYUBVACjYACwA8AOgrsV6ZRwUZ3OR6ApaKKsmkKKKKAKQUtFAJTXM49SHxG/wAqd15kW4I8QRQGJZhfCZ7DKpIE+n/MOzI89wp9TW2LuPEEVjHtYjKNg8QLXjkK8vNXF/LuGtgyyTVEp8v02qWDJeJfZ92nazYAaZoZSTGNtQvqUp+VwRsNr26HnX8oyXG5li4o8Z25EaqHeQEGOK7Ec7G5IIvzvz5VsmFEyYiciFmVyukllA2Hz60/7GZty6R/wrqNv4j6+FY4ByzRBH9n0gALKiAeAIK2Hwp/ikciyOE8yt/lvTE5OWZGkmlfQwcA6Qtxy2C1K1II0Zax9+eQ/wANlH0FelyiLqpc8ruxb9TUhRQHGHDKvuqq+gArtSUjsACSQANyT0FAeZ5VRSzkKqgkkmwAG5JPhWG8WcQzZ3OcLge7hYiGZ25NvYO/W176EG55/wAL3i7iOfOpnweXHThI95pibK4359ezJFlUA6iL8qsWVZZFhoxFh1KoCSL7sbkm7Hrz+FU9Xqo0x+fBZ09Dsfwe8qy9MPEkUV9KDTc21N5sQNz/APHKnt68V1w+HZyQo5bk8gB6151uds89tnXxGEfSGGc5gMPBJMwLCNdVvEkgKPK7ED41RODeH2zBnx2YEyR6mWNCx7z3uR4iJNhbqfQ3u3G2IjXBTJrCqQO823aMpDADyJGw896y/hjjpsIjRaQ6amdFNu7q3O4PImxrr6CtKEnHl9Z/ooX2ZmlL9JpvFmMEeDeK+lXXslQbDT5KOQA8PKrF7OYF+xQy6FEjrpZ7DU4QlFLNzNworNsmyzFZ0xlW0ECkLra5vvdlQA8wOp8RW05ZgEgiWKFQqILKB0FdKuG1c9lS6xSl+XhDmiloraaQooooAooooBKWiigEFLRSUBlPtggvgpDbeOVSPixT9Gq+cJOTAt/yofmgqne1pP7lifJoz/8AkWrbwUf7rH/BH/yCpBPUVGYrHSibsoo1buB7s9upHga5SDF2JZ4I1AJJAY2sOdzaoBJ4vEpGjPIwRFF2ZjYAeZrzgMak0ayRMHRxdWHIjlWOZjNPm88kaTM2Ew6mRmsVV9I2svixuFvyALc9q1xH7OFOwi1DSgVFIUAW257AAWoB9S1EN9rfl2MXzc/0FIMtmJ+8xT+iIq/6mgJcmsg414mlzSY4DLj9wp/vM++kgHlq/LsQBzci3K9+3GPE0uYSnLste0a7YnE72Cg2KqwtfqNveOw2uakMpyuLCxCHDghFJO/vO35mPU9PIbCqeq1UaV8+izp9O7X8HvKstiw0SxQLZBuTazSNaxd7c2/QbU7vSV7hhLk26C5J5AedeelKds8vls7EYxrjhdHXC4UyE9FG7MeQFcOIuIIsLDa/dHIfikPifAfp9K4cQZ6mGjCLdifcj/E7E2uwHS+3+9c+EeDnlkGMzHvMwBSIj3CGOkkdLCxA/eN96v6bTufEevL9/H0/ko6i/Hf7L/v1GOScHy5hIuIzEukSMGjgBsGFrg6gbgX0n963wGkTZVC9tcUTW5XjU22tttttTyvMrWBJ5AE/Ku3CEYR2x6ObKTk8sovslm1JjtrL9uxGgC1tJta3lV9rL/YPMXw2JJFr4gt66kUnp4+tafWZDFpKWigCiiigEopaKASiiloAopKDQGae1nfBYgDcs0aD1MiirpwxFphA8LD5ACqP7RZNUcCf+tioVseoDF/H92tGy6HRGo8rnfqakGc5BxhKuaSQY8hbs8MZ0abXe6A+KsLWbzHO96PalxMzsMvwneeQhZdPMliNMQ8zsT5EDxqS4z4UGYTSGMhJ4UTS3RibnS3W1uvTz5Uy9nvBU0WIbE49QJBcoNSt32J1ubEi9thv+I+VYkk7l+QrgMskiFi5Rmkb8zsLH4AWUegqekw0hjjVJOzsAGIUEna219h8jTPiXEqYuzUqzO8aaQwvu4vtz5CpqpIIr+wwR97NPJ5GSw+SgVnPFHEDYiR8syayi/8AesQCdKLyYBr38iQbk90dSJHjniWbFTHLMrNpLf3nEXOmBPxDUORtzPPoNzdVyfKIsJCIMODoBuWIGqRurN/QcgNvGquq1MaY58+Cxp6HbL4PGR5NFhIhFADbmzHm7Wtqb4bADYDbxvIWpa7QxX3bZeni3p/rXnJSlbJtnZSjXHCEghLddKjmT/3ufKo7iPP0w6iNFLO20cYuWY9CwG59B6CuXEefmIrDh4zLiH2jiQXtfqR/U+FyQBUzwdwumGl14l+1xzqZCfwxqSFIT4m2rmd7WG1dDS6T8Tn/AF9+/sUdRqMcef4+5y4R4NIIxWPGvEN3gjWIj3BXy1C21uVzzqyZ/nC4WIuQGOpF03t7x/0ufhT/ABuLSJGklZURAWZmNgoHMk1j/F2dDEy9pBHIMNMBZ37olkRWCOie9ps4ALab77Guw0q44RRhFzlyabiM8CySrbV2fZIoHN5ZNR0j4Bd+m/hXfG4i+ElYFCeyk3U3XUFN7HqARWV4fEYiVpmUHtJNKna2jtbl3HgbArfoHNXSPGk4XF4UIqtFDJ2WkbPEyMFNiTZwRpbc3Nm21WCFikzKylwWSuewC/2WcXuBIunvXsNG/dv3d7nzvWq1kf8A9PsoMWKUDfXGb25gqQN777g7dPjWuVsRpYtFFFSQJRS0UAlFLRQBSUtFAFN8a9kY+R+u1d6YZ09kA8SPpvQFIlh7fNcHFa64dJcU9+h2jj+NyT8K0aqH7Pk7XF4/E8wHTCp/DELt82b6VfalghFyyYSyusyoJCOSamAUWHPYdehruclVh968svk0hA/wrYVKUlQBjHk8CkMsUYZdwQouD61UOOuK5e0/s/LbNi3F5JL93DR9XZujWPwuDuSoLvjvip4GiwmD0HG4m+kubLCljeV/LY2Fvwsd7WMZlGSxYOLs4WMskh7TETm+qaTnuTvpBLEC594m5YknTfcqoORtpqdkkjlkGUR4OHsYbksdUsje9M/5j4KPwr063JJp9avVqqvErTYjFxYGGTsFeIzyyDciMMVsLG97i1v3hyrzyVmpt5f2OvmNMOEW9IdIDuNie6D1tzv5cvWoPOs5keYYXBr2uKe234Yk/O5tZVHp8CSAea5dFl+ElTB6Ymf3p5tUjXtYsF2BewNlAAv8qs3suwsQy+GWNCrzr2krMdTvJchizndhcbeAro06CLl3mPoqXaicVysMecJcKR4MFyTLiZABLMb97qQoJ7q36c9hcm1d8PdsxmPRMPh1Hq8kzN9FSpw1G5Sl2nk/9SUgekarF/zI5+NdVJJYRznyUjiif7fj2wr74XBCN5E6TYhxqRX8URe9p6m1+lPSFO1lNiOgNiNx8eVV/AuYsxzSNhd+2WYDxRkBFvGwIqXwrBpHZN1IXfxYX/pb6VSvbcjraSCVeR8tR2aYvs5YgD35YsXEu5BP3Jfa3XVGtO8TiFjRnfYKCx9BvVW4WZ81zPt0VhhcGkqqxGzSOhS38RDardAo8d4oi3LJjqppQx5OP/09T9/Epq5rG2jSdrG2ovptY3sBq6Gw51tlYV7AJNOKmjJcHsgSoK6DpYLcj3iw1G1trE3rdavI5jFoooqSAooooAooooApKWigCq9xnjhBA0ptaNJH/wAIuKsNZ57YZ7wRQLu2JkSED91mBY/JbfGpQJP2UYQx5bEWFnlLTN5tIdW/na1WDOMy7BVIUuzusaqCBcty3PIbUZHEFgRV2AFh6DYVmntXxuKwuLw88crGLZlQjuI6H8Q66rnfnsd+VQwaA321+XYQj+Z2H6CuWK14aN8RisUxjhVpHAjRRZRe3Ik/12r3wfxJHj8P20YKkEo6E7qw8+oIIIPnVb9pOMEzxYLUApKyzb7EA/dIfVhqt+6g/FUN4WSUsvBWeFsPJPLLmGKBE2IJKKf+FFyVR4d2w+HiTVmMpFgOV7m3W3Lb4/WvJIUAcgNvlUHmvEkcJCLeWZtkhTdnY8hsD9L1QnF25R0Y7a0sllja/wBD8+VUHP4MTPjvtGVRtOcOixSFQunVdjpBLDVsd7Xt8as2RZHmeKZXntgIiQWQaXlceG4IS46mxHhWlYLBxwoEhRY0XkqqAB8BWOl0Lqm5SZpv1O9YiYjlnCua46UDFxtDEGUO0jWbQfeEY3Baw52A3qXzHhvNcpGvK8RJicKtz9ndQ7Ivho/EvP8AZlW8jzrXqK6OMFRtvsyzh32zwSHRjYmwz7jWLvHe9u9trT5ECxua0fKJ43hQwSJIhFw6sCG8Tcc7m/1qt8ZcCYPHEGReyna4WWMAMSAT3xaziw6/Aisjz7hfM8oJkjkkMS6fvoWNgqFioZTuiguxKnuEtvegNV454NkxEqYvAusWLjGk6vclT8rGxsw6Gx8COREFL/ayCzZcJG5Bkni0/V72+Apnwr7ZQxCZggXUT94inSosAoIuSxJ1EnugDxrT8uzyCePtYZUdAusm9tKm9iwO6junnblWLhGXaM4Wzh0zM824Px2IwmIlzGZYRHHJIkEFiCyIWBkc8xce6PmKcexPiFBlkqym32NnZvHs3BkB+esfCpxeO8FjlkwyM6tMJcOrMh0sxLRCxF9jzBPQ+O1U72RcPyomZYXEKYZZI1j0kd4d1wT5r94pHjetir2tJrBg5OXLeSn8EcTHBZk8wQaZGlVk66GfVYEbBhYeW1q+lMHillRZIyGRwGUjqDXyhmeWsupuTKe8PMc9/Ef0rRvZHx46MuExBBjJsrG90ZuW/LSW+Ra9WbKMLg1qRt9FApaqmYUUUUAUUUUAlLRRQCVnPGY7XOMFH0hhkxBHmToU/OtGrOph2mdYtyP2OHw8Q/mLSH9alAvmXfs19KgsZhlnxzRyAMggKsp6hv8A+qn8CPu19BUW2AnXEySxGO0iqLtqutv3Rz+YqAZQ+GxOQYzWA0mGkNr9JI/BvyyLe49NtiarmOxOIzbESfZo3lMrF9IFrX2XU3uqFUBRc8k8Tat0zLh18Uhjxk7NEbEpGugG24u1yTv08qd5Pw5h8KB2KWIFgSbm39Ph41GCclPyngPEyRoMxxJFhYrBsW/ikI8Nu6L9dVWjA5BBgh/csKmtju1+8fNpGux+ZqfookkG2+yIvjG6QJ8XYj9BXh8vxLe9iQv8EY/U71NUVJBBf+HixHaYmd9+WqwPlYVNqthtS0jvYEnkBf5UBHQSdpiHIPdhAiH8bgO/yXsx8WqRZb7HkaheDG1YOKU859WIPrMxkt8AwHwqcoDP+K/ZRg8WS8V8LKSCWjF0PjeK4UE+It8ayXifgzH5WjEkth2ZCzxOdLEXCdoosw99hvtud6+mqoXtjmtg41/PMoPoI5D+oFZ1xzNIhvCMW4QxzJMjEXVZUk28QwYj41tU8whztd7CaIL8SpA+sYrCclP7Xbr+t61rjPG2kwGKX8UMbi2/ukPz6+/Vu1Zx+4q7aIT2jZT2GMkFu5N96tv3r6x/iB+YrM5k7CU25c1Plf8AXpW7+2HLteHhxKf8NtLH9yS1v8wX/EaxnM8N2ibC5XcW/Stlf560/KNb4Zvfsx4qGOwwDm80NlfzH4W+NrHzB8quVfKfA3Eb4HFJKhOm9nW9gynmD/3zAr6jy3HJPEksRukihlNrbHy6VSthh5XTM0xzS0UVqMhKKWigEopaKAKz6FbZlmB8Thx8oQf61oNUfFRacwxXTWsD/wCVk/6KlAtOTyaoh5XH1p9UTw+/dZfA3+Y/2r1iS8kzRK5jVVVu6BqbUSDueXKoBITTqgu7BR5m1R757Ffu6380QkfP417iyWIHUwLsernUfrtT9IwosoAHgBagOeDxKyoHTkb+uxsbj4V2qHy2QR4iaH81pkHk2z/5h9acZji5lIWGHtLi+ouAo6et6AkaS9QnY41uckMf8Klv1ppi8vbft8ey+IBVP63oCyPIBzIHqaY5zOPsszqQQIpGBG/JCdqq0uGy8E3eWY+ALt9QB/2Ks4wKfZWiiXQjRuACDcalPMHe+/WgOPBo/uGEty7CH/8AWtTNVb2X4rtMqwh6rGIz6xkxn/lq00AlZ17a2/u0H/vX+Ubf61otZb7c8RZcMvj2zfIIB/zVto/yIxl0Y5kIvr/lv9a03M37TKsC/WNpYD8DcfRBWa8MG2v+X+ta1wTgxj8pliVguiYvGzbAd1W38Bu3zvVux4gm/ZFbxMtmQacflfZSc2RoGv0ZRZT620tWHzwGJmjlsroxRh4MDb9a0bKOMcHlMMkU0wmm7Rm7ODvj3VA7+yjl1PwrLOMOIvt+JeaKDsVcAldVySo3YmwFyAPlWqmza2vBNkcvgjM4wmhiw5MfrWwexrii6jDSN3T+z3J0tz08uo39R51kWDyuSZQ5YWPqTfly6VZuE8inSUdkjSMWBQKOeg3vfpv1vW6Udy5WEYJ4PpOikWvVc42iUtFFAFFFFAFVbPsNpxQk/PFpPrG+30mP+GrRUTxNGOxMhv8Ac3k26gKQ3TcaSTbxAoBpk04WSx/ELfEbinuMPZ4mJ+kgaI+vvL/WoSM2sV6WI/WrDjYBiIbA21AMp/K3MH4GpYH9FROCzlezvMQjrdXUnfUOdhzN+e3jSf2nLJ+wga355DpHy5moA34jbsXgxA5I3Zv/AAP/AKfqRUpjYnkUdlL2d99QUNcW6X+G9RWMynETqVlmVVPNVj2uDcbk32IFS2XYXso1j1FtIABIHIcuVAMRkKn9rLNL/FIQPktqcR5LAOUSfFQf1p/S0ByigVfdUL6ACulqWigM+9mc/YT4/L2O8E7yxixH3UtmFvGxP+YVoFZf7RnOXZjhMzQEo18PiLX3XmNvHTqI8TGorTMPOrqroQysAykG4IIuCDQHWsk9u4uIPEJPb46P9q1umWZZXDiAFnjSQKbgML2PKs657JZIayj5Oy+WREk0KTtuTyFgb7dTXbBRTNHoErrGw3QM2k9O8oNjzPO/OpzjdwsmIVAETtXjVR+VXIH0Wm+WR2Vb3FgBXSUE1hmpsbx5QiW2ufP/AErvNB3TbartxVkXY4DAyW3YOH6byWkQH0Aaqg4uDflWVbi1+Uh58jLhzEfdsl/dJPwI/wBb19N5DJrw0DfmjjPzUGvlrImtK6+u3oa+mOB59eAwx6iMKf5O7/01U1P6EZx7J2iiiqZsCiiigCkpaKASvM0YYFWFwwII8QdjXuigM7yDE27TDSftcK3ZN4so/Zv/ADJY+t6t+SYju6DzG49D/v8ArVN9pWDfDTR5lApIjUR4kC3eh1bH1Uk79PSpvLMarBJYyGVgGBHVT8fDpUgsowiai+ldR/FYX+ddgK8xyBgCORr1UAWiiigCikvUZmvEWFw3/mJ4oz4M41f4ef0oCToJrP8AGe05XOnL8LPim6OUKR/4j/W1RUv9rYv9rLFhVP4EXWbee+k1OAXLi6LD4vDTYaRx31sCBfSw3Vh0uCAbVnns24xlw98uxRVWiJERbw5lL8rdQT426CpTCcDPLtPisTMD0D6Ete24Xf613xvsiw0ukAtDpPeKMWLr1uXvY+BpwC45ZnBkYKNL72LKfd9amibC56U1y/AJCumMWHhYf0FceIZ+zwuIcc1ilYeoQkU7YPmLiWcyMg6yMzn1Y/71KYSEsyovNiqjlzY6RvUNie9iUHRQB8gf9RV34HwHbY6BQBZX1nyCDV+oA+NdXO1Nmj0aZ7Rss15ZIq/8ALIPSPn/AJNVYhfb/avpnEwCRGRhdXUqR4gix/Wvm2fCmJ3ib3o2ZD5lTb+laNHPhoysRXoG04o38f1/+a+hvZRPqwAF76JJF+Z1f9VfO2bLaYNbTfSbeh/2rffY/J/dpV8JNQ9GRR/0movX5H9SY9l/oooqibAooooBKWiigEpaKKAaZpgxNE8ZtZwVN+RB2IPkRtWNZbjP7IxLYWdicLKzNE55Rtfdbk20+PqDbc1t5qp8ZcLR4qNxJ7psdh3kP5l87+PialAk8lx1+7e4Nitut+e/hyqZvWK8Ny4nLlkTHMgwsH7N7943N1CAA6gd9juumw23pX49zLMJexyxAinUodlFyQA27kFEOkctz3j1tYwapnPEeFwv/mZ44za+ksNRBvaye8b6SNh0qmY32pdqxjyvCzYqQC+oqVjA6k9fnpv40wwfs5giKzZrPJjMQQCULd3bkCxJZlHLcgG3LpVhVu6sUSrHGuyxxgBR8B13qEmwVbER5rjR/esSuGjcAGKFR03965N7+DdPDm6yvgnCxEEoZpST3pDqLEnqORPna9XXA5Kx3kJUeA5n49KmcNg0j90db+PS3Op4BBYLJ2svdCKLbciBboBy22qWwWWJHvuW33PT0p9S1AOccQUWUWFe6WmOcZqmGjMsokKLa+iJ5CL/ALqAm3nyoB7Ve48zKGHBTdvIkYkR0XUfeYqbKBzJ9PWqHxX7ZUA0ZcupiN5ZFIC+Sxndj62HrWTY7MjiXMuMlllkPU2O22wvsov0Aty2onh5GAwUwlxRYbhrlR5Wsu3ja1bf7JckZRJiZARq+7juPwg3c/EgD4GsvyvjkQzo7XVe1MriOKEFiTdrXtub257DlX0ZlWM7eGOUI6CRQ4V7agGFxcAkXt51vlqG4bTHZh5HZrHvaTw1KuLMsMTyLPY9xS1pPdYWHK4AN/M1sNBrCuxweUS1k+c+I+AMWkazS9jEL6Qsktm35bAEeJ59DVz9jufQIHgncQ4glVVHa2sKDYq3utzOwN9vjXj2sLefU+Jw6pHGNMTTDtLn3isYF7nbfyFZjLi4JBpk3Hmp29DSd0pZySoI+qqWvmDLeM8XhCBBi5JI9rKzE2HhZgbf97VsfAPtHgxwEUrLFiLgBSbdrtzS/M7G6i5G3jWsnBe6KL0UICilooAoopKADSOlxY0tLQFI444QgxCJ2gbQjEmzG4JFgQb7em9cMuwEcMYjhQIi8gP1vzJ8zuavWIhDqVbkRaorDZEoPfYuOgtb52/2qcghcPhWlYhNzzJJ/U86smXZYkW4uWI3J+tvCnkcQUWUADyr1TIFoopKgBS0UUAUlqWigKZxJ7O8PjJjMzujNbWFCkGwtfcbGwH+ldcD7NsujG+HEh23kOq9vLZfpVuooTkjcHkGFht2OGgjty0RIP0HOpEUtJQgKCKWigIfMOF8HOxafC4eRjuWaFCxPLdrXNR7+zzLDv8AYoB6Jb9KtFJQFRm9mWVtzwij+GSVf0cVMZTwxg8Kb4bDQxNa2pY11Ec93tc8hzPSpaloBLUUUtAf/9k="/>
          <p:cNvSpPr>
            <a:spLocks noChangeAspect="1" noChangeArrowheads="1"/>
          </p:cNvSpPr>
          <p:nvPr/>
        </p:nvSpPr>
        <p:spPr bwMode="auto">
          <a:xfrm>
            <a:off x="63500" y="-1619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 que antecede:</a:t>
            </a:r>
            <a:endParaRPr lang="es-MX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Desarrollo Físico y Salud</a:t>
            </a:r>
          </a:p>
          <a:p>
            <a:endParaRPr lang="es-MX" dirty="0"/>
          </a:p>
          <a:p>
            <a:pPr marL="68580" indent="0">
              <a:buNone/>
            </a:pPr>
            <a:endParaRPr lang="es-MX" dirty="0" smtClean="0"/>
          </a:p>
          <a:p>
            <a:pPr marL="68580" indent="0">
              <a:buNone/>
            </a:pPr>
            <a:r>
              <a:rPr lang="es-MX" dirty="0" smtClean="0"/>
              <a:t>Asignatura subsecuente:</a:t>
            </a:r>
          </a:p>
          <a:p>
            <a:endParaRPr lang="es-MX" dirty="0" smtClean="0"/>
          </a:p>
          <a:p>
            <a:pPr marL="68580" indent="0">
              <a:buNone/>
            </a:pPr>
            <a:endParaRPr lang="es-MX" dirty="0" smtClean="0"/>
          </a:p>
          <a:p>
            <a:r>
              <a:rPr lang="es-MX" dirty="0" smtClean="0"/>
              <a:t>Acercamiento a las Ciencias Naturales en Preescolar.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569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Relación de la materia con asignaturas del mismo semestre: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Planeación Educativa</a:t>
            </a:r>
          </a:p>
          <a:p>
            <a:endParaRPr lang="es-MX" dirty="0"/>
          </a:p>
          <a:p>
            <a:endParaRPr lang="es-MX" dirty="0" smtClean="0"/>
          </a:p>
          <a:p>
            <a:pPr marL="68580" indent="0">
              <a:buNone/>
            </a:pPr>
            <a:endParaRPr lang="es-MX" dirty="0" smtClean="0"/>
          </a:p>
          <a:p>
            <a:r>
              <a:rPr lang="es-MX" dirty="0" smtClean="0"/>
              <a:t>Observación y Análisis de la Práctica Escolar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853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dirty="0" smtClean="0"/>
              <a:t>CRITERIOS DE</a:t>
            </a:r>
            <a:r>
              <a:rPr lang="es-MX" dirty="0" smtClean="0"/>
              <a:t> </a:t>
            </a:r>
            <a:r>
              <a:rPr lang="es-MX" sz="3100" dirty="0" smtClean="0"/>
              <a:t>EVALUACIÓN</a:t>
            </a:r>
            <a:endParaRPr lang="es-MX" sz="3100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73044"/>
              </p:ext>
            </p:extLst>
          </p:nvPr>
        </p:nvGraphicFramePr>
        <p:xfrm>
          <a:off x="2267744" y="1268760"/>
          <a:ext cx="4822218" cy="5012356"/>
        </p:xfrm>
        <a:graphic>
          <a:graphicData uri="http://schemas.openxmlformats.org/drawingml/2006/table">
            <a:tbl>
              <a:tblPr/>
              <a:tblGrid>
                <a:gridCol w="359509"/>
                <a:gridCol w="2944781"/>
                <a:gridCol w="1517928"/>
              </a:tblGrid>
              <a:tr h="176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b="1" dirty="0">
                          <a:latin typeface="Arial"/>
                          <a:ea typeface="Calibri"/>
                          <a:cs typeface="Times New Roman"/>
                        </a:rPr>
                        <a:t>Criterios de evaluación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b="1">
                          <a:latin typeface="Arial"/>
                          <a:ea typeface="Calibri"/>
                          <a:cs typeface="Times New Roman"/>
                        </a:rPr>
                        <a:t>Porcentaje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635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Exámenes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u="none" dirty="0" smtClean="0">
                          <a:latin typeface="Arial"/>
                          <a:ea typeface="Calibri"/>
                          <a:cs typeface="Times New Roman"/>
                        </a:rPr>
                        <a:t>Parciales</a:t>
                      </a:r>
                      <a:r>
                        <a:rPr lang="es-ES" sz="1000" u="none" baseline="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u="none" baseline="0" dirty="0" smtClean="0">
                          <a:latin typeface="Arial"/>
                          <a:ea typeface="Calibri"/>
                          <a:cs typeface="Times New Roman"/>
                        </a:rPr>
                        <a:t>Institucionales</a:t>
                      </a:r>
                      <a:endParaRPr lang="es-ES" sz="900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1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Trabajo Escritos   (20%)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*Portafolio            (15%)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35% 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s-E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Participaciones      (5%)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900" dirty="0" smtClean="0">
                          <a:latin typeface="Calibri"/>
                          <a:ea typeface="Calibri"/>
                          <a:cs typeface="Times New Roman"/>
                        </a:rPr>
                        <a:t>Exposiciones           (5%)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s-MX" sz="900" dirty="0" smtClean="0">
                          <a:latin typeface="Calibri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Observación y práctica </a:t>
                      </a:r>
                      <a:r>
                        <a:rPr lang="es-ES" sz="1000" dirty="0" smtClean="0">
                          <a:latin typeface="Arial"/>
                          <a:ea typeface="Calibri"/>
                          <a:cs typeface="Times New Roman"/>
                        </a:rPr>
                        <a:t>docente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 smtClean="0">
                          <a:latin typeface="Arial"/>
                          <a:ea typeface="Calibri"/>
                          <a:cs typeface="Times New Roman"/>
                        </a:rPr>
                        <a:t>(Cuando no haya actividad derivada</a:t>
                      </a:r>
                      <a:r>
                        <a:rPr lang="es-ES" sz="1000" baseline="0" dirty="0" smtClean="0">
                          <a:latin typeface="Arial"/>
                          <a:ea typeface="Calibri"/>
                          <a:cs typeface="Times New Roman"/>
                        </a:rPr>
                        <a:t> directamente en la jornada de observación , el 15% corresponderá a : el 5% a participación, 5% a exposición y el 5% a trabajo escritos.)</a:t>
                      </a:r>
                      <a:endParaRPr lang="es-E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21" marR="575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Reglamento Interno de la clase: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4536504"/>
          </a:xfrm>
        </p:spPr>
        <p:txBody>
          <a:bodyPr/>
          <a:lstStyle/>
          <a:p>
            <a:r>
              <a:rPr lang="es-MX" dirty="0" smtClean="0"/>
              <a:t>Asistencia y puntualidad</a:t>
            </a:r>
          </a:p>
          <a:p>
            <a:r>
              <a:rPr lang="es-MX" dirty="0" smtClean="0"/>
              <a:t>Evitar comer dentro del salón(masticar chicle)</a:t>
            </a:r>
          </a:p>
          <a:p>
            <a:r>
              <a:rPr lang="es-MX" dirty="0" smtClean="0"/>
              <a:t>Mantener tu lugar limpio</a:t>
            </a:r>
          </a:p>
          <a:p>
            <a:r>
              <a:rPr lang="es-MX" dirty="0" smtClean="0"/>
              <a:t>Traer los materiales necesarios(programa, bibliografía  y cuaderno)</a:t>
            </a:r>
          </a:p>
          <a:p>
            <a:r>
              <a:rPr lang="es-MX" dirty="0" smtClean="0"/>
              <a:t>Evitar salir constantemente al baño</a:t>
            </a:r>
          </a:p>
          <a:p>
            <a:r>
              <a:rPr lang="es-MX" dirty="0" smtClean="0"/>
              <a:t>Celular en vibrador </a:t>
            </a:r>
          </a:p>
          <a:p>
            <a:r>
              <a:rPr lang="es-MX" dirty="0" smtClean="0"/>
              <a:t>Fomentar los valores de: respeto, responsabilidad</a:t>
            </a:r>
            <a:r>
              <a:rPr lang="es-MX" dirty="0"/>
              <a:t> </a:t>
            </a:r>
            <a:r>
              <a:rPr lang="es-MX" dirty="0" smtClean="0"/>
              <a:t>y tolerancia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Segundo Semestre</a:t>
            </a:r>
          </a:p>
          <a:p>
            <a:r>
              <a:rPr lang="es-MX" dirty="0" smtClean="0"/>
              <a:t>Plan de Estudios 2012</a:t>
            </a:r>
          </a:p>
          <a:p>
            <a:r>
              <a:rPr lang="es-MX" dirty="0" err="1" smtClean="0"/>
              <a:t>Profra</a:t>
            </a:r>
            <a:r>
              <a:rPr lang="es-MX" dirty="0" smtClean="0"/>
              <a:t>. Ana Silvia Coronado </a:t>
            </a:r>
            <a:r>
              <a:rPr lang="es-MX" dirty="0" err="1" smtClean="0"/>
              <a:t>Coronado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68300" y="1844824"/>
            <a:ext cx="8943670" cy="4536504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/>
              <a:t>La enseñanza de las ciencias en todos los niveles educativos se encuentra en un periodo de reforma con respecto a sus finalidades, contenidos y métodos didácticos. </a:t>
            </a:r>
            <a:r>
              <a:rPr lang="es-MX" sz="2000" dirty="0"/>
              <a:t>C</a:t>
            </a:r>
            <a:r>
              <a:rPr lang="es-MX" sz="2000" dirty="0" smtClean="0"/>
              <a:t>on una visión actual </a:t>
            </a:r>
            <a:r>
              <a:rPr lang="es-MX" sz="2000" dirty="0"/>
              <a:t> </a:t>
            </a:r>
            <a:r>
              <a:rPr lang="es-MX" sz="2000" dirty="0" smtClean="0"/>
              <a:t>hay que desarrollar las competencias y promover la alfabetización científica de todo el alumnado en la llamada sociedad del conocimiento. 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En este contexto se dice que necesitamos nuevas concepciones, nuevas formas de vivir el aprendizaje y la enseñanza tanto por parte de alumnos como de profesores para lograr que la enseñanza conduzca al aprendizaje. </a:t>
            </a:r>
          </a:p>
          <a:p>
            <a:pPr algn="just"/>
            <a:r>
              <a:rPr lang="es-MX" sz="2000" dirty="0"/>
              <a:t>Se propone que el fin de la escuela sea el de acceder, darle sentido y asimilación crítica a la información que recibimos para poder construir y aplicar el conocimiento.</a:t>
            </a:r>
          </a:p>
          <a:p>
            <a:pPr algn="just"/>
            <a:endParaRPr lang="es-MX" sz="2600" dirty="0" smtClean="0"/>
          </a:p>
          <a:p>
            <a:pPr algn="just"/>
            <a:endParaRPr lang="es-MX" sz="2600" dirty="0" smtClean="0"/>
          </a:p>
          <a:p>
            <a:pPr algn="just"/>
            <a:endParaRPr lang="es-MX" sz="4900" dirty="0" smtClean="0"/>
          </a:p>
          <a:p>
            <a:pPr algn="just"/>
            <a:endParaRPr lang="es-MX" sz="25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344193" y="142852"/>
            <a:ext cx="64556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ENFOQUE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338" name="AutoShape 2" descr="data:image/jpeg;base64,/9j/4AAQSkZJRgABAQAAAQABAAD/2wCEAAkGBhQSERUUEhQUFRUWGRkYFxgWFxgbHBkYHxcXFhgYGBoaHSYeFxokGRcfHy8gIycpLC0sGR4xNzAqNScrLCkBCQoKDgwOGg8PGiocHyAqLCwtLCksLCksKSwsKSkpKSkpLCksLCwpLCwpKSksKSksLCkpLCwpKSwsKSkpLCwsLP/AABEIAOAA4QMBIgACEQEDEQH/xAAcAAEAAgMBAQEAAAAAAAAAAAAABQYDBAcBAgj/xABEEAACAQIEAwUFBQQIBgMBAAABAgMAEQQSITEFBkETIlFhcQcygZGxFCNCocFSYtHwJDNjcoKSouEVQ1OywvGTo+KD/8QAGQEBAAMBAQAAAAAAAAAAAAAAAAECAwQF/8QAJhEAAgICAgEEAQUAAAAAAAAAAAECEQMhEjEEEyJBUXEFFWGR8P/aAAwDAQACEQMRAD8A7jSlKAUpSgFKUoBSlKAUpSgFKUoDysGMxiRKWc2A/mw8azmqJzLxIyObe4twP1PxrTHDm6KylRauG8dimJVTZh0bQ+o8akq5ZBOysGU2YG4I/nauj8K4gJolcdd/IjQj5ipyY+PQjKzcpSlZFhSlKAUpSgFKUoBSlKAUpSgFKUoBSlKAUpSgFKUoBSlKAUpSgFKUoCP45jeyhZup0HqdP96/PvMfGJ4sYxzuAD92M3dy7DTYg11vn7FFpIIFkKEkMbdQTlH/AJVl5r5PwmISMSIwaPRCmhN+hNjfx9atGaql2S49NkPgOCSSRrIMuVlDDvAaEXv5CpTkPjiPJLArZrd4WvbexIvuD+lVPmHHSWXDw/dxRKEY31uACV3uRYjyJv4Vrco4lsPiI2DJYuM+mpUnJv6E1Es96ka+guNrs7XSvFr2oMRSlKAUpSgFKUoBSlKAUpSgFKUoBSlKAUpSgK9zlzlFw+JXkBdnNkQGxa1sxudgLj5iqHh/bqb/AHmFGU/syG49brrWf28YUmPCya2UyKT4FghH/Ya48FuOoqyQP0VwP2n4LEkLnMTn8Moy6+Ab3T86tgavyYm/vECrVy1z3isFYRy54xvFJqvovVPhpTiTR+iqVW+XeesPi7Krqsp/5ZOt/wB07N9aslVqiBSlfLvYEnYan0oDjPPXFr8Rdgb9mUUD+5lJ/MmsmN9p8hz5oRdhYWDELpbunNvVP4hixNO8pv3nZvmxbW/rb5V1zkR1HDw2osX+tyTWUVbOptKPRybATks9+o133YLcsdydfrXsMpAIvr1N9ug+NdAbhEU2HmkN1uQSfJQpPxOtzWHCcuQWzINTY3Njr1+NTNUy8LaOk8FxnawRSbZ0VreFxqPnW7UPyq39HUfskr+d/wBal6ujjkqZ7SvK8kcAXOlSQe1H8W4/BhlzTyKgOwJ1PkqjU/AVB8w84tBOI1RWUAFiTYm/QaWrnfEws80z4lWUvmeO5K2sxK6+Frb+NZLLFukb+hNJSfTLbi/bChP9Gws8w2zHuAnyGVj87Vucve0dp5limwkkObQPmzLfoDoCPXXcVyFeISxkJ2k1gBbIQBa19LA2tUrwGeaTF4dQ2JN5Y/ed7WDKxuMoFsvieorfVGLR+gaUpVSBSlKAUpSgFKUoBSlKArntB4AcZgJY1F3Azp/eXUD4i4+Nfm2Im1frWvz77VuVDhMWXRfuZyXWw0V/xp8+96HyqUyUUvtL+lbmBjBcC1/Idba2HnpWor286n+GcMZkLoLf3Sbm/QaeBv8A+qSmoLZtixvJKo7LPydyk2IPdSyqxBc7A9bEbtfw2rpeO5gXAth4ZM7iS65yQTpbU+O9c/5B4nFFG6y4qWA5gyhSSGBXcqENjpa5OvhpWxzFiIJ5YmGOaUx5iqsjd5iVAQGwtcdddqtHZXI23tUdYimDAFTcHYitTjrEYaa1r9mwF9rlSBfyuahuDYpkUWOltuhrJzzKx4fN2YJYqNACTbMtzprtVZKjKOzj78ry3PuC1vxDvDy/3q8cCWWHhkiZczguFAYa5iLa3texvbyrmEnFHbc/C51+XWt3F8xgYOJEbJKsr57XzFMoZcx9T+VUh2dM2qOi8tKfsTJIBorg66WtcXPpVdXnBBvIlhoAo9Ovjoa+vZfxHtO1jbUjK4v8Q36a1AYjgv32NmYokMUjLdju5YsEQdW+WnhRoRnXR1r2e8dXERyZfwsNdNbj/wDNW2uV+x/EjtJgD3WjVvLusR1/vGr9iuM62TbqT19P41SeWONXJmclylokcTNlUne1QEnEWkYKQuvmR19POt48Rzra2/nVZ43G6SrlBtoT4e9rrsNAK5MvkJpSi9GuDHydMw8W4VJiJiFyl41FwG94Cw0JFq+TgMUmbLEl9u+6kMVFxpYnTLt1tWazmZ2W4YoHJ1Gg9ASb9AAb1mkw+InwweFwXCkZbWvIVIYMW1tc6abVOCpPX+2bZZy4qPwjmnAcRiTiYVuZ1lBYrEq3A76liLWSzG5vXXOAcKcTyO4IVbBCShznLZn7vugWsBfob1s8v8swYeERoilsgWRiBmbqc/jckmxrd4JwdcNEI1tuWYgWuxNybdK7eNnFKRJUpSrFBSlKAUpSgFKUoBSlKAVC83ctpjsK8LaE6xt+w491vzsfImpqlAflHGYKSKZopFKuhIYHy8P49avPs54QJ7hncWjfZtPdK7bXF6t3tU5O7VRi4lu6C0oA95Ojeo6+XpVb5PxHZKxHUMgt1uBc+l6yz7ivyd/iR5cvwVfGqUkbIdAQpzXNha/ltfxr44c7GSMkjV/Aj8QHj5Vs8YMcc7XkGZrGwBJ13Vug2v8AKtThgTtYwuo7QdD4i24rXx5XFFPJSU5V9ncOGx9weg/k1G+0viz4fCxNG+R2lQK3hZXY+vp51M8OHcHoKrftPwySQQLIbd5yPUKo/WtK5To4rpFKGDj4gMyKkOKHvJtHN4tF+zJ+5selVLiOdT2bqVynqDcNaxBPjp+VTeD4XJGQY/vAPwHQ/wCFvGp+cR8SCo57PErcB2FiTsEnFrkeEo671E8XHaLLIumRHBS+EMeKiUyZkKspPvXA2IB1BGvWseB4LLjI5JZJDBh+1MsryMSobbui13bKbADfQVK8B4BLGJFxOeKCIlTYd9n37OEfiY7k7C960uP4tsSoVSYoI/6uEC6joSxvdn11Y9SbVnCEpGk5RXRbuSuIRiYYbDpkw3ZPbNYvKws2d26eSg2F6tHFEsgMQAYhxp1awKg/GqByPEyYmO5OXK4AtuOzP8Kua4ZkRGNrNYjx1UvY/AVy/qCcFqN6/ojC7+T5wHFS9jpqLjbqLi9V/FY93BJJN7+lWbCyoQCChG/TbTxqpYpgminMddeg30A6+teHbPb8SKlJ6JzCdrNlCANcC7vsttALDyHQVr8y8xf8Niywy5pZWzLoCCSAL5dQFvbW/wA638JzII8OrkarGFvfrqLnw16ddKgJ+BrjMVDBHZzEVkxEje8qgg2Bt1sQBfa3hXseLjjGpLd/J5udu3GqovfLoeU9u/UC1tAel7fz1qwVjghCqFUWAAAHkNqyV6Dd7OGKaWxSlKgkUpSgFKUoBSlKAUpSgFKV8NMBuQPU0B66XFjsa5nx7ln7I/3YPZO5IH7N909PCugYjjUKe9Io/nyqJ4hzFh5EZGWRgfCMjrv3rW2vVJRs3wZJY5WcFx/Dy88zA/jb6kU4VAyzRXZSM6k+OhHjuauXHBgsDP2cmHxEhfvrIXQK4Y7r3T6W6fnUZPzhhUPcwAup3aduh0NlArbFxjFL5K5JKUm/ttnX8Ae4PQVVfaXICcMpNv6w/mo/SqxF7X5homGw6j/+h/8AIVL8W5vdkwrvBh2aSIsc0ZbLeRlst20Flv61eD99owfR9cHwgNtqmpuVoZlDTroPdKmz+ikagfl5V98J4xZBJMsEan3FCKpfzHUIPGpDh3NEcjhLox10Rb2t57DWtMkmzl4pSts9xDylUjVjGSt0lWxy6nLGwYE5coAzg3vvUHxDll58OhnCrODZ2CqM4sd7WBIPUbgir4sPktvCw01vXxMQTlOW+47vT6VhGVdHQ02in8F4UEmjsPL/AEkGt2XGFlVCoAW1vHQFdfgasKYQggkJ8FsRUO6pEMixRhbk2AO99965vLx5M6qDonDNYV7iDh4UwtZgR6EaX0/hUHPhd82wLD11O3lerRjOPLH/AMhSPJiKq2M5kwxa7QTgn9iRT16Ajxrzv2zOt6PY8X9Sxp7MeKhM0H2dCM88igDrlUFjYdBe1z0ro/KfK6YKHIurt3pHtqzdPgBoBUTwnC4XDyCVlkErIBZ7ExA65bDRWPXrVjj43CdpF+On1rtwJQjxk9nN5WRZZtxWjfr2sUWKVvdZT6EVlrps4xSlKkClKUApSlAeXoTWPE4hURnY2VQST4AC5ri/NXtDmxTMkRaOHYAaM48WPQeQqGy0Y2dWxfMsKXAYOy7qpBI9fCoubmmVvcQDzJv+ulc75TxPddQGYghu6L6EWHxuDpUtxDjxhR3EZZY1DMGzI1ictwCDfXy6VW2bKEUWD/iOJf3y2/4SAPy8q8VSPw2v6anxPnVf5f57hnLh7QZQD95Itm1IsNBqKmH49hztPDp/aJ9L61Fsn2mD7QJWLC/eyhNQDe1tR01qbUR9jdbMbaG3nYmoJ+F9hGMrN3USJb6kMxIZyerHN6VR+beLyviezhkaNYh2YszL3hve2/h8KsVstvF1w+JU4aVgCpukmpMUh2Gg90/iF9Br0rnnF+Gvh8Q0csQL2Fwb223Ui11IF77a1Y+XY2aGRGbMYzfN1s65yL773+dZoMGmNw6wSvaZAewlc/8A0uf2L7E7HyqydMrONlKzC5vkXS1kHn8fneugyYKFcPg8RiTeNcOoSINrK+Z2tYbILgk/Cq1wnlnss8+OVkiifJk2aWQf8pPAdWboKlebJjiDhZMqrfDIQqjurd3sAOgsB8q1W3oxLHwjiQxBzEDNawAAGVRayqPwqBtX1ydwL7PjvvGzB1YxnoxvcqfBgNa0+VMEUBJ3by6eVWs4PPH3SA6MHQ/vAg29CNK1ynGnUy3LXisDWCCQOFddbqOvQ67V7kscx1bbQm1r1ynXZlNQXFFt+f61sy40pOq2JD2GnTzPhWLHESd3Zun72+h8/CrrTMcj5IqvFh3elaPDOGrAVnlAMjawpbb+1YfQfGp2SNEHaTDQGyp+2wvv+6OtR3FcYCnbSkrrYm6i34R7x202qcuao8Y9l/GxPtnw02Y3YX1v8fH1rOsosNDv47XP+/1rSXKQrAmzar7p08RY2INfbNpv+X01rzHjl2d9omsLOAhKjXvWF+tzpROPSCNmYNGVy9Tr3he1/K9aXDZ+58T9TTiLh43UnceJ8b3FvSr43RElZMcI5x7V3QhSy2Ol/d2ueg1Px+FS2I5hiiQyTMI0Frs2wubDX1qr8G4ckQORctzc9b7/AJa/zepSfCK8bLIFZCNQw0t5/X4V1KzBreiw4XGJIoeN1dTsykEH0I0rPXFeAY+aAssf3RW4GXVPEaE94a9RXQ+R+cPt0bZ07OaM2kXXKfBkPVT+XyqsMilZrlwSxpP7LPSlK0MDBjsKssbo/uupU+hFjXD+OchYjDSPmBaH8Mq+H7w/AfI/Cu718ugIsRcedQ0WUmjivJ0WRpFOvua+I73T9DU5zkQMHP4ZP1Xp41cW5Mw4laWNTGzAAhTZTYkg5dr6nUWqB5x5SxEmHkWIK5NsoGh0ZSfeNunjQvyTRyLD8K7mfuSLJYrlOoOt1IIBDL8ut7a1e+SeXI3ixCAOiyJErX3PvnrsfyqvxcoY/uhkEYVSoEiqBluTZiurHvGx6X3q8+znhUkGHlWYAMZb6MGBXKANvjvVK3ZbkqJbjCjuKBYM4J9FUt9bCuPcVRjPJJawMjm41tcsRt+dde4oPvY/PtAPXQ/pXOJpYXupkhUgkdnKWRhrr3igXcHrSVpaLRSb2za5Q1jxTaDVdvKH6b18cEwYMZllJWCMZnYDXxCJ+8dvLc1l4TwUhZH+0JFCBeV0dHAXwOViC24AIub1A43mb7RII4lKYdUdIo+uoPffxclQSfgKtF8lsrkfDrZM43jI4u2QLlnizdgpPdkj0JisT/WgC4Y+9qD0rFxjP/RVsbjDR3B0sc0m46bVUcA7q90JUjW46WsQR4WI/Kup8y4D7U6yRsTOkETSp+2hXN2ieJBY3Hp41049SRzPozcGPdB1GnX1+mlTy4oRqHLWVAzt5gLe3lrVR4Ji7jQ3t5+fQGsfMWPLhIFJBldQSNxGoDuT5VrkicG+R03guKvCl9CVGnwrOMcMzDwsfmKrGGxZAGta+L4mVkUnXN3dOptcf9tYema+s/gnxPmmQ63Gmh3BOlx/PWq9wzj6TF2cMqq7Imaw7VgSSE1ubAXPr51I8MBMqMzAC9rn8T7hV+F/gK5/Ji+3llmZSoDPFCo2jjFwcoHUm9z1uatGLbot3G2W7FYkYq5GkyD3R+NBr3R+0PDqL1oyYgGEi4+IuOvlVXnxLACWJiChFzfVDpY36j/YHepluIfaoWmiMcboL4hGB01/rUsfdPXwPrWWfDT5I68GS1TNk4wBRc+6OgsAL20HQVqT4sNsdCCNPDTb+NQGLx0jqQGV1v3sgK213zXJsTSOZhGuUkDTcC9rDTXr571ySnx7O6GLmtFl4HKFitfaw8/cGv8AGs+JxoAPe6H6Gojg0vcfyI29Ole4+XutbwrNGbRb4McCB6CtmYrJGyFiAdLjf6VEcOwkjqMqMdBsP1OlTuD5dlI75CfmdvlXbH+Tmb3ZzdWZS6sRcMRp11t9av8A7PeX2gjLupTMLKp3Ave58LnpUvw3lHDwuZFQGQ6lm1sepUbL8Km6xjhUZWdOXyXOPE8vSvaVscgpSlAKUpQHlq+WhB6DXyr7pQEfiuCRyZbggqSRY23BB/I1WOL+zWB3aVpLLqxEgVlFtS1zaw0v4VdmNcg9qvPud2wUB7gBEzA+8bWyC34R189OhqG6RNmhzPBhsQixYXGYWGEWcoySR9pJcoZHIQhtRYC1hWHlfkIZzK82GnSIZ8kUw77aBVYsFyKSdT8OtU/dokFyCo08u0c/St/gPHDBIM0ayRyoUljJtmQnNoehBsQelqopsgvUXBJp3EM2Bw/YOSplw2QNHfZwyubgHUhtxetnj/D8Rh2hMMcpkEUKNJGjMFyXU2sLX8vCq9JjsFh7TwJPLLG33azZAiOWLBiV1fKdQNNbVv8AGOKSumGkE0qh4Fvkd17wdwW7p3rTFNyeiskqN7GcNknQ4mGJ0kUffRZGXN/aRAjW/VelQGEgn+0M8kUptZVJjf3SxZiNN8ot/ir5wfMOMiawxDvbUF3JsNyCpNj8fppU+3GpsWBJh8RImIEeaTDq7ZZFt/WQC+4tqg/99NtdlKTJRZmAvkkBtexRj9BWscC0gM00cqxoVZQqN2hYG4VRbc3N22A9KjOBcWxLA4jEzzJAtwqmQh5mGuVL9PFtug8Rpca5vlnkukssdwwyrJYCy3AXI2+m5uTUuTfRmsUUy7cO7SWWCSeKRdWaKJQQsSgNZpDbVyRtpa9QmO5ckkiV4MNJEc2Uwt0Buc6sbd3oetfPKPMHbiISTSrJEsgJJZkkQK+rm+jre+bqBUMPaP8AZYpI8PK2KmZBeYlljQqqqoijluW0BLXtmNY83Bm/BMyScpYxXBZcoGnedFUg7izHVT571IcJ5cmwkwZ3ghdr5EaVbsv7NtcwIFj/ABqlc2c2DFzwSsrBkijSS4AvIC7MVsbWNx9OlTPNHOEWK4nhZoWyrCjAmQFQGVpDfxAOh8fECoeZsngiwx+zuPFF5MLiU7J2BIUlsrfiVSLXW/XQ1I4P2SBVKviWI6WQXA6i7E1g5FYx2MILEQoGQX1vM7E72zBSbV0lWvWCqXaNvUlHpldwPIWGivYO19bMxsNOlrH5k1LYbgsMfuRoPO36mt6lW4ozcmzy1K9pViBSlKAUpSgFKUoBSlKAUpUbzDxxMJh3mk2UaDqzbBR5k0BW/aNzn9ljEMR+/lVrW/Aljd/U7D51wSFcx+v5D6mp7jPFGnxMkkhuzM+vh3gqgeVly28KhrDW3je/p/N6xUuQNz8faXtluNP7+UW+d/hXpwVpE/nUhrf6VrXee6ILaswYn/Ew/Wt9XDMCNzmN/S6j49+snaBl4gLCRTrdlI9bAfrVrjIOCwhtoomQ/wCGdiPyIPxqoYqa4QnqqN6/hPx0qcwOKT/h0QmLEfaZksLkXKxOAwGu97ed618V07KzVxNXifEY0BCDPIy27vTpqfj0rPhsEMJkxmOJVlt9nw8ZyvJl2Ykaxxg/i3OvxkOJ4bDYF2mktJiBGrJhj7qWK5Xlt6ghOtjeuecV4tJiZWlmcvIx7xP5ADoB4DSuqcmyIRpF+i5gXi5Ae0WLXRVzEJKoubRk/wBXIPDZqj+JcI7KxIkBDqCGJ8bEbaamqNmsdNLbfpV+4fzYmMhOGxjqkmgixLbEg3VZ7DbQDP8AOkZVpiSfwb3KbBI8cDvFDiCL+BjIH51zzCIPxXAJ0N7aga69N7/rXQsZhnw68UzC39GQeRzyRqCD1B118K5oWNref8KpPZaJITDtASlyF0udL6a2+tapDMe8W0vrr1N2/M3+NSMMilTlAAPT0HX47ViSAkaf7fGsuix7huMzRsLTT5du7IwIG2mu+pro/sx9otpvs2IeVlkPceVrlX6KT0U/kfWucvgtDvf9ay4bhRJ1v/P0qLXZJ+oga9qsch8wHEYcLIbzRgK56sNg/qba+dWetE7KilKVIFKUoBSlKAUpSgFKUoDw1xj2oc09vMYUN44SNtmfXMfO1io/xeNdJ555g+x4KSUe/okf99tAfhv8K/POIkItvqPzu2vrrWc/oGKcmytpclj/AKgdfkayol1zdWbKP/jY/UisMrXEelunrsPmaRSWRddAWPxygD46iq/APiWS4jt0A/jUhgGvl9T8rZvqtaMLWW9r20/0EfUVd+RPZ1PiQskl4oSD3iLMwKle4p9b5jp61VxtUgQGA4RNiwscCF3C5bDS13JuTsBa+pq9cS4FJwfhTOGSSczK4YrdYXZTHmjvuwGlz1O1dI4Hy/DhI+zgQKOp/Ex8WPU1De1HDZ+FYkfsqH/yurfpWsI8UD87duzs7OSzPcsxJJJJFyT661gfU3+fyrYwwukh/ZCn/UAawSnW4/nyq9g2sLgO07gYZzYxj/qHql9g2mgO5sK1WG/rW3ApAzINjnU2JIKjvrmHgCG+ANZuO4YJIWUWSQCRNb91xe3nY3HwoKOjey3BNxDAYvC4iRjEOzSMj3k3cgE7rmVTl238a1+MezyPBRSEwiTKrFZpXuGJAVRkACobtcAknuCrN7DcJl4e7/8AUmc/5QqfpV+xmDSVGSRQ6MLMrC4I86rJWvotF0z8sYQZWKm17Eb6E3HzqRwDWJXcEXAq688eyF4kMuADOqtm7Ld1Ftch3fXpv61Q8HjvvlRgQwYrc+Y1DDob6VDRFm1PNZrW1v161mg4gF26fzr/ADvWhzXJaRbeG3hfWomDG295c3oxB+tZ8LRZMv3LnNf2adZbiw0bW2ZTuD59R6V3bC4hZEV0YMrAMpGxBFwR8K/LUmKw4QMgYud1c3t47Cx+HnXXvYnzMZ8M+Hc9+A3Qf2bHS3krXHkCKtBUQzplKUrUqKUpQClKUApSlAKUpQHKPbrjSBhYwTYs7n1GRV+PePzrl+MbW2ujOPzJHx/2rv8Az1yOnEY0Bbs5IySj2uNbZgRcXBsPlVKj9iUpbv4lFFye6jE6+RIqrVsHN5wAEPmTp42BFSPBeTcTjMq4eMlbks7d1F1t73U2HS9dj4R7LcHEFzqZyut5Nr9TlGmvnerckQAsAABsALW9PCojGuwUvlP2W4fCqrS2nlFjdh3FYdVXqfM3+FXYCvaVegK0eOYPtcPNHa+eN1t6qQPzrerw0B+XeV3OeVcoN4n0N/w2fx8FNZ8UikAoRlIFrlSNtRvfyqQfgzxcXmRUOVJnDWGgjkLW+GV/yrZ4twQIyJnt3QFyiyrrlAcnYX1J8ya5csuM9l1G4kRy9ilSdRIFyMQGDWt1sxPl+YJHWvvnDCrEscQvdGlC3/6ZfMl/TNWljsE8bDMQwB0OhBOpHhmBsf5IrY47hZJpUAu5Yql7fiJt06DNb4VpF27Q3R3P2Y4LsuF4YWsWTOf8bFwf8pFWmsGBwwjjSNdAiqo9AAB9Kz1sUBqo82+zbDY1u0t2U4IIlQbkG/fXZx57+dW6lAfm72h8q4rDzs8sZ7I2yyJqnxP4T5G1Uwiv2DJEGBDAEHcHUH1FUHmL2MYPEXaG+Gc69zVCb31Q7fAigPz9Vz9kXEDFxWIA6Sh429CuYf6kBqQ4l7E8dGfuuymHTK2U/J7fWp72c+yvE4fFpicWFQR3KIGDMWIygm2gAvfegOw0pSgFKUoBSlKAUpSgFKUoBSlKAUpSgFKUoBSlKA5F7RcC0PEDMpIE8SEkftIShH+XKfjUBLxWW+cOb5cpuAQwvcBgQQQK6Z7TOF9rhO0Au0LZv8J0b9D8K5Sa6MeOM47JToyvzJKDcLED49mpP0/SpLkeafFcSiD6opZ3uBYKBptYasVG19ag2iFdJ9k3BsqSzkaucin90at+enwNVniUFonkzoIr2lKxKilKUApSlAKUpQClKUApSlAKUpQClKUApSlAKUpQClKUApSlAKUpQGLEwB0ZGF1YEEeRFjXDuO8FbCzNE17DVT+0muU/L8713aovjnLsOLULKuo2ZTZh6Hw8q1xZODBxjhnDGnlWNBdmNvTxJ8gNa7hwvh6wRJEmyAD+J9Sda0eBcrQYS/ZKSx3Zjc28PIelTNMuTm9AUpSsgKUpQClKUApSlAKUpQClKUApSlAf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4340" name="AutoShape 4" descr="data:image/jpeg;base64,/9j/4AAQSkZJRgABAQAAAQABAAD/2wCEAAkGBhQSERUUEhQUFRUWGRkYFxgWFxgbHBkYHxcXFhgYGBoaHSYeFxokGRcfHy8gIycpLC0sGR4xNzAqNScrLCkBCQoKDgwOGg8PGiocHyAqLCwtLCksLCksKSwsKSkpKSkpLCksLCwpLCwpKSksKSksLCkpLCwpKSwsKSkpLCwsLP/AABEIAOAA4QMBIgACEQEDEQH/xAAcAAEAAgMBAQEAAAAAAAAAAAAABQYDBAcBAgj/xABEEAACAQIEAwUFBQQIBgMBAAABAgMAEQQSITEFBkETIlFhcQcygZGxFCNCocFSYtHwJDNjcoKSouEVQ1OywvGTo+KD/8QAGQEBAAMBAQAAAAAAAAAAAAAAAAECAwQF/8QAJhEAAgICAgEEAQUAAAAAAAAAAAECEQMhEjEEEyJBUXEFFWGR8P/aAAwDAQACEQMRAD8A7jSlKAUpSgFKUoBSlKAUpSgFKUoDysGMxiRKWc2A/mw8azmqJzLxIyObe4twP1PxrTHDm6KylRauG8dimJVTZh0bQ+o8akq5ZBOysGU2YG4I/nauj8K4gJolcdd/IjQj5ipyY+PQjKzcpSlZFhSlKAUpSgFKUoBSlKAUpSgFKUoBSlKAUpSgFKUoBSlKAUpSgFKUoCP45jeyhZup0HqdP96/PvMfGJ4sYxzuAD92M3dy7DTYg11vn7FFpIIFkKEkMbdQTlH/AJVl5r5PwmISMSIwaPRCmhN+hNjfx9atGaql2S49NkPgOCSSRrIMuVlDDvAaEXv5CpTkPjiPJLArZrd4WvbexIvuD+lVPmHHSWXDw/dxRKEY31uACV3uRYjyJv4Vrco4lsPiI2DJYuM+mpUnJv6E1Es96ka+guNrs7XSvFr2oMRSlKAUpSgFKUoBSlKAUpSgFKUoBSlKAUpSgK9zlzlFw+JXkBdnNkQGxa1sxudgLj5iqHh/bqb/AHmFGU/syG49brrWf28YUmPCya2UyKT4FghH/Ya48FuOoqyQP0VwP2n4LEkLnMTn8Moy6+Ab3T86tgavyYm/vECrVy1z3isFYRy54xvFJqvovVPhpTiTR+iqVW+XeesPi7Krqsp/5ZOt/wB07N9aslVqiBSlfLvYEnYan0oDjPPXFr8Rdgb9mUUD+5lJ/MmsmN9p8hz5oRdhYWDELpbunNvVP4hixNO8pv3nZvmxbW/rb5V1zkR1HDw2osX+tyTWUVbOptKPRybATks9+o133YLcsdydfrXsMpAIvr1N9ug+NdAbhEU2HmkN1uQSfJQpPxOtzWHCcuQWzINTY3Njr1+NTNUy8LaOk8FxnawRSbZ0VreFxqPnW7UPyq39HUfskr+d/wBal6ujjkqZ7SvK8kcAXOlSQe1H8W4/BhlzTyKgOwJ1PkqjU/AVB8w84tBOI1RWUAFiTYm/QaWrnfEws80z4lWUvmeO5K2sxK6+Frb+NZLLFukb+hNJSfTLbi/bChP9Gws8w2zHuAnyGVj87Vucve0dp5limwkkObQPmzLfoDoCPXXcVyFeISxkJ2k1gBbIQBa19LA2tUrwGeaTF4dQ2JN5Y/ed7WDKxuMoFsvieorfVGLR+gaUpVSBSlKAUpSgFKUoBSlKArntB4AcZgJY1F3Azp/eXUD4i4+Nfm2Im1frWvz77VuVDhMWXRfuZyXWw0V/xp8+96HyqUyUUvtL+lbmBjBcC1/Idba2HnpWor286n+GcMZkLoLf3Sbm/QaeBv8A+qSmoLZtixvJKo7LPydyk2IPdSyqxBc7A9bEbtfw2rpeO5gXAth4ZM7iS65yQTpbU+O9c/5B4nFFG6y4qWA5gyhSSGBXcqENjpa5OvhpWxzFiIJ5YmGOaUx5iqsjd5iVAQGwtcdddqtHZXI23tUdYimDAFTcHYitTjrEYaa1r9mwF9rlSBfyuahuDYpkUWOltuhrJzzKx4fN2YJYqNACTbMtzprtVZKjKOzj78ry3PuC1vxDvDy/3q8cCWWHhkiZczguFAYa5iLa3texvbyrmEnFHbc/C51+XWt3F8xgYOJEbJKsr57XzFMoZcx9T+VUh2dM2qOi8tKfsTJIBorg66WtcXPpVdXnBBvIlhoAo9Ovjoa+vZfxHtO1jbUjK4v8Q36a1AYjgv32NmYokMUjLdju5YsEQdW+WnhRoRnXR1r2e8dXERyZfwsNdNbj/wDNW2uV+x/EjtJgD3WjVvLusR1/vGr9iuM62TbqT19P41SeWONXJmclylokcTNlUne1QEnEWkYKQuvmR19POt48Rzra2/nVZ43G6SrlBtoT4e9rrsNAK5MvkJpSi9GuDHydMw8W4VJiJiFyl41FwG94Cw0JFq+TgMUmbLEl9u+6kMVFxpYnTLt1tWazmZ2W4YoHJ1Gg9ASb9AAb1mkw+InwweFwXCkZbWvIVIYMW1tc6abVOCpPX+2bZZy4qPwjmnAcRiTiYVuZ1lBYrEq3A76liLWSzG5vXXOAcKcTyO4IVbBCShznLZn7vugWsBfob1s8v8swYeERoilsgWRiBmbqc/jckmxrd4JwdcNEI1tuWYgWuxNybdK7eNnFKRJUpSrFBSlKAUpSgFKUoBSlKAVC83ctpjsK8LaE6xt+w491vzsfImpqlAflHGYKSKZopFKuhIYHy8P49avPs54QJ7hncWjfZtPdK7bXF6t3tU5O7VRi4lu6C0oA95Ojeo6+XpVb5PxHZKxHUMgt1uBc+l6yz7ivyd/iR5cvwVfGqUkbIdAQpzXNha/ltfxr44c7GSMkjV/Aj8QHj5Vs8YMcc7XkGZrGwBJ13Vug2v8AKtThgTtYwuo7QdD4i24rXx5XFFPJSU5V9ncOGx9weg/k1G+0viz4fCxNG+R2lQK3hZXY+vp51M8OHcHoKrftPwySQQLIbd5yPUKo/WtK5To4rpFKGDj4gMyKkOKHvJtHN4tF+zJ+5selVLiOdT2bqVynqDcNaxBPjp+VTeD4XJGQY/vAPwHQ/wCFvGp+cR8SCo57PErcB2FiTsEnFrkeEo671E8XHaLLIumRHBS+EMeKiUyZkKspPvXA2IB1BGvWseB4LLjI5JZJDBh+1MsryMSobbui13bKbADfQVK8B4BLGJFxOeKCIlTYd9n37OEfiY7k7C960uP4tsSoVSYoI/6uEC6joSxvdn11Y9SbVnCEpGk5RXRbuSuIRiYYbDpkw3ZPbNYvKws2d26eSg2F6tHFEsgMQAYhxp1awKg/GqByPEyYmO5OXK4AtuOzP8Kua4ZkRGNrNYjx1UvY/AVy/qCcFqN6/ojC7+T5wHFS9jpqLjbqLi9V/FY93BJJN7+lWbCyoQCChG/TbTxqpYpgminMddeg30A6+teHbPb8SKlJ6JzCdrNlCANcC7vsttALDyHQVr8y8xf8Niywy5pZWzLoCCSAL5dQFvbW/wA638JzII8OrkarGFvfrqLnw16ddKgJ+BrjMVDBHZzEVkxEje8qgg2Bt1sQBfa3hXseLjjGpLd/J5udu3GqovfLoeU9u/UC1tAel7fz1qwVjghCqFUWAAAHkNqyV6Dd7OGKaWxSlKgkUpSgFKUoBSlKAUpSgFKV8NMBuQPU0B66XFjsa5nx7ln7I/3YPZO5IH7N909PCugYjjUKe9Io/nyqJ4hzFh5EZGWRgfCMjrv3rW2vVJRs3wZJY5WcFx/Dy88zA/jb6kU4VAyzRXZSM6k+OhHjuauXHBgsDP2cmHxEhfvrIXQK4Y7r3T6W6fnUZPzhhUPcwAup3aduh0NlArbFxjFL5K5JKUm/ttnX8Ae4PQVVfaXICcMpNv6w/mo/SqxF7X5homGw6j/+h/8AIVL8W5vdkwrvBh2aSIsc0ZbLeRlst20Flv61eD99owfR9cHwgNtqmpuVoZlDTroPdKmz+ikagfl5V98J4xZBJMsEan3FCKpfzHUIPGpDh3NEcjhLox10Rb2t57DWtMkmzl4pSts9xDylUjVjGSt0lWxy6nLGwYE5coAzg3vvUHxDll58OhnCrODZ2CqM4sd7WBIPUbgir4sPktvCw01vXxMQTlOW+47vT6VhGVdHQ02in8F4UEmjsPL/AEkGt2XGFlVCoAW1vHQFdfgasKYQggkJ8FsRUO6pEMixRhbk2AO99965vLx5M6qDonDNYV7iDh4UwtZgR6EaX0/hUHPhd82wLD11O3lerRjOPLH/AMhSPJiKq2M5kwxa7QTgn9iRT16Ajxrzv2zOt6PY8X9Sxp7MeKhM0H2dCM88igDrlUFjYdBe1z0ro/KfK6YKHIurt3pHtqzdPgBoBUTwnC4XDyCVlkErIBZ7ExA65bDRWPXrVjj43CdpF+On1rtwJQjxk9nN5WRZZtxWjfr2sUWKVvdZT6EVlrps4xSlKkClKUApSlAeXoTWPE4hURnY2VQST4AC5ri/NXtDmxTMkRaOHYAaM48WPQeQqGy0Y2dWxfMsKXAYOy7qpBI9fCoubmmVvcQDzJv+ulc75TxPddQGYghu6L6EWHxuDpUtxDjxhR3EZZY1DMGzI1ictwCDfXy6VW2bKEUWD/iOJf3y2/4SAPy8q8VSPw2v6anxPnVf5f57hnLh7QZQD95Itm1IsNBqKmH49hztPDp/aJ9L61Fsn2mD7QJWLC/eyhNQDe1tR01qbUR9jdbMbaG3nYmoJ+F9hGMrN3USJb6kMxIZyerHN6VR+beLyviezhkaNYh2YszL3hve2/h8KsVstvF1w+JU4aVgCpukmpMUh2Gg90/iF9Br0rnnF+Gvh8Q0csQL2Fwb223Ui11IF77a1Y+XY2aGRGbMYzfN1s65yL773+dZoMGmNw6wSvaZAewlc/8A0uf2L7E7HyqydMrONlKzC5vkXS1kHn8fneugyYKFcPg8RiTeNcOoSINrK+Z2tYbILgk/Cq1wnlnss8+OVkiifJk2aWQf8pPAdWboKlebJjiDhZMqrfDIQqjurd3sAOgsB8q1W3oxLHwjiQxBzEDNawAAGVRayqPwqBtX1ydwL7PjvvGzB1YxnoxvcqfBgNa0+VMEUBJ3by6eVWs4PPH3SA6MHQ/vAg29CNK1ynGnUy3LXisDWCCQOFddbqOvQ67V7kscx1bbQm1r1ynXZlNQXFFt+f61sy40pOq2JD2GnTzPhWLHESd3Zun72+h8/CrrTMcj5IqvFh3elaPDOGrAVnlAMjawpbb+1YfQfGp2SNEHaTDQGyp+2wvv+6OtR3FcYCnbSkrrYm6i34R7x202qcuao8Y9l/GxPtnw02Y3YX1v8fH1rOsosNDv47XP+/1rSXKQrAmzar7p08RY2INfbNpv+X01rzHjl2d9omsLOAhKjXvWF+tzpROPSCNmYNGVy9Tr3he1/K9aXDZ+58T9TTiLh43UnceJ8b3FvSr43RElZMcI5x7V3QhSy2Ol/d2ueg1Px+FS2I5hiiQyTMI0Frs2wubDX1qr8G4ckQORctzc9b7/AJa/zepSfCK8bLIFZCNQw0t5/X4V1KzBreiw4XGJIoeN1dTsykEH0I0rPXFeAY+aAssf3RW4GXVPEaE94a9RXQ+R+cPt0bZ07OaM2kXXKfBkPVT+XyqsMilZrlwSxpP7LPSlK0MDBjsKssbo/uupU+hFjXD+OchYjDSPmBaH8Mq+H7w/AfI/Cu718ugIsRcedQ0WUmjivJ0WRpFOvua+I73T9DU5zkQMHP4ZP1Xp41cW5Mw4laWNTGzAAhTZTYkg5dr6nUWqB5x5SxEmHkWIK5NsoGh0ZSfeNunjQvyTRyLD8K7mfuSLJYrlOoOt1IIBDL8ut7a1e+SeXI3ixCAOiyJErX3PvnrsfyqvxcoY/uhkEYVSoEiqBluTZiurHvGx6X3q8+znhUkGHlWYAMZb6MGBXKANvjvVK3ZbkqJbjCjuKBYM4J9FUt9bCuPcVRjPJJawMjm41tcsRt+dde4oPvY/PtAPXQ/pXOJpYXupkhUgkdnKWRhrr3igXcHrSVpaLRSb2za5Q1jxTaDVdvKH6b18cEwYMZllJWCMZnYDXxCJ+8dvLc1l4TwUhZH+0JFCBeV0dHAXwOViC24AIub1A43mb7RII4lKYdUdIo+uoPffxclQSfgKtF8lsrkfDrZM43jI4u2QLlnizdgpPdkj0JisT/WgC4Y+9qD0rFxjP/RVsbjDR3B0sc0m46bVUcA7q90JUjW46WsQR4WI/Kup8y4D7U6yRsTOkETSp+2hXN2ieJBY3Hp41049SRzPozcGPdB1GnX1+mlTy4oRqHLWVAzt5gLe3lrVR4Ji7jQ3t5+fQGsfMWPLhIFJBldQSNxGoDuT5VrkicG+R03guKvCl9CVGnwrOMcMzDwsfmKrGGxZAGta+L4mVkUnXN3dOptcf9tYema+s/gnxPmmQ63Gmh3BOlx/PWq9wzj6TF2cMqq7Imaw7VgSSE1ubAXPr51I8MBMqMzAC9rn8T7hV+F/gK5/Ji+3llmZSoDPFCo2jjFwcoHUm9z1uatGLbot3G2W7FYkYq5GkyD3R+NBr3R+0PDqL1oyYgGEi4+IuOvlVXnxLACWJiChFzfVDpY36j/YHepluIfaoWmiMcboL4hGB01/rUsfdPXwPrWWfDT5I68GS1TNk4wBRc+6OgsAL20HQVqT4sNsdCCNPDTb+NQGLx0jqQGV1v3sgK213zXJsTSOZhGuUkDTcC9rDTXr571ySnx7O6GLmtFl4HKFitfaw8/cGv8AGs+JxoAPe6H6Gojg0vcfyI29Ole4+XutbwrNGbRb4McCB6CtmYrJGyFiAdLjf6VEcOwkjqMqMdBsP1OlTuD5dlI75CfmdvlXbH+Tmb3ZzdWZS6sRcMRp11t9av8A7PeX2gjLupTMLKp3Ave58LnpUvw3lHDwuZFQGQ6lm1sepUbL8Km6xjhUZWdOXyXOPE8vSvaVscgpSlAKUpQHlq+WhB6DXyr7pQEfiuCRyZbggqSRY23BB/I1WOL+zWB3aVpLLqxEgVlFtS1zaw0v4VdmNcg9qvPud2wUB7gBEzA+8bWyC34R189OhqG6RNmhzPBhsQixYXGYWGEWcoySR9pJcoZHIQhtRYC1hWHlfkIZzK82GnSIZ8kUw77aBVYsFyKSdT8OtU/dokFyCo08u0c/St/gPHDBIM0ayRyoUljJtmQnNoehBsQelqopsgvUXBJp3EM2Bw/YOSplw2QNHfZwyubgHUhtxetnj/D8Rh2hMMcpkEUKNJGjMFyXU2sLX8vCq9JjsFh7TwJPLLG33azZAiOWLBiV1fKdQNNbVv8AGOKSumGkE0qh4Fvkd17wdwW7p3rTFNyeiskqN7GcNknQ4mGJ0kUffRZGXN/aRAjW/VelQGEgn+0M8kUptZVJjf3SxZiNN8ot/ir5wfMOMiawxDvbUF3JsNyCpNj8fppU+3GpsWBJh8RImIEeaTDq7ZZFt/WQC+4tqg/99NtdlKTJRZmAvkkBtexRj9BWscC0gM00cqxoVZQqN2hYG4VRbc3N22A9KjOBcWxLA4jEzzJAtwqmQh5mGuVL9PFtug8Rpca5vlnkukssdwwyrJYCy3AXI2+m5uTUuTfRmsUUy7cO7SWWCSeKRdWaKJQQsSgNZpDbVyRtpa9QmO5ckkiV4MNJEc2Uwt0Buc6sbd3oetfPKPMHbiISTSrJEsgJJZkkQK+rm+jre+bqBUMPaP8AZYpI8PK2KmZBeYlljQqqqoijluW0BLXtmNY83Bm/BMyScpYxXBZcoGnedFUg7izHVT571IcJ5cmwkwZ3ghdr5EaVbsv7NtcwIFj/ABqlc2c2DFzwSsrBkijSS4AvIC7MVsbWNx9OlTPNHOEWK4nhZoWyrCjAmQFQGVpDfxAOh8fECoeZsngiwx+zuPFF5MLiU7J2BIUlsrfiVSLXW/XQ1I4P2SBVKviWI6WQXA6i7E1g5FYx2MILEQoGQX1vM7E72zBSbV0lWvWCqXaNvUlHpldwPIWGivYO19bMxsNOlrH5k1LYbgsMfuRoPO36mt6lW4ozcmzy1K9pViBSlKAUpSgFKUoBSlKAUpUbzDxxMJh3mk2UaDqzbBR5k0BW/aNzn9ljEMR+/lVrW/Aljd/U7D51wSFcx+v5D6mp7jPFGnxMkkhuzM+vh3gqgeVly28KhrDW3je/p/N6xUuQNz8faXtluNP7+UW+d/hXpwVpE/nUhrf6VrXee6ILaswYn/Ew/Wt9XDMCNzmN/S6j49+snaBl4gLCRTrdlI9bAfrVrjIOCwhtoomQ/wCGdiPyIPxqoYqa4QnqqN6/hPx0qcwOKT/h0QmLEfaZksLkXKxOAwGu97ed618V07KzVxNXifEY0BCDPIy27vTpqfj0rPhsEMJkxmOJVlt9nw8ZyvJl2Ykaxxg/i3OvxkOJ4bDYF2mktJiBGrJhj7qWK5Xlt6ghOtjeuecV4tJiZWlmcvIx7xP5ADoB4DSuqcmyIRpF+i5gXi5Ae0WLXRVzEJKoubRk/wBXIPDZqj+JcI7KxIkBDqCGJ8bEbaamqNmsdNLbfpV+4fzYmMhOGxjqkmgixLbEg3VZ7DbQDP8AOkZVpiSfwb3KbBI8cDvFDiCL+BjIH51zzCIPxXAJ0N7aga69N7/rXQsZhnw68UzC39GQeRzyRqCD1B118K5oWNref8KpPZaJITDtASlyF0udL6a2+tapDMe8W0vrr1N2/M3+NSMMilTlAAPT0HX47ViSAkaf7fGsuix7huMzRsLTT5du7IwIG2mu+pro/sx9otpvs2IeVlkPceVrlX6KT0U/kfWucvgtDvf9ay4bhRJ1v/P0qLXZJ+oga9qsch8wHEYcLIbzRgK56sNg/qba+dWetE7KilKVIFKUoBSlKAUpSgFKUoDw1xj2oc09vMYUN44SNtmfXMfO1io/xeNdJ555g+x4KSUe/okf99tAfhv8K/POIkItvqPzu2vrrWc/oGKcmytpclj/AKgdfkayol1zdWbKP/jY/UisMrXEelunrsPmaRSWRddAWPxygD46iq/APiWS4jt0A/jUhgGvl9T8rZvqtaMLWW9r20/0EfUVd+RPZ1PiQskl4oSD3iLMwKle4p9b5jp61VxtUgQGA4RNiwscCF3C5bDS13JuTsBa+pq9cS4FJwfhTOGSSczK4YrdYXZTHmjvuwGlz1O1dI4Hy/DhI+zgQKOp/Ex8WPU1De1HDZ+FYkfsqH/yurfpWsI8UD87duzs7OSzPcsxJJJJFyT661gfU3+fyrYwwukh/ZCn/UAawSnW4/nyq9g2sLgO07gYZzYxj/qHql9g2mgO5sK1WG/rW3ApAzINjnU2JIKjvrmHgCG+ANZuO4YJIWUWSQCRNb91xe3nY3HwoKOjey3BNxDAYvC4iRjEOzSMj3k3cgE7rmVTl238a1+MezyPBRSEwiTKrFZpXuGJAVRkACobtcAknuCrN7DcJl4e7/8AUmc/5QqfpV+xmDSVGSRQ6MLMrC4I86rJWvotF0z8sYQZWKm17Eb6E3HzqRwDWJXcEXAq688eyF4kMuADOqtm7Ld1Ftch3fXpv61Q8HjvvlRgQwYrc+Y1DDob6VDRFm1PNZrW1v161mg4gF26fzr/ADvWhzXJaRbeG3hfWomDG295c3oxB+tZ8LRZMv3LnNf2adZbiw0bW2ZTuD59R6V3bC4hZEV0YMrAMpGxBFwR8K/LUmKw4QMgYud1c3t47Cx+HnXXvYnzMZ8M+Hc9+A3Qf2bHS3krXHkCKtBUQzplKUrUqKUpQClKUApSlAKUpQHKPbrjSBhYwTYs7n1GRV+PePzrl+MbW2ujOPzJHx/2rv8Az1yOnEY0Bbs5IySj2uNbZgRcXBsPlVKj9iUpbv4lFFye6jE6+RIqrVsHN5wAEPmTp42BFSPBeTcTjMq4eMlbks7d1F1t73U2HS9dj4R7LcHEFzqZyut5Nr9TlGmvnerckQAsAABsALW9PCojGuwUvlP2W4fCqrS2nlFjdh3FYdVXqfM3+FXYCvaVegK0eOYPtcPNHa+eN1t6qQPzrerw0B+XeV3OeVcoN4n0N/w2fx8FNZ8UikAoRlIFrlSNtRvfyqQfgzxcXmRUOVJnDWGgjkLW+GV/yrZ4twQIyJnt3QFyiyrrlAcnYX1J8ya5csuM9l1G4kRy9ilSdRIFyMQGDWt1sxPl+YJHWvvnDCrEscQvdGlC3/6ZfMl/TNWljsE8bDMQwB0OhBOpHhmBsf5IrY47hZJpUAu5Yql7fiJt06DNb4VpF27Q3R3P2Y4LsuF4YWsWTOf8bFwf8pFWmsGBwwjjSNdAiqo9AAB9Kz1sUBqo82+zbDY1u0t2U4IIlQbkG/fXZx57+dW6lAfm72h8q4rDzs8sZ7I2yyJqnxP4T5G1Uwiv2DJEGBDAEHcHUH1FUHmL2MYPEXaG+Gc69zVCb31Q7fAigPz9Vz9kXEDFxWIA6Sh429CuYf6kBqQ4l7E8dGfuuymHTK2U/J7fWp72c+yvE4fFpicWFQR3KIGDMWIygm2gAvfegOw0pSgFKUoBSlKAUpSgFKUoBSlKAUpSgFKUoBSlKA5F7RcC0PEDMpIE8SEkftIShH+XKfjUBLxWW+cOb5cpuAQwvcBgQQQK6Z7TOF9rhO0Au0LZv8J0b9D8K5Sa6MeOM47JToyvzJKDcLED49mpP0/SpLkeafFcSiD6opZ3uBYKBptYasVG19ag2iFdJ9k3BsqSzkaucin90at+enwNVniUFonkzoIr2lKxKilKUApSlAKUpQClKUApSlAKUpQClKUApSlAKUpQClKUApSlAKUpQGLEwB0ZGF1YEEeRFjXDuO8FbCzNE17DVT+0muU/L8713aovjnLsOLULKuo2ZTZh6Hw8q1xZODBxjhnDGnlWNBdmNvTxJ8gNa7hwvh6wRJEmyAD+J9Sda0eBcrQYS/ZKSx3Zjc28PIelTNMuTm9AUpSsgKUpQClKUApSlAKUpQClKUApSlAf/9k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342" name="Picture 6" descr="http://2.bp.blogspot.com/-Q1BX95YAcH8/T2-uk92NTCI/AAAAAAAAAWU/eisCFau42Ro/s320/imagen%2B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699" y="142852"/>
            <a:ext cx="1033773" cy="1142609"/>
          </a:xfrm>
          <a:prstGeom prst="rect">
            <a:avLst/>
          </a:prstGeom>
          <a:noFill/>
        </p:spPr>
      </p:pic>
      <p:pic>
        <p:nvPicPr>
          <p:cNvPr id="14344" name="Picture 8" descr="http://elsociologo.files.wordpress.com/2012/04/cienci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8299" y="120783"/>
            <a:ext cx="1197429" cy="1283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/>
              <a:t>Por tanto la alfabetización científica será necesaria para contribuir a formar ciudadanos cuya formación les permita reflexionar y tomar decisiones apropiadas en temas relacionados con la ciencia y la tecnología. 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Utilizar la ciencia para mejorar su propia vida y como medio de adaptación a un mundo cada vez más tecnológico.</a:t>
            </a:r>
            <a:endParaRPr lang="es-MX" dirty="0"/>
          </a:p>
          <a:p>
            <a:pPr algn="just"/>
            <a:endParaRPr lang="es-MX" dirty="0"/>
          </a:p>
          <a:p>
            <a:endParaRPr lang="es-MX" dirty="0"/>
          </a:p>
          <a:p>
            <a:pPr algn="ctr"/>
            <a:r>
              <a:rPr lang="es-MX" dirty="0"/>
              <a:t>Es decir, se busca</a:t>
            </a:r>
          </a:p>
          <a:p>
            <a:pPr marL="68580" indent="0" algn="ctr">
              <a:buNone/>
            </a:pPr>
            <a:r>
              <a:rPr lang="es-MX" dirty="0"/>
              <a:t>una ciencia para la vida y para el ciudadano.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64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1619672" y="2348880"/>
            <a:ext cx="5771554" cy="3544902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C</a:t>
            </a:r>
            <a:r>
              <a:rPr lang="es-MX" sz="2800" dirty="0" smtClean="0"/>
              <a:t>ontribuir a desarrollar la alfabetización científica de los estudiantes que les permita tomar decisiones y participar de forma activa e informada, en aspectos de la vida individual y social relacionados con temas científicos y tecnológicos.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Competencias del Perfil de Egreso a las que contribuye el curso:</a:t>
            </a:r>
            <a:endParaRPr lang="es-MX" sz="3200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Diseña planeaciones didácticas, aplicando sus conocimientos pedagógicos y disciplinares para responder a las necesidades del contexto en el marco del plan y programas de estudio de la educación básica.</a:t>
            </a:r>
          </a:p>
          <a:p>
            <a:pPr algn="just"/>
            <a:r>
              <a:rPr lang="es-MX" dirty="0" smtClean="0"/>
              <a:t>Genera ambientes formativos para propiciar la autonomía y promover el desarrollo de las competencias en los alumnos de educación básica.</a:t>
            </a:r>
          </a:p>
          <a:p>
            <a:pPr algn="just"/>
            <a:r>
              <a:rPr lang="es-MX" dirty="0" smtClean="0"/>
              <a:t>Emplea la evaluación para intervenir en los diferentes ámbitos y momentos de la terea educativa.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46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algn="just"/>
            <a:r>
              <a:rPr lang="es-MX" dirty="0" smtClean="0"/>
              <a:t>Propiciar y regula espacios de aprendizaje incluyentes para todos los alumnos, con el fin de promover la convivencia, el respeto y la aceptación.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Utiliza recursos de la investigación educativa para enriquecer la práctica docente, expresando su interés  por la ciencia y la propia investigación.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Usa las TIC como herramienta de enseñanza y aprendizaje.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75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del Curso: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200" dirty="0" smtClean="0"/>
              <a:t>Fundamenta la importancia de la educación científica en su desarrollo integral para favorecerlo en sus futuros alumnos.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Diseña actividades que favorecen el desarrollo del pensamiento científico y que presentan relevancia didáctica para la enseñanza de las ciencias en el nivel preescolar.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41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>
            <a:normAutofit/>
          </a:bodyPr>
          <a:lstStyle/>
          <a:p>
            <a:pPr algn="just"/>
            <a:r>
              <a:rPr lang="es-MX" sz="2200" dirty="0" smtClean="0"/>
              <a:t>Evalúa actividades que favorecen el desarrollo del lenguaje científico y que ayuden a guiar los primeros contactos con el mundo natural.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Resuelve problemas que impliquen el uso de destrezas manipulativas a través del empleo de materiales de uso cotidiano para la enseñanza de la ciencia escolar.</a:t>
            </a:r>
          </a:p>
          <a:p>
            <a:pPr algn="just"/>
            <a:endParaRPr lang="es-MX" sz="2200" dirty="0" smtClean="0"/>
          </a:p>
          <a:p>
            <a:pPr algn="just"/>
            <a:r>
              <a:rPr lang="es-MX" sz="2200" dirty="0" smtClean="0"/>
              <a:t>Aplica diferentes habilidades cognitivas para abordar un problema relevante para la ciencia escolar.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71614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475</TotalTime>
  <Words>851</Words>
  <Application>Microsoft Office PowerPoint</Application>
  <PresentationFormat>Presentación en pantalla (4:3)</PresentationFormat>
  <Paragraphs>106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PROPÓSITO</vt:lpstr>
      <vt:lpstr>Competencias del Perfil de Egreso a las que contribuye el curso:</vt:lpstr>
      <vt:lpstr>Presentación de PowerPoint</vt:lpstr>
      <vt:lpstr>Competencias del Curso:</vt:lpstr>
      <vt:lpstr>Presentación de PowerPoint</vt:lpstr>
      <vt:lpstr>UNIDADES DE APRENDIZAJE </vt:lpstr>
      <vt:lpstr>                   Unidad de aprendizaje I.  La ciencia que se debe enseñar en preescolar     ¿Por qué y para qué enseñar ciencias en preescolar? Estudio de un caso: Ser Vivo. Características de los seres vivos. Diferencias entre los seres vivos y la materia inanimada. Características que comparten los seres vivos y la materia inanimada. Clasificación de los seres vivos. Entre seres vivos te veas: ética y valores hacia los seres vivos</vt:lpstr>
      <vt:lpstr>        Unidad de aprendizaje II. Cómo enseñar ciencia en preescolar    ¿Existen diferentes tipos de ciencia? Naturaleza de la ciencia y ciencia escolar La naturaleza de la explicación: ¿deducir, inducir? Fabricación de artefactos, una manifestación de la tecnología Recursos Naturales: Clasificación y funciones Ciencia y Tecnología: Características y diferencias</vt:lpstr>
      <vt:lpstr>Unidad de aprendizaje III</vt:lpstr>
      <vt:lpstr>ACTIVIDADES DE CIERRE Y PRODUCTO FINAL DEL CURSO</vt:lpstr>
      <vt:lpstr>Asignatura que antecede:</vt:lpstr>
      <vt:lpstr>Relación de la materia con asignaturas del mismo semestre:</vt:lpstr>
      <vt:lpstr>CRITERIOS DE EVALUACIÓN</vt:lpstr>
      <vt:lpstr>Reglamento Interno de la clase: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evaluacion_matutino</dc:creator>
  <cp:lastModifiedBy>Seven</cp:lastModifiedBy>
  <cp:revision>47</cp:revision>
  <dcterms:created xsi:type="dcterms:W3CDTF">2013-01-31T22:32:11Z</dcterms:created>
  <dcterms:modified xsi:type="dcterms:W3CDTF">2014-02-11T02:30:19Z</dcterms:modified>
</cp:coreProperties>
</file>