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handoutMasterIdLst>
    <p:handoutMasterId r:id="rId25"/>
  </p:handoutMasterIdLst>
  <p:sldIdLst>
    <p:sldId id="256" r:id="rId2"/>
    <p:sldId id="258" r:id="rId3"/>
    <p:sldId id="282" r:id="rId4"/>
    <p:sldId id="283" r:id="rId5"/>
    <p:sldId id="284" r:id="rId6"/>
    <p:sldId id="285" r:id="rId7"/>
    <p:sldId id="286" r:id="rId8"/>
    <p:sldId id="287" r:id="rId9"/>
    <p:sldId id="260" r:id="rId10"/>
    <p:sldId id="288" r:id="rId11"/>
    <p:sldId id="289" r:id="rId12"/>
    <p:sldId id="277" r:id="rId13"/>
    <p:sldId id="290" r:id="rId14"/>
    <p:sldId id="291" r:id="rId15"/>
    <p:sldId id="292" r:id="rId16"/>
    <p:sldId id="279" r:id="rId17"/>
    <p:sldId id="293" r:id="rId18"/>
    <p:sldId id="273" r:id="rId19"/>
    <p:sldId id="269" r:id="rId20"/>
    <p:sldId id="271" r:id="rId21"/>
    <p:sldId id="274" r:id="rId22"/>
    <p:sldId id="270" r:id="rId23"/>
    <p:sldId id="294" r:id="rId24"/>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9" d="100"/>
          <a:sy n="49" d="100"/>
        </p:scale>
        <p:origin x="54" y="4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s-MX"/>
          </a:p>
        </p:txBody>
      </p:sp>
      <p:sp>
        <p:nvSpPr>
          <p:cNvPr id="3" name="Marcador de fecha 2"/>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fld id="{E2E27E55-F24D-4AF9-94E8-87145D0DF9DC}" type="datetimeFigureOut">
              <a:rPr lang="es-MX" smtClean="0"/>
              <a:t>25/08/2015</a:t>
            </a:fld>
            <a:endParaRPr lang="es-MX"/>
          </a:p>
        </p:txBody>
      </p:sp>
      <p:sp>
        <p:nvSpPr>
          <p:cNvPr id="4" name="Marcador de pie de página 3"/>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685536F9-B255-47A9-9ACD-C718093475A9}" type="slidenum">
              <a:rPr lang="es-MX" smtClean="0"/>
              <a:t>‹Nº›</a:t>
            </a:fld>
            <a:endParaRPr lang="es-MX"/>
          </a:p>
        </p:txBody>
      </p:sp>
    </p:spTree>
    <p:extLst>
      <p:ext uri="{BB962C8B-B14F-4D97-AF65-F5344CB8AC3E}">
        <p14:creationId xmlns:p14="http://schemas.microsoft.com/office/powerpoint/2010/main" val="10729557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3F150D65-C64D-44FB-9152-4CC2DE0C9198}" type="datetime1">
              <a:rPr lang="en-US" smtClean="0"/>
              <a:pPr/>
              <a:t>8/25/2015</a:t>
            </a:fld>
            <a:endParaRPr lang="en-US"/>
          </a:p>
        </p:txBody>
      </p:sp>
      <p:sp>
        <p:nvSpPr>
          <p:cNvPr id="20" name="19 Marcador de pie de página"/>
          <p:cNvSpPr>
            <a:spLocks noGrp="1"/>
          </p:cNvSpPr>
          <p:nvPr>
            <p:ph type="ftr" sz="quarter" idx="11"/>
          </p:nvPr>
        </p:nvSpPr>
        <p:spPr/>
        <p:txBody>
          <a:bodyPr/>
          <a:lstStyle>
            <a:extLst/>
          </a:lstStyle>
          <a:p>
            <a:endParaRPr lang="en-US"/>
          </a:p>
        </p:txBody>
      </p:sp>
      <p:sp>
        <p:nvSpPr>
          <p:cNvPr id="10" name="9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2635EB0-D091-417E-ACD5-D65E1C7D8524}" type="datetime1">
              <a:rPr lang="en-US" smtClean="0"/>
              <a:pPr/>
              <a:t>8/25/2015</a:t>
            </a:fld>
            <a:endParaRPr lang="en-US"/>
          </a:p>
        </p:txBody>
      </p:sp>
      <p:sp>
        <p:nvSpPr>
          <p:cNvPr id="5" name="4 Marcador de pie de página"/>
          <p:cNvSpPr>
            <a:spLocks noGrp="1"/>
          </p:cNvSpPr>
          <p:nvPr>
            <p:ph type="ftr" sz="quarter" idx="11"/>
          </p:nvPr>
        </p:nvSpPr>
        <p:spPr/>
        <p:txBody>
          <a:bodyPr/>
          <a:lstStyle>
            <a:extLst/>
          </a:lstStyle>
          <a:p>
            <a:endParaRPr lang="en-US" dirty="0"/>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FCA09F9-C7D6-4C52-A7E8-5101239A0BA2}" type="datetime1">
              <a:rPr lang="en-US" smtClean="0"/>
              <a:pPr/>
              <a:t>8/25/2015</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FFE64A4-35FB-42B6-9183-2C0CE0E36649}" type="datetime1">
              <a:rPr lang="en-US" smtClean="0"/>
              <a:pPr/>
              <a:t>8/25/2015</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A2683B9-6ECA-47FA-93CF-B124A0FAC208}" type="datetime1">
              <a:rPr lang="en-US" smtClean="0"/>
              <a:pPr/>
              <a:t>8/25/2015</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305FF66B-9476-4BB3-85E9-E01854F07F90}" type="datetime1">
              <a:rPr lang="en-US" smtClean="0"/>
              <a:pPr/>
              <a:t>8/25/2015</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56B23FBD-8F7D-4F85-8085-67BFDB05CB71}" type="datetime1">
              <a:rPr lang="en-US" smtClean="0"/>
              <a:pPr/>
              <a:t>8/25/2015</a:t>
            </a:fld>
            <a:endParaRPr lang="en-US"/>
          </a:p>
        </p:txBody>
      </p:sp>
      <p:sp>
        <p:nvSpPr>
          <p:cNvPr id="8" name="7 Marcador de pie de página"/>
          <p:cNvSpPr>
            <a:spLocks noGrp="1"/>
          </p:cNvSpPr>
          <p:nvPr>
            <p:ph type="ftr" sz="quarter" idx="11"/>
          </p:nvPr>
        </p:nvSpPr>
        <p:spPr/>
        <p:txBody>
          <a:bodyPr/>
          <a:lstStyle>
            <a:extLst/>
          </a:lstStyle>
          <a:p>
            <a:endParaRPr lang="en-US"/>
          </a:p>
        </p:txBody>
      </p:sp>
      <p:sp>
        <p:nvSpPr>
          <p:cNvPr id="9" name="8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465D789A-1220-4441-8676-44A034051BFD}" type="datetime1">
              <a:rPr lang="en-US" smtClean="0"/>
              <a:pPr/>
              <a:t>8/25/2015</a:t>
            </a:fld>
            <a:endParaRPr lang="en-US"/>
          </a:p>
        </p:txBody>
      </p:sp>
      <p:sp>
        <p:nvSpPr>
          <p:cNvPr id="4" name="3 Marcador de pie de página"/>
          <p:cNvSpPr>
            <a:spLocks noGrp="1"/>
          </p:cNvSpPr>
          <p:nvPr>
            <p:ph type="ftr" sz="quarter" idx="11"/>
          </p:nvPr>
        </p:nvSpPr>
        <p:spPr/>
        <p:txBody>
          <a:bodyPr/>
          <a:lstStyle>
            <a:extLst/>
          </a:lstStyle>
          <a:p>
            <a:endParaRPr lang="en-US"/>
          </a:p>
        </p:txBody>
      </p:sp>
      <p:sp>
        <p:nvSpPr>
          <p:cNvPr id="5" name="4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EF98A266-E364-4B5E-98DD-432668182E1E}" type="datetime1">
              <a:rPr lang="en-US" smtClean="0"/>
              <a:pPr/>
              <a:t>8/25/2015</a:t>
            </a:fld>
            <a:endParaRPr lang="en-US"/>
          </a:p>
        </p:txBody>
      </p:sp>
      <p:sp>
        <p:nvSpPr>
          <p:cNvPr id="3" name="2 Marcador de pie de página"/>
          <p:cNvSpPr>
            <a:spLocks noGrp="1"/>
          </p:cNvSpPr>
          <p:nvPr>
            <p:ph type="ftr" sz="quarter" idx="11"/>
          </p:nvPr>
        </p:nvSpPr>
        <p:spPr/>
        <p:txBody>
          <a:bodyPr/>
          <a:lstStyle>
            <a:extLst/>
          </a:lstStyle>
          <a:p>
            <a:endParaRPr lang="en-US"/>
          </a:p>
        </p:txBody>
      </p:sp>
      <p:sp>
        <p:nvSpPr>
          <p:cNvPr id="4" name="3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93F2040-9975-4642-A906-1DF87F8BE202}" type="datetime1">
              <a:rPr lang="en-US" smtClean="0"/>
              <a:pPr/>
              <a:t>8/25/2015</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51E52B4A-BA08-4841-AB08-A0D822ABC34D}" type="datetime1">
              <a:rPr lang="en-US" smtClean="0"/>
              <a:pPr/>
              <a:t>8/25/2015</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5D48070-6A81-47D0-9810-1540B9FEFF61}" type="datetime1">
              <a:rPr lang="en-US" smtClean="0"/>
              <a:pPr/>
              <a:t>8/25/2015</a:t>
            </a:fld>
            <a:endParaRPr lang="en-U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FEBEB0A-9E3D-4B14-9782-E2AE3DA60D96}" type="slidenum">
              <a:rPr lang="en-US" smtClean="0"/>
              <a:pPr/>
              <a:t>‹Nº›</a:t>
            </a:fld>
            <a:endParaRPr lang="en-US" dirty="0"/>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2000" y="2939415"/>
            <a:ext cx="8382000" cy="1524000"/>
          </a:xfrm>
        </p:spPr>
        <p:txBody>
          <a:bodyPr>
            <a:normAutofit fontScale="90000"/>
          </a:bodyPr>
          <a:lstStyle/>
          <a:p>
            <a:pPr algn="ctr"/>
            <a:r>
              <a:rPr lang="es-ES" sz="5400" dirty="0" smtClean="0"/>
              <a:t>PROCESAMIENTO DE LA INFORMACIÓN ESTADISTICA</a:t>
            </a:r>
            <a:endParaRPr lang="es-ES" sz="5400" dirty="0"/>
          </a:p>
        </p:txBody>
      </p:sp>
      <p:sp>
        <p:nvSpPr>
          <p:cNvPr id="3" name="Subtítulo 2"/>
          <p:cNvSpPr>
            <a:spLocks noGrp="1"/>
          </p:cNvSpPr>
          <p:nvPr>
            <p:ph type="subTitle" idx="1"/>
          </p:nvPr>
        </p:nvSpPr>
        <p:spPr>
          <a:xfrm>
            <a:off x="1028700" y="5548313"/>
            <a:ext cx="8115300" cy="690324"/>
          </a:xfrm>
        </p:spPr>
        <p:txBody>
          <a:bodyPr>
            <a:normAutofit lnSpcReduction="10000"/>
          </a:bodyPr>
          <a:lstStyle/>
          <a:p>
            <a:pPr algn="ctr"/>
            <a:r>
              <a:rPr lang="es-ES" sz="2000" b="1" dirty="0" smtClean="0">
                <a:latin typeface="Arial"/>
                <a:cs typeface="Arial"/>
              </a:rPr>
              <a:t>PROFR: JUAN LUIS DE LA ROSA GARZA</a:t>
            </a:r>
          </a:p>
          <a:p>
            <a:pPr algn="ctr"/>
            <a:r>
              <a:rPr lang="es-ES" sz="2000" b="1" dirty="0" smtClean="0">
                <a:latin typeface="Arial"/>
                <a:cs typeface="Arial"/>
              </a:rPr>
              <a:t>PROFA: MARÍA GUADALUPE HERNÁNDEZ VÁZQUEZ </a:t>
            </a:r>
          </a:p>
          <a:p>
            <a:pPr algn="ctr"/>
            <a:endParaRPr lang="es-ES" sz="2000" b="1" dirty="0" smtClean="0">
              <a:latin typeface="Arial"/>
              <a:cs typeface="Arial"/>
            </a:endParaRPr>
          </a:p>
        </p:txBody>
      </p:sp>
      <p:sp>
        <p:nvSpPr>
          <p:cNvPr id="4" name="Título 1"/>
          <p:cNvSpPr txBox="1">
            <a:spLocks/>
          </p:cNvSpPr>
          <p:nvPr/>
        </p:nvSpPr>
        <p:spPr>
          <a:xfrm>
            <a:off x="381000" y="1095374"/>
            <a:ext cx="8350250" cy="841375"/>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80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sz="3600" dirty="0" smtClean="0"/>
              <a:t>ESCUELA NORMAL DE EDUCACIÓN PREESCOLAR </a:t>
            </a:r>
            <a:endParaRPr lang="es-ES" sz="3600" dirty="0"/>
          </a:p>
        </p:txBody>
      </p:sp>
      <p:sp>
        <p:nvSpPr>
          <p:cNvPr id="5" name="4 CuadroTexto"/>
          <p:cNvSpPr txBox="1"/>
          <p:nvPr/>
        </p:nvSpPr>
        <p:spPr>
          <a:xfrm>
            <a:off x="4328160" y="5166360"/>
            <a:ext cx="2364750" cy="369332"/>
          </a:xfrm>
          <a:prstGeom prst="rect">
            <a:avLst/>
          </a:prstGeom>
          <a:noFill/>
        </p:spPr>
        <p:txBody>
          <a:bodyPr wrap="none" rtlCol="0">
            <a:spAutoFit/>
          </a:bodyPr>
          <a:lstStyle/>
          <a:p>
            <a:r>
              <a:rPr lang="es-MX" dirty="0" smtClean="0"/>
              <a:t>SEGUNDO SEMESTRE</a:t>
            </a:r>
            <a:endParaRPr lang="es-MX" dirty="0"/>
          </a:p>
        </p:txBody>
      </p:sp>
    </p:spTree>
    <p:extLst>
      <p:ext uri="{BB962C8B-B14F-4D97-AF65-F5344CB8AC3E}">
        <p14:creationId xmlns:p14="http://schemas.microsoft.com/office/powerpoint/2010/main" val="1288505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8285" y="16618"/>
            <a:ext cx="6781800" cy="1600200"/>
          </a:xfrm>
        </p:spPr>
        <p:txBody>
          <a:bodyPr>
            <a:normAutofit/>
          </a:bodyPr>
          <a:lstStyle/>
          <a:p>
            <a:r>
              <a:rPr lang="es-MX" dirty="0"/>
              <a:t>2. Probabilidad y muestreo</a:t>
            </a:r>
            <a:endParaRPr lang="es-ES" dirty="0"/>
          </a:p>
        </p:txBody>
      </p:sp>
      <p:sp>
        <p:nvSpPr>
          <p:cNvPr id="3" name="Marcador de contenido 2"/>
          <p:cNvSpPr>
            <a:spLocks noGrp="1"/>
          </p:cNvSpPr>
          <p:nvPr>
            <p:ph idx="1"/>
          </p:nvPr>
        </p:nvSpPr>
        <p:spPr>
          <a:xfrm>
            <a:off x="1078285" y="1200150"/>
            <a:ext cx="7929528" cy="5074055"/>
          </a:xfrm>
          <a:prstGeom prst="rect">
            <a:avLst/>
          </a:prstGeom>
        </p:spPr>
        <p:txBody>
          <a:bodyPr>
            <a:noAutofit/>
          </a:bodyPr>
          <a:lstStyle/>
          <a:p>
            <a:pPr marL="0" lvl="0" indent="0" algn="just">
              <a:lnSpc>
                <a:spcPct val="170000"/>
              </a:lnSpc>
              <a:buNone/>
            </a:pPr>
            <a:r>
              <a:rPr lang="es-MX" sz="1800" dirty="0"/>
              <a:t>En esta unidad se aborda el estudio de la probabilidad como un recurso para resolver problemas en el ámbito profesional del docente, las actividades que se proponen en esta unidad favorecerán que el futuro docente comprenda las condiciones que deben satisfacerse para la generalización de los hallazgos al trabajar con muestras y poblaciones. Los contenidos que constituyen esta unidad son los siguientes</a:t>
            </a:r>
            <a:r>
              <a:rPr lang="es-MX" sz="1800" dirty="0" smtClean="0"/>
              <a:t>:</a:t>
            </a:r>
          </a:p>
          <a:p>
            <a:pPr marL="0" lvl="0" indent="0" algn="just">
              <a:lnSpc>
                <a:spcPct val="170000"/>
              </a:lnSpc>
              <a:buNone/>
            </a:pPr>
            <a:r>
              <a:rPr lang="es-MX" sz="1800" dirty="0" smtClean="0"/>
              <a:t>2.1</a:t>
            </a:r>
            <a:r>
              <a:rPr lang="es-MX" sz="1800" dirty="0"/>
              <a:t>. Principio fundamental de conteo (permutaciones, combinaciones y ordenaciones) </a:t>
            </a:r>
            <a:endParaRPr lang="es-MX" sz="1800" dirty="0" smtClean="0"/>
          </a:p>
          <a:p>
            <a:pPr marL="0" lvl="0" indent="0" algn="just">
              <a:lnSpc>
                <a:spcPct val="170000"/>
              </a:lnSpc>
              <a:buNone/>
            </a:pPr>
            <a:r>
              <a:rPr lang="es-MX" sz="1800" dirty="0" smtClean="0"/>
              <a:t>2.2</a:t>
            </a:r>
            <a:r>
              <a:rPr lang="es-MX" sz="1800" dirty="0"/>
              <a:t>. Concepto de probabilidad clásica. </a:t>
            </a:r>
            <a:endParaRPr lang="es-MX" sz="1800" dirty="0" smtClean="0"/>
          </a:p>
          <a:p>
            <a:pPr marL="0" lvl="0" indent="0" algn="just">
              <a:lnSpc>
                <a:spcPct val="170000"/>
              </a:lnSpc>
              <a:buNone/>
            </a:pPr>
            <a:r>
              <a:rPr lang="es-MX" sz="1800" dirty="0" smtClean="0"/>
              <a:t>2.3</a:t>
            </a:r>
            <a:r>
              <a:rPr lang="es-MX" sz="1800" dirty="0"/>
              <a:t>. Bases teóricas del muestreo. </a:t>
            </a:r>
            <a:endParaRPr lang="es-MX" sz="1800" dirty="0" smtClean="0"/>
          </a:p>
          <a:p>
            <a:pPr marL="0" lvl="0" indent="0" algn="just">
              <a:lnSpc>
                <a:spcPct val="170000"/>
              </a:lnSpc>
              <a:buNone/>
            </a:pPr>
            <a:r>
              <a:rPr lang="es-MX" sz="1800" dirty="0" smtClean="0"/>
              <a:t>2.4</a:t>
            </a:r>
            <a:r>
              <a:rPr lang="es-MX" sz="1800" dirty="0"/>
              <a:t>. Técnicas de muestreo.</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952679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8285" y="16618"/>
            <a:ext cx="6781800" cy="1600200"/>
          </a:xfrm>
        </p:spPr>
        <p:txBody>
          <a:bodyPr>
            <a:normAutofit/>
          </a:bodyPr>
          <a:lstStyle/>
          <a:p>
            <a:r>
              <a:rPr lang="es-MX" dirty="0"/>
              <a:t>3. Inferencia Estadística</a:t>
            </a:r>
            <a:endParaRPr lang="es-ES" dirty="0"/>
          </a:p>
        </p:txBody>
      </p:sp>
      <p:sp>
        <p:nvSpPr>
          <p:cNvPr id="3" name="Marcador de contenido 2"/>
          <p:cNvSpPr>
            <a:spLocks noGrp="1"/>
          </p:cNvSpPr>
          <p:nvPr>
            <p:ph idx="1"/>
          </p:nvPr>
        </p:nvSpPr>
        <p:spPr>
          <a:xfrm>
            <a:off x="1078285" y="1200150"/>
            <a:ext cx="7929528" cy="5074055"/>
          </a:xfrm>
          <a:prstGeom prst="rect">
            <a:avLst/>
          </a:prstGeom>
        </p:spPr>
        <p:txBody>
          <a:bodyPr>
            <a:noAutofit/>
          </a:bodyPr>
          <a:lstStyle/>
          <a:p>
            <a:pPr marL="0" lvl="0" indent="0" algn="just">
              <a:lnSpc>
                <a:spcPct val="170000"/>
              </a:lnSpc>
              <a:buNone/>
            </a:pPr>
            <a:r>
              <a:rPr lang="es-MX" sz="1800" dirty="0"/>
              <a:t>En esta unidad los futuros docentes abordarán el estudio de conceptos básicos de la estadística inferencial y algunas de sus aplicaciones en el ámbito educativo. Estas actividades les permitirán formular decisiones sustentadas en un análisis sistemático de datos. Los contenidos que orientan el desarrollo de esta unidad de aprendizaje son los siguientes</a:t>
            </a:r>
            <a:r>
              <a:rPr lang="es-MX" sz="1800" dirty="0" smtClean="0"/>
              <a:t>:</a:t>
            </a:r>
          </a:p>
          <a:p>
            <a:pPr marL="0" lvl="0" indent="0" algn="just">
              <a:lnSpc>
                <a:spcPct val="170000"/>
              </a:lnSpc>
              <a:buNone/>
            </a:pPr>
            <a:r>
              <a:rPr lang="es-MX" sz="1800" dirty="0" smtClean="0"/>
              <a:t>3.1</a:t>
            </a:r>
            <a:r>
              <a:rPr lang="es-MX" sz="1800" dirty="0"/>
              <a:t>. Teoría de la medición. </a:t>
            </a:r>
            <a:endParaRPr lang="es-MX" sz="1800" dirty="0" smtClean="0"/>
          </a:p>
          <a:p>
            <a:pPr marL="0" lvl="0" indent="0" algn="just">
              <a:lnSpc>
                <a:spcPct val="170000"/>
              </a:lnSpc>
              <a:buNone/>
            </a:pPr>
            <a:r>
              <a:rPr lang="es-MX" sz="1800" dirty="0" smtClean="0"/>
              <a:t>3.2</a:t>
            </a:r>
            <a:r>
              <a:rPr lang="es-MX" sz="1800" dirty="0"/>
              <a:t>. Tipos de variables. </a:t>
            </a:r>
            <a:endParaRPr lang="es-MX" sz="1800" dirty="0" smtClean="0"/>
          </a:p>
          <a:p>
            <a:pPr marL="0" lvl="0" indent="0" algn="just">
              <a:lnSpc>
                <a:spcPct val="170000"/>
              </a:lnSpc>
              <a:buNone/>
            </a:pPr>
            <a:r>
              <a:rPr lang="es-MX" sz="1800" dirty="0" smtClean="0"/>
              <a:t>3.3</a:t>
            </a:r>
            <a:r>
              <a:rPr lang="es-MX" sz="1800" dirty="0"/>
              <a:t>. La distribución normal (puntuaciones Z). </a:t>
            </a:r>
            <a:endParaRPr lang="es-MX" sz="1800" dirty="0" smtClean="0"/>
          </a:p>
          <a:p>
            <a:pPr marL="0" lvl="0" indent="0" algn="just">
              <a:lnSpc>
                <a:spcPct val="170000"/>
              </a:lnSpc>
              <a:buNone/>
            </a:pPr>
            <a:r>
              <a:rPr lang="es-MX" sz="1800" dirty="0" smtClean="0"/>
              <a:t>3.4</a:t>
            </a:r>
            <a:r>
              <a:rPr lang="es-MX" sz="1800" dirty="0"/>
              <a:t>. Bases teóricas de las pruebas de hipótesis. </a:t>
            </a:r>
            <a:endParaRPr lang="es-MX" sz="1800" dirty="0" smtClean="0"/>
          </a:p>
          <a:p>
            <a:pPr marL="0" lvl="0" indent="0" algn="just">
              <a:lnSpc>
                <a:spcPct val="170000"/>
              </a:lnSpc>
              <a:buNone/>
            </a:pPr>
            <a:r>
              <a:rPr lang="es-MX" sz="1800" dirty="0" smtClean="0"/>
              <a:t>3.5</a:t>
            </a:r>
            <a:r>
              <a:rPr lang="es-MX" sz="1800" dirty="0"/>
              <a:t>. Distribución t de </a:t>
            </a:r>
            <a:r>
              <a:rPr lang="es-MX" sz="1800" dirty="0" err="1"/>
              <a:t>Student</a:t>
            </a:r>
            <a:r>
              <a:rPr lang="es-MX" sz="1800" dirty="0"/>
              <a:t>. </a:t>
            </a:r>
            <a:endParaRPr lang="es-MX" sz="1800" dirty="0" smtClean="0"/>
          </a:p>
          <a:p>
            <a:pPr marL="0" lvl="0" indent="0" algn="just">
              <a:lnSpc>
                <a:spcPct val="170000"/>
              </a:lnSpc>
              <a:buNone/>
            </a:pPr>
            <a:r>
              <a:rPr lang="es-MX" sz="1800" dirty="0" smtClean="0"/>
              <a:t>3.6</a:t>
            </a:r>
            <a:r>
              <a:rPr lang="es-MX" sz="1800" dirty="0"/>
              <a:t>. Distribución Ji Cuadrada.</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8004933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92162"/>
          </a:xfrm>
        </p:spPr>
        <p:txBody>
          <a:bodyPr>
            <a:normAutofit fontScale="90000"/>
          </a:bodyPr>
          <a:lstStyle/>
          <a:p>
            <a:r>
              <a:rPr lang="es-MX" dirty="0"/>
              <a:t>Orientaciones generales para el desarrollo del curso</a:t>
            </a:r>
          </a:p>
        </p:txBody>
      </p:sp>
      <p:sp>
        <p:nvSpPr>
          <p:cNvPr id="3" name="2 Marcador de contenido"/>
          <p:cNvSpPr>
            <a:spLocks noGrp="1"/>
          </p:cNvSpPr>
          <p:nvPr>
            <p:ph idx="1"/>
          </p:nvPr>
        </p:nvSpPr>
        <p:spPr>
          <a:xfrm>
            <a:off x="837282" y="1419225"/>
            <a:ext cx="8096406" cy="5181600"/>
          </a:xfrm>
        </p:spPr>
        <p:txBody>
          <a:bodyPr>
            <a:noAutofit/>
          </a:bodyPr>
          <a:lstStyle/>
          <a:p>
            <a:pPr marL="82296" indent="0" algn="just">
              <a:buNone/>
            </a:pPr>
            <a:r>
              <a:rPr lang="es-MX" sz="2000" dirty="0"/>
              <a:t>Dado que el curso se enfoca a la apropiación de saberes complejos vinculados no sólo con el aprendizaje de conceptos propios del campo de la estadística y la probabilidad, sino al mismo tiempo en el análisis y aplicación de estos en problemas del campo educativo que le permitan la toma de </a:t>
            </a:r>
            <a:r>
              <a:rPr lang="es-MX" sz="2000" dirty="0" smtClean="0"/>
              <a:t>decisiones.</a:t>
            </a:r>
          </a:p>
          <a:p>
            <a:pPr marL="82296" indent="0" algn="just">
              <a:buNone/>
            </a:pPr>
            <a:endParaRPr lang="es-MX" sz="2000" dirty="0" smtClean="0"/>
          </a:p>
          <a:p>
            <a:pPr marL="82296" indent="0" algn="just">
              <a:buNone/>
            </a:pPr>
            <a:r>
              <a:rPr lang="es-MX" sz="2000" dirty="0" smtClean="0"/>
              <a:t>Se proponen estrategias como: </a:t>
            </a:r>
            <a:endParaRPr lang="es-MX" sz="2000" dirty="0"/>
          </a:p>
          <a:p>
            <a:pPr algn="just"/>
            <a:r>
              <a:rPr lang="es-MX" sz="2000" dirty="0" smtClean="0"/>
              <a:t>La investigación </a:t>
            </a:r>
            <a:r>
              <a:rPr lang="es-MX" sz="2000" dirty="0"/>
              <a:t>documental y de </a:t>
            </a:r>
            <a:r>
              <a:rPr lang="es-MX" sz="2000" dirty="0" smtClean="0"/>
              <a:t>campo.</a:t>
            </a:r>
          </a:p>
          <a:p>
            <a:pPr algn="just"/>
            <a:r>
              <a:rPr lang="es-MX" sz="2000" dirty="0"/>
              <a:t>L</a:t>
            </a:r>
            <a:r>
              <a:rPr lang="es-MX" sz="2000" dirty="0" smtClean="0"/>
              <a:t>a </a:t>
            </a:r>
            <a:r>
              <a:rPr lang="es-MX" sz="2000" dirty="0"/>
              <a:t>generación de escritos </a:t>
            </a:r>
            <a:r>
              <a:rPr lang="es-MX" sz="2000" dirty="0" smtClean="0"/>
              <a:t>académicos.</a:t>
            </a:r>
          </a:p>
          <a:p>
            <a:pPr algn="just"/>
            <a:r>
              <a:rPr lang="es-MX" sz="2000" dirty="0" smtClean="0"/>
              <a:t>La </a:t>
            </a:r>
            <a:r>
              <a:rPr lang="es-MX" sz="2000" dirty="0"/>
              <a:t>observación </a:t>
            </a:r>
            <a:r>
              <a:rPr lang="es-MX" sz="2000" dirty="0" smtClean="0"/>
              <a:t>directa.</a:t>
            </a:r>
          </a:p>
          <a:p>
            <a:pPr algn="just"/>
            <a:r>
              <a:rPr lang="es-MX" sz="2000" dirty="0" smtClean="0"/>
              <a:t>El </a:t>
            </a:r>
            <a:r>
              <a:rPr lang="es-MX" sz="2000" dirty="0"/>
              <a:t>trabajo </a:t>
            </a:r>
            <a:r>
              <a:rPr lang="es-MX" sz="2000" dirty="0" smtClean="0"/>
              <a:t>colaborativo.</a:t>
            </a:r>
          </a:p>
          <a:p>
            <a:pPr algn="just"/>
            <a:r>
              <a:rPr lang="es-MX" sz="2000" dirty="0"/>
              <a:t>E</a:t>
            </a:r>
            <a:r>
              <a:rPr lang="es-MX" sz="2000" dirty="0" smtClean="0"/>
              <a:t>l </a:t>
            </a:r>
            <a:r>
              <a:rPr lang="es-MX" sz="2000" dirty="0"/>
              <a:t>análisis de </a:t>
            </a:r>
            <a:r>
              <a:rPr lang="es-MX" sz="2000" dirty="0" smtClean="0"/>
              <a:t>casos. </a:t>
            </a:r>
          </a:p>
          <a:p>
            <a:pPr algn="just"/>
            <a:r>
              <a:rPr lang="es-MX" sz="2000" dirty="0" smtClean="0"/>
              <a:t>La aplicación </a:t>
            </a:r>
            <a:r>
              <a:rPr lang="es-MX" sz="2000" dirty="0"/>
              <a:t>de técnicas en situaciones </a:t>
            </a:r>
            <a:r>
              <a:rPr lang="es-MX" sz="2000" dirty="0" smtClean="0"/>
              <a:t>reales.</a:t>
            </a:r>
          </a:p>
          <a:p>
            <a:pPr algn="just"/>
            <a:r>
              <a:rPr lang="es-MX" sz="2000" dirty="0"/>
              <a:t>E</a:t>
            </a:r>
            <a:r>
              <a:rPr lang="es-MX" sz="2000" dirty="0" smtClean="0"/>
              <a:t>l </a:t>
            </a:r>
            <a:r>
              <a:rPr lang="es-MX" sz="2000" dirty="0"/>
              <a:t>uso de materiales manipulables y recursos </a:t>
            </a:r>
            <a:r>
              <a:rPr lang="es-MX" sz="2000" dirty="0" smtClean="0"/>
              <a:t>tecnológicos. </a:t>
            </a:r>
          </a:p>
          <a:p>
            <a:pPr algn="just"/>
            <a:r>
              <a:rPr lang="es-MX" sz="2000" dirty="0" smtClean="0"/>
              <a:t>Generación </a:t>
            </a:r>
            <a:r>
              <a:rPr lang="es-MX" sz="2000" dirty="0"/>
              <a:t>de propuestas y proyectos propuestos por los participantes.</a:t>
            </a:r>
          </a:p>
        </p:txBody>
      </p:sp>
    </p:spTree>
    <p:extLst>
      <p:ext uri="{BB962C8B-B14F-4D97-AF65-F5344CB8AC3E}">
        <p14:creationId xmlns:p14="http://schemas.microsoft.com/office/powerpoint/2010/main" val="4071425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92162"/>
          </a:xfrm>
        </p:spPr>
        <p:txBody>
          <a:bodyPr>
            <a:normAutofit/>
          </a:bodyPr>
          <a:lstStyle/>
          <a:p>
            <a:r>
              <a:rPr lang="es-MX" dirty="0"/>
              <a:t>Sugerencias para la evaluación</a:t>
            </a:r>
          </a:p>
        </p:txBody>
      </p:sp>
      <p:sp>
        <p:nvSpPr>
          <p:cNvPr id="3" name="2 Marcador de contenido"/>
          <p:cNvSpPr>
            <a:spLocks noGrp="1"/>
          </p:cNvSpPr>
          <p:nvPr>
            <p:ph idx="1"/>
          </p:nvPr>
        </p:nvSpPr>
        <p:spPr>
          <a:xfrm>
            <a:off x="837282" y="1419225"/>
            <a:ext cx="8096406" cy="5181600"/>
          </a:xfrm>
        </p:spPr>
        <p:txBody>
          <a:bodyPr>
            <a:noAutofit/>
          </a:bodyPr>
          <a:lstStyle/>
          <a:p>
            <a:pPr marL="82296" indent="0" algn="just">
              <a:buNone/>
            </a:pPr>
            <a:r>
              <a:rPr lang="es-MX" sz="2800" dirty="0" smtClean="0"/>
              <a:t>Unidad </a:t>
            </a:r>
            <a:r>
              <a:rPr lang="es-MX" sz="2800" dirty="0"/>
              <a:t>1 </a:t>
            </a:r>
            <a:endParaRPr lang="es-MX" sz="2800" dirty="0" smtClean="0"/>
          </a:p>
          <a:p>
            <a:pPr marL="82296" indent="0" algn="just">
              <a:buNone/>
            </a:pPr>
            <a:r>
              <a:rPr lang="es-MX" sz="2000" dirty="0"/>
              <a:t>G</a:t>
            </a:r>
            <a:r>
              <a:rPr lang="es-MX" sz="2000" dirty="0" smtClean="0"/>
              <a:t>eneración </a:t>
            </a:r>
            <a:r>
              <a:rPr lang="es-MX" sz="2000" dirty="0"/>
              <a:t>de documentos académicos como mapas conceptuales, notas técnicas relacionadas con los principales conceptos de la estadística tanto descriptiva como </a:t>
            </a:r>
            <a:r>
              <a:rPr lang="es-MX" sz="2000" dirty="0" smtClean="0"/>
              <a:t>inferencial.</a:t>
            </a:r>
          </a:p>
          <a:p>
            <a:pPr marL="82296" indent="0" algn="just">
              <a:buNone/>
            </a:pPr>
            <a:endParaRPr lang="es-MX" sz="2000" dirty="0" smtClean="0"/>
          </a:p>
          <a:p>
            <a:pPr marL="82296" indent="0" algn="just">
              <a:buNone/>
            </a:pPr>
            <a:r>
              <a:rPr lang="es-MX" sz="2000" dirty="0"/>
              <a:t>P</a:t>
            </a:r>
            <a:r>
              <a:rPr lang="es-MX" sz="2000" dirty="0" smtClean="0"/>
              <a:t>roducciones </a:t>
            </a:r>
            <a:r>
              <a:rPr lang="es-MX" sz="2000" dirty="0"/>
              <a:t>relacionadas con la organización de datos absolutos y por frecuencias que permitan la construcción y lectura de histogramas, polígonos de frecuencias y otras representaciones gráficas con base en un análisis crítico de fuentes de información. </a:t>
            </a:r>
            <a:endParaRPr lang="es-MX" sz="2000" dirty="0" smtClean="0"/>
          </a:p>
          <a:p>
            <a:pPr marL="82296" indent="0" algn="just">
              <a:buNone/>
            </a:pPr>
            <a:endParaRPr lang="es-MX" sz="2000" dirty="0" smtClean="0"/>
          </a:p>
          <a:p>
            <a:pPr marL="82296" indent="0" algn="just">
              <a:buNone/>
            </a:pPr>
            <a:r>
              <a:rPr lang="es-MX" sz="2000" dirty="0" smtClean="0"/>
              <a:t>Uso </a:t>
            </a:r>
            <a:r>
              <a:rPr lang="es-MX" sz="2000" dirty="0"/>
              <a:t>de ejercicios o casos hipotéticos del campo educativo que permitan indagar sobre el dominio de los contenidos relacionados con medidas de tendencia central, de posición y de variabilidad o dispersión, así como situaciones que permitan realizar estudios de poblaciones con datos </a:t>
            </a:r>
            <a:r>
              <a:rPr lang="es-MX" sz="2000" dirty="0" err="1"/>
              <a:t>bivariados</a:t>
            </a:r>
            <a:r>
              <a:rPr lang="es-MX" sz="2000" dirty="0"/>
              <a:t>, en las que el participante resuelva y exponga sus procedimientos y resultados al grupo.</a:t>
            </a:r>
          </a:p>
        </p:txBody>
      </p:sp>
    </p:spTree>
    <p:extLst>
      <p:ext uri="{BB962C8B-B14F-4D97-AF65-F5344CB8AC3E}">
        <p14:creationId xmlns:p14="http://schemas.microsoft.com/office/powerpoint/2010/main" val="2216573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92162"/>
          </a:xfrm>
        </p:spPr>
        <p:txBody>
          <a:bodyPr>
            <a:normAutofit/>
          </a:bodyPr>
          <a:lstStyle/>
          <a:p>
            <a:r>
              <a:rPr lang="es-MX" dirty="0"/>
              <a:t>Sugerencias para la evaluación</a:t>
            </a:r>
          </a:p>
        </p:txBody>
      </p:sp>
      <p:sp>
        <p:nvSpPr>
          <p:cNvPr id="3" name="2 Marcador de contenido"/>
          <p:cNvSpPr>
            <a:spLocks noGrp="1"/>
          </p:cNvSpPr>
          <p:nvPr>
            <p:ph idx="1"/>
          </p:nvPr>
        </p:nvSpPr>
        <p:spPr>
          <a:xfrm>
            <a:off x="837282" y="1314450"/>
            <a:ext cx="8096406" cy="5181600"/>
          </a:xfrm>
        </p:spPr>
        <p:txBody>
          <a:bodyPr>
            <a:noAutofit/>
          </a:bodyPr>
          <a:lstStyle/>
          <a:p>
            <a:pPr marL="82296" indent="0" algn="just">
              <a:buNone/>
            </a:pPr>
            <a:r>
              <a:rPr lang="es-MX" sz="2800" dirty="0" smtClean="0"/>
              <a:t>Unidad 2</a:t>
            </a:r>
          </a:p>
          <a:p>
            <a:pPr marL="82296" indent="0" algn="just">
              <a:buNone/>
            </a:pPr>
            <a:endParaRPr lang="es-MX" sz="2000" dirty="0" smtClean="0"/>
          </a:p>
          <a:p>
            <a:pPr marL="82296" indent="0" algn="just">
              <a:buNone/>
            </a:pPr>
            <a:r>
              <a:rPr lang="es-MX" sz="2000" dirty="0" smtClean="0"/>
              <a:t>Generación </a:t>
            </a:r>
            <a:r>
              <a:rPr lang="es-MX" sz="2000" dirty="0"/>
              <a:t>de documentos académicos como mapas conceptuales, notas técnicas, cuadros comparativos relacionados con los principios del conteo, la probabilidad clásica y </a:t>
            </a:r>
            <a:r>
              <a:rPr lang="es-MX" sz="2000" dirty="0" err="1"/>
              <a:t>frecuencial</a:t>
            </a:r>
            <a:r>
              <a:rPr lang="es-MX" sz="2000" dirty="0"/>
              <a:t>, las bases teóricas del muestreo y sus modelos con base en un análisis crítico de fuentes de información especializada. </a:t>
            </a:r>
            <a:endParaRPr lang="es-MX" sz="2000" dirty="0" smtClean="0"/>
          </a:p>
          <a:p>
            <a:pPr marL="82296" indent="0" algn="just">
              <a:buNone/>
            </a:pPr>
            <a:endParaRPr lang="es-MX" sz="2000" dirty="0"/>
          </a:p>
          <a:p>
            <a:pPr marL="82296" indent="0" algn="just">
              <a:buNone/>
            </a:pPr>
            <a:r>
              <a:rPr lang="es-MX" sz="2000" dirty="0" smtClean="0"/>
              <a:t>Participación </a:t>
            </a:r>
            <a:r>
              <a:rPr lang="es-MX" sz="2000" dirty="0"/>
              <a:t>y exposición de procedimientos y resultados obtenidos en la resolución de ejercicios y problemas relacionados con el cálculo de probabilidades y muestras. </a:t>
            </a:r>
            <a:endParaRPr lang="es-MX" sz="2000" dirty="0" smtClean="0"/>
          </a:p>
          <a:p>
            <a:pPr marL="82296" indent="0" algn="just">
              <a:buNone/>
            </a:pPr>
            <a:endParaRPr lang="es-MX" sz="2000" dirty="0" smtClean="0"/>
          </a:p>
          <a:p>
            <a:pPr marL="82296" indent="0" algn="just">
              <a:buNone/>
            </a:pPr>
            <a:r>
              <a:rPr lang="es-MX" sz="2000" dirty="0" smtClean="0"/>
              <a:t>Nivel </a:t>
            </a:r>
            <a:r>
              <a:rPr lang="es-MX" sz="2000" dirty="0"/>
              <a:t>de dominio de los recursos tecnológicos en aspectos como la producción de representaciones gráficas y tabulares, ejemplificación de conceptos, cálculos eficaces y estrategias para formular y explorar conjeturas.</a:t>
            </a:r>
          </a:p>
        </p:txBody>
      </p:sp>
    </p:spTree>
    <p:extLst>
      <p:ext uri="{BB962C8B-B14F-4D97-AF65-F5344CB8AC3E}">
        <p14:creationId xmlns:p14="http://schemas.microsoft.com/office/powerpoint/2010/main" val="364844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92162"/>
          </a:xfrm>
        </p:spPr>
        <p:txBody>
          <a:bodyPr>
            <a:normAutofit/>
          </a:bodyPr>
          <a:lstStyle/>
          <a:p>
            <a:r>
              <a:rPr lang="es-MX" dirty="0"/>
              <a:t>Sugerencias para la evaluación</a:t>
            </a:r>
          </a:p>
        </p:txBody>
      </p:sp>
      <p:sp>
        <p:nvSpPr>
          <p:cNvPr id="3" name="2 Marcador de contenido"/>
          <p:cNvSpPr>
            <a:spLocks noGrp="1"/>
          </p:cNvSpPr>
          <p:nvPr>
            <p:ph idx="1"/>
          </p:nvPr>
        </p:nvSpPr>
        <p:spPr>
          <a:xfrm>
            <a:off x="837282" y="1314450"/>
            <a:ext cx="8096406" cy="5181600"/>
          </a:xfrm>
        </p:spPr>
        <p:txBody>
          <a:bodyPr>
            <a:noAutofit/>
          </a:bodyPr>
          <a:lstStyle/>
          <a:p>
            <a:pPr marL="82296" indent="0" algn="just">
              <a:buNone/>
            </a:pPr>
            <a:r>
              <a:rPr lang="es-MX" sz="2800" dirty="0" smtClean="0"/>
              <a:t>Unidad 3</a:t>
            </a:r>
          </a:p>
          <a:p>
            <a:pPr marL="82296" indent="0" algn="just">
              <a:buNone/>
            </a:pPr>
            <a:endParaRPr lang="es-MX" sz="2000" dirty="0" smtClean="0"/>
          </a:p>
          <a:p>
            <a:pPr marL="82296" indent="0" algn="just">
              <a:buNone/>
            </a:pPr>
            <a:r>
              <a:rPr lang="es-MX" sz="2000" dirty="0" smtClean="0"/>
              <a:t>Solución </a:t>
            </a:r>
            <a:r>
              <a:rPr lang="es-MX" sz="2000" dirty="0"/>
              <a:t>de problemas relacionados con fenómenos aleatorios, la distribución normal, el Teorema central del límite, estimación mediante intervalos de confianza, pruebas de hipótesis relativas a una media y una proporción. </a:t>
            </a:r>
            <a:endParaRPr lang="es-MX" sz="2000" dirty="0" smtClean="0"/>
          </a:p>
          <a:p>
            <a:pPr marL="82296" indent="0" algn="just">
              <a:buNone/>
            </a:pPr>
            <a:endParaRPr lang="es-MX" sz="2000" dirty="0"/>
          </a:p>
          <a:p>
            <a:pPr marL="82296" indent="0" algn="just">
              <a:buNone/>
            </a:pPr>
            <a:r>
              <a:rPr lang="es-MX" sz="2000" dirty="0" smtClean="0"/>
              <a:t>Exámenes </a:t>
            </a:r>
            <a:r>
              <a:rPr lang="es-MX" sz="2000" dirty="0"/>
              <a:t>escritos, la participación en clase y exposiciones ante el grupo. </a:t>
            </a:r>
            <a:endParaRPr lang="es-MX" sz="2000" dirty="0" smtClean="0"/>
          </a:p>
          <a:p>
            <a:pPr marL="82296" indent="0" algn="just">
              <a:buNone/>
            </a:pPr>
            <a:endParaRPr lang="es-MX" sz="2000" dirty="0" smtClean="0"/>
          </a:p>
          <a:p>
            <a:pPr marL="82296" indent="0" algn="just">
              <a:buNone/>
            </a:pPr>
            <a:r>
              <a:rPr lang="es-MX" sz="2000" dirty="0" smtClean="0"/>
              <a:t>Nivel </a:t>
            </a:r>
            <a:r>
              <a:rPr lang="es-MX" sz="2000" dirty="0"/>
              <a:t>de dominio de los recursos tecnológicos en aspectos como la producción de representaciones gráficas y tabulares, ejemplificación de conceptos, cálculos eficaces y estrategias para formular y explorar conjeturas al resolver problemas.</a:t>
            </a:r>
          </a:p>
        </p:txBody>
      </p:sp>
    </p:spTree>
    <p:extLst>
      <p:ext uri="{BB962C8B-B14F-4D97-AF65-F5344CB8AC3E}">
        <p14:creationId xmlns:p14="http://schemas.microsoft.com/office/powerpoint/2010/main" val="3415035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BIBLIOGRAFIA BASICA</a:t>
            </a:r>
            <a:endParaRPr lang="es-MX" dirty="0"/>
          </a:p>
        </p:txBody>
      </p:sp>
      <p:sp>
        <p:nvSpPr>
          <p:cNvPr id="3" name="2 Marcador de contenido"/>
          <p:cNvSpPr>
            <a:spLocks noGrp="1"/>
          </p:cNvSpPr>
          <p:nvPr>
            <p:ph idx="1"/>
          </p:nvPr>
        </p:nvSpPr>
        <p:spPr>
          <a:xfrm>
            <a:off x="1171575" y="1447800"/>
            <a:ext cx="7905749" cy="4800600"/>
          </a:xfrm>
        </p:spPr>
        <p:txBody>
          <a:bodyPr>
            <a:normAutofit fontScale="32500" lnSpcReduction="20000"/>
          </a:bodyPr>
          <a:lstStyle/>
          <a:p>
            <a:r>
              <a:rPr lang="es-MX" dirty="0"/>
              <a:t>Bibliografía Aron, A. y Aron, E. (2001). Estadística para psicología. Argentina: Pearson. </a:t>
            </a:r>
            <a:endParaRPr lang="es-MX" dirty="0" smtClean="0"/>
          </a:p>
          <a:p>
            <a:r>
              <a:rPr lang="es-MX" dirty="0" smtClean="0"/>
              <a:t>Batanero</a:t>
            </a:r>
            <a:r>
              <a:rPr lang="es-MX" dirty="0"/>
              <a:t>, M.C., Díaz, J., Navarro, V. (1994). Razonamiento Combinatorio. España: Síntesis. </a:t>
            </a:r>
            <a:endParaRPr lang="es-MX" dirty="0" smtClean="0"/>
          </a:p>
          <a:p>
            <a:r>
              <a:rPr lang="es-MX" dirty="0" smtClean="0"/>
              <a:t>Carrascal</a:t>
            </a:r>
            <a:r>
              <a:rPr lang="es-MX" dirty="0"/>
              <a:t>, U. (2007). Estadística descriptiva con Microsoft Excel 2007. México: </a:t>
            </a:r>
            <a:r>
              <a:rPr lang="es-MX" dirty="0" err="1"/>
              <a:t>Alfaomega</a:t>
            </a:r>
            <a:r>
              <a:rPr lang="es-MX" dirty="0"/>
              <a:t> Grupo Editor. </a:t>
            </a:r>
            <a:endParaRPr lang="es-MX" dirty="0" smtClean="0"/>
          </a:p>
          <a:p>
            <a:r>
              <a:rPr lang="es-MX" dirty="0" smtClean="0"/>
              <a:t>Cruz</a:t>
            </a:r>
            <a:r>
              <a:rPr lang="es-MX" dirty="0"/>
              <a:t>, M. et al. (1994). Actividades sobre azar y probabilidad. Madrid: Narcea, Ediciones. </a:t>
            </a:r>
            <a:endParaRPr lang="es-MX" dirty="0" smtClean="0"/>
          </a:p>
          <a:p>
            <a:r>
              <a:rPr lang="es-MX" dirty="0" smtClean="0"/>
              <a:t>Díaz</a:t>
            </a:r>
            <a:r>
              <a:rPr lang="es-MX" dirty="0"/>
              <a:t>, J., Batanero, M.C., Cañizares, M.J. (1996). Azar y Probabilidad. España: Síntesis. </a:t>
            </a:r>
            <a:endParaRPr lang="es-MX" dirty="0" smtClean="0"/>
          </a:p>
          <a:p>
            <a:r>
              <a:rPr lang="es-MX" dirty="0" smtClean="0"/>
              <a:t>Elorza</a:t>
            </a:r>
            <a:r>
              <a:rPr lang="es-MX" dirty="0"/>
              <a:t>, H. (2008). Estadística para ciencias sociales y del comportamiento. México: CENGAGE </a:t>
            </a:r>
            <a:r>
              <a:rPr lang="es-MX" dirty="0" err="1"/>
              <a:t>Learning</a:t>
            </a:r>
            <a:r>
              <a:rPr lang="es-MX" dirty="0"/>
              <a:t>. </a:t>
            </a:r>
            <a:endParaRPr lang="es-MX" dirty="0" smtClean="0"/>
          </a:p>
          <a:p>
            <a:r>
              <a:rPr lang="es-MX" dirty="0" smtClean="0"/>
              <a:t>Flores</a:t>
            </a:r>
            <a:r>
              <a:rPr lang="es-MX" dirty="0"/>
              <a:t>, R. y Lozano, H. (1998). Estadística aplicada para administración. México: Grupo Editorial Iberoamérica. </a:t>
            </a:r>
            <a:endParaRPr lang="es-MX" dirty="0" smtClean="0"/>
          </a:p>
          <a:p>
            <a:r>
              <a:rPr lang="es-MX" dirty="0" smtClean="0"/>
              <a:t>Johnson</a:t>
            </a:r>
            <a:r>
              <a:rPr lang="es-MX" dirty="0"/>
              <a:t>, R. (2012). Estadística Elemental. México: CENGAGE </a:t>
            </a:r>
            <a:r>
              <a:rPr lang="es-MX" dirty="0" err="1"/>
              <a:t>Learning</a:t>
            </a:r>
            <a:r>
              <a:rPr lang="es-MX" dirty="0" smtClean="0"/>
              <a:t>.</a:t>
            </a:r>
          </a:p>
          <a:p>
            <a:r>
              <a:rPr lang="es-MX" dirty="0" err="1" smtClean="0"/>
              <a:t>Kerlinger</a:t>
            </a:r>
            <a:r>
              <a:rPr lang="es-MX" dirty="0"/>
              <a:t>, F. y Lee, B.H. (2002). Investigación del comportamiento. Métodos de la investigación en ciencias sociales. México: McGraw Hill. </a:t>
            </a:r>
            <a:endParaRPr lang="es-MX" dirty="0" smtClean="0"/>
          </a:p>
          <a:p>
            <a:r>
              <a:rPr lang="es-MX" dirty="0" err="1" smtClean="0"/>
              <a:t>Levin</a:t>
            </a:r>
            <a:r>
              <a:rPr lang="es-MX" dirty="0"/>
              <a:t>, J. y </a:t>
            </a:r>
            <a:r>
              <a:rPr lang="es-MX" dirty="0" err="1"/>
              <a:t>Levin</a:t>
            </a:r>
            <a:r>
              <a:rPr lang="es-MX" dirty="0"/>
              <a:t>, W. (2011). Fundamentos de estadística en la investigación social. México: </a:t>
            </a:r>
            <a:r>
              <a:rPr lang="es-MX" dirty="0" err="1"/>
              <a:t>Alfaomega</a:t>
            </a:r>
            <a:r>
              <a:rPr lang="es-MX" dirty="0"/>
              <a:t> Grupo Editor. </a:t>
            </a:r>
            <a:endParaRPr lang="es-MX" dirty="0" smtClean="0"/>
          </a:p>
          <a:p>
            <a:r>
              <a:rPr lang="es-MX" dirty="0" smtClean="0"/>
              <a:t>Manual </a:t>
            </a:r>
            <a:r>
              <a:rPr lang="es-MX" dirty="0"/>
              <a:t>de Excel 2010. (2010). México: </a:t>
            </a:r>
            <a:r>
              <a:rPr lang="es-MX" dirty="0" err="1"/>
              <a:t>Alfaomega</a:t>
            </a:r>
            <a:r>
              <a:rPr lang="es-MX" dirty="0"/>
              <a:t> Grupo Editor. </a:t>
            </a:r>
            <a:endParaRPr lang="es-MX" dirty="0" smtClean="0"/>
          </a:p>
          <a:p>
            <a:r>
              <a:rPr lang="es-MX" dirty="0" err="1" smtClean="0"/>
              <a:t>Mendenhall</a:t>
            </a:r>
            <a:r>
              <a:rPr lang="es-MX" dirty="0"/>
              <a:t>, W., Beaver R., Beaver, B. (2002). Introducción a la probabilidad y estadística. México: Thomson. </a:t>
            </a:r>
            <a:endParaRPr lang="es-MX" dirty="0" smtClean="0"/>
          </a:p>
          <a:p>
            <a:r>
              <a:rPr lang="es-MX" dirty="0" smtClean="0"/>
              <a:t>Nortes</a:t>
            </a:r>
            <a:r>
              <a:rPr lang="es-MX" dirty="0"/>
              <a:t>, A. (1991). Encuestas y precios. España: Síntesis. </a:t>
            </a:r>
            <a:endParaRPr lang="es-MX" dirty="0" smtClean="0"/>
          </a:p>
          <a:p>
            <a:r>
              <a:rPr lang="es-MX" dirty="0" smtClean="0"/>
              <a:t>Pardo</a:t>
            </a:r>
            <a:r>
              <a:rPr lang="es-MX" dirty="0"/>
              <a:t>, A. y Ruíz, M.A. (2002). SPSS 11. Guía para el análisis de datos. Madrid: McGraw-Hill. </a:t>
            </a:r>
            <a:endParaRPr lang="es-MX" dirty="0" smtClean="0"/>
          </a:p>
          <a:p>
            <a:r>
              <a:rPr lang="es-MX" dirty="0" err="1" smtClean="0"/>
              <a:t>Ritchey</a:t>
            </a:r>
            <a:r>
              <a:rPr lang="es-MX" dirty="0"/>
              <a:t>, F. (2008). Estadística para las ciencias sociales. México: McGraw-Hill. </a:t>
            </a:r>
            <a:endParaRPr lang="es-MX" dirty="0" smtClean="0"/>
          </a:p>
          <a:p>
            <a:r>
              <a:rPr lang="es-MX" dirty="0" smtClean="0"/>
              <a:t>Ross</a:t>
            </a:r>
            <a:r>
              <a:rPr lang="es-MX" dirty="0"/>
              <a:t>, S. (2008). Introducción a la Estadística. España: </a:t>
            </a:r>
            <a:r>
              <a:rPr lang="es-MX" dirty="0" err="1"/>
              <a:t>Reverté</a:t>
            </a:r>
            <a:r>
              <a:rPr lang="es-MX" dirty="0"/>
              <a:t>. </a:t>
            </a:r>
            <a:endParaRPr lang="es-MX" dirty="0" smtClean="0"/>
          </a:p>
          <a:p>
            <a:r>
              <a:rPr lang="es-MX" dirty="0" err="1" smtClean="0"/>
              <a:t>Sidney</a:t>
            </a:r>
            <a:r>
              <a:rPr lang="es-MX" dirty="0"/>
              <a:t>, S. y </a:t>
            </a:r>
            <a:r>
              <a:rPr lang="es-MX" dirty="0" err="1"/>
              <a:t>Castellan</a:t>
            </a:r>
            <a:r>
              <a:rPr lang="es-MX" dirty="0"/>
              <a:t>, N.J. (2009). Estadística no paramétrica aplicada a las ciencias de la conducta. México: Trillas. </a:t>
            </a:r>
            <a:endParaRPr lang="es-MX" dirty="0" smtClean="0"/>
          </a:p>
          <a:p>
            <a:r>
              <a:rPr lang="es-MX" dirty="0" err="1" smtClean="0"/>
              <a:t>Spiegel</a:t>
            </a:r>
            <a:r>
              <a:rPr lang="es-MX" dirty="0"/>
              <a:t>, M. (1990).Teoría y problemas de estadística. México: McGraw-Hill. </a:t>
            </a:r>
            <a:endParaRPr lang="es-MX" dirty="0" smtClean="0"/>
          </a:p>
          <a:p>
            <a:r>
              <a:rPr lang="es-MX" dirty="0" err="1" smtClean="0"/>
              <a:t>Triola</a:t>
            </a:r>
            <a:r>
              <a:rPr lang="es-MX" dirty="0"/>
              <a:t>, M. (2009). Estadística. México: Pearson Educación. </a:t>
            </a:r>
            <a:endParaRPr lang="es-MX" dirty="0" smtClean="0"/>
          </a:p>
          <a:p>
            <a:r>
              <a:rPr lang="es-MX" dirty="0" err="1" smtClean="0"/>
              <a:t>Vilenkin</a:t>
            </a:r>
            <a:r>
              <a:rPr lang="es-MX" dirty="0"/>
              <a:t>, N. (1972). ¿De cuántas formas? Combinatoria. Moscú: Editorial MIR. </a:t>
            </a:r>
            <a:endParaRPr lang="es-MX" dirty="0" smtClean="0"/>
          </a:p>
          <a:p>
            <a:r>
              <a:rPr lang="es-MX" dirty="0" err="1" smtClean="0"/>
              <a:t>Visauta</a:t>
            </a:r>
            <a:r>
              <a:rPr lang="es-MX" dirty="0"/>
              <a:t>, B. (2007). Análisis estadístico con SPSS 14. Estadística básica. México: McGraw-Hill. </a:t>
            </a:r>
            <a:endParaRPr lang="es-MX" dirty="0" smtClean="0"/>
          </a:p>
          <a:p>
            <a:r>
              <a:rPr lang="es-MX" dirty="0" err="1" smtClean="0"/>
              <a:t>Wackerly</a:t>
            </a:r>
            <a:r>
              <a:rPr lang="es-MX" dirty="0"/>
              <a:t>, D., </a:t>
            </a:r>
            <a:r>
              <a:rPr lang="es-MX" dirty="0" err="1"/>
              <a:t>Mendenhall</a:t>
            </a:r>
            <a:r>
              <a:rPr lang="es-MX" dirty="0"/>
              <a:t>, W. et al. (2009). Estadística matemática con aplicaciones. CENGAGE LEARNING. </a:t>
            </a:r>
            <a:endParaRPr lang="es-MX" dirty="0" smtClean="0"/>
          </a:p>
          <a:p>
            <a:r>
              <a:rPr lang="es-MX" dirty="0" err="1" smtClean="0"/>
              <a:t>Wisniewski</a:t>
            </a:r>
            <a:r>
              <a:rPr lang="es-MX" dirty="0"/>
              <a:t>, M. y Velasco, G. (2001). </a:t>
            </a:r>
            <a:r>
              <a:rPr lang="es-MX" dirty="0" err="1"/>
              <a:t>Problemario</a:t>
            </a:r>
            <a:r>
              <a:rPr lang="es-MX" dirty="0"/>
              <a:t> de probabilidad. México: Thomson. </a:t>
            </a:r>
            <a:endParaRPr lang="es-MX" dirty="0" smtClean="0"/>
          </a:p>
          <a:p>
            <a:r>
              <a:rPr lang="es-MX" dirty="0" smtClean="0"/>
              <a:t>Young</a:t>
            </a:r>
            <a:r>
              <a:rPr lang="es-MX" dirty="0"/>
              <a:t>, R. y </a:t>
            </a:r>
            <a:r>
              <a:rPr lang="es-MX" dirty="0" err="1"/>
              <a:t>Veldman</a:t>
            </a:r>
            <a:r>
              <a:rPr lang="es-MX" dirty="0"/>
              <a:t>, D. (2007). Introducción a la estadística aplicada a las Ciencias de la Conducta. México: Trillas. </a:t>
            </a:r>
          </a:p>
        </p:txBody>
      </p:sp>
    </p:spTree>
    <p:extLst>
      <p:ext uri="{BB962C8B-B14F-4D97-AF65-F5344CB8AC3E}">
        <p14:creationId xmlns:p14="http://schemas.microsoft.com/office/powerpoint/2010/main" val="1387749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CIBERGRAFÍA</a:t>
            </a:r>
            <a:endParaRPr lang="es-MX" dirty="0"/>
          </a:p>
        </p:txBody>
      </p:sp>
      <p:sp>
        <p:nvSpPr>
          <p:cNvPr id="3" name="2 Marcador de contenido"/>
          <p:cNvSpPr>
            <a:spLocks noGrp="1"/>
          </p:cNvSpPr>
          <p:nvPr>
            <p:ph idx="1"/>
          </p:nvPr>
        </p:nvSpPr>
        <p:spPr>
          <a:xfrm>
            <a:off x="1171575" y="1447800"/>
            <a:ext cx="7905749" cy="4800600"/>
          </a:xfrm>
        </p:spPr>
        <p:txBody>
          <a:bodyPr>
            <a:normAutofit fontScale="70000" lnSpcReduction="20000"/>
          </a:bodyPr>
          <a:lstStyle/>
          <a:p>
            <a:pPr marL="82296" indent="0">
              <a:buNone/>
            </a:pPr>
            <a:r>
              <a:rPr lang="es-MX" dirty="0" smtClean="0"/>
              <a:t>Bibliotecas </a:t>
            </a:r>
            <a:r>
              <a:rPr lang="es-MX" dirty="0"/>
              <a:t>especializadas para la búsqueda de artículos y revistas, estados de la investigación educativa, tesis de posgrado. </a:t>
            </a:r>
            <a:endParaRPr lang="es-MX" dirty="0" smtClean="0"/>
          </a:p>
          <a:p>
            <a:pPr marL="82296" indent="0">
              <a:buNone/>
            </a:pPr>
            <a:endParaRPr lang="es-MX" dirty="0" smtClean="0"/>
          </a:p>
          <a:p>
            <a:r>
              <a:rPr lang="es-MX" sz="1900" dirty="0" smtClean="0"/>
              <a:t>http</a:t>
            </a:r>
            <a:r>
              <a:rPr lang="es-MX" sz="1900" dirty="0"/>
              <a:t>://www.inee.edu.mx/ http://www.inegi.org.mx/default.aspx? </a:t>
            </a:r>
            <a:endParaRPr lang="es-MX" sz="1900" dirty="0" smtClean="0"/>
          </a:p>
          <a:p>
            <a:endParaRPr lang="es-MX" sz="1900" dirty="0" smtClean="0"/>
          </a:p>
          <a:p>
            <a:r>
              <a:rPr lang="es-MX" sz="1900" dirty="0" smtClean="0"/>
              <a:t>http</a:t>
            </a:r>
            <a:r>
              <a:rPr lang="es-MX" sz="1900" dirty="0"/>
              <a:t>://office.microsoft.com/es-mx/Excel-help/realizar-analisisestadistico-y-tecnico-con-las-herramientas-para-analisisHP010342762.aspx?CTT=1 </a:t>
            </a:r>
            <a:endParaRPr lang="es-MX" sz="1900" dirty="0" smtClean="0"/>
          </a:p>
          <a:p>
            <a:endParaRPr lang="es-MX" sz="1900" dirty="0" smtClean="0"/>
          </a:p>
          <a:p>
            <a:r>
              <a:rPr lang="es-MX" sz="1900" dirty="0" smtClean="0"/>
              <a:t>http</a:t>
            </a:r>
            <a:r>
              <a:rPr lang="es-MX" sz="1900" dirty="0"/>
              <a:t>://www.baycongroup.com/el0.htm </a:t>
            </a:r>
            <a:endParaRPr lang="es-MX" sz="1900" dirty="0" smtClean="0"/>
          </a:p>
          <a:p>
            <a:endParaRPr lang="es-MX" sz="1900" dirty="0" smtClean="0"/>
          </a:p>
          <a:p>
            <a:pPr algn="just"/>
            <a:r>
              <a:rPr lang="es-MX" sz="1900" dirty="0" smtClean="0"/>
              <a:t>http</a:t>
            </a:r>
            <a:r>
              <a:rPr lang="es-MX" sz="1900" dirty="0"/>
              <a:t>://basica.sep.gob.mx/reformaintegral/sitio/index.php?act=rieb </a:t>
            </a:r>
            <a:endParaRPr lang="es-MX" sz="1900" dirty="0" smtClean="0"/>
          </a:p>
          <a:p>
            <a:pPr algn="just"/>
            <a:endParaRPr lang="es-MX" sz="1900" dirty="0" smtClean="0"/>
          </a:p>
          <a:p>
            <a:r>
              <a:rPr lang="es-MX" sz="1900" dirty="0" smtClean="0"/>
              <a:t>http</a:t>
            </a:r>
            <a:r>
              <a:rPr lang="es-MX" sz="1900" dirty="0"/>
              <a:t>://basica.sep.gob.mx/reformasecundaria/doc/sustento/ </a:t>
            </a:r>
            <a:r>
              <a:rPr lang="es-MX" sz="1900" dirty="0" smtClean="0"/>
              <a:t>Acuerdo_592_completo.pdf </a:t>
            </a:r>
          </a:p>
          <a:p>
            <a:endParaRPr lang="es-MX" sz="1900" dirty="0" smtClean="0"/>
          </a:p>
          <a:p>
            <a:r>
              <a:rPr lang="es-MX" sz="1900" dirty="0" smtClean="0"/>
              <a:t>http</a:t>
            </a:r>
            <a:r>
              <a:rPr lang="es-MX" sz="1900" dirty="0"/>
              <a:t>://basica.sep.gob.mx/reformaintegral/sitio/index. </a:t>
            </a:r>
            <a:r>
              <a:rPr lang="es-MX" sz="1900" dirty="0" err="1"/>
              <a:t>php?act</a:t>
            </a:r>
            <a:r>
              <a:rPr lang="es-MX" sz="1900" dirty="0"/>
              <a:t>=</a:t>
            </a:r>
            <a:r>
              <a:rPr lang="es-MX" sz="1900" dirty="0" err="1"/>
              <a:t>frontlibros</a:t>
            </a:r>
            <a:r>
              <a:rPr lang="es-MX" sz="1900" dirty="0"/>
              <a:t> </a:t>
            </a:r>
            <a:endParaRPr lang="es-MX" sz="1900" dirty="0" smtClean="0"/>
          </a:p>
          <a:p>
            <a:endParaRPr lang="es-MX" sz="1900" dirty="0" smtClean="0"/>
          </a:p>
          <a:p>
            <a:r>
              <a:rPr lang="es-MX" sz="1900" dirty="0" smtClean="0"/>
              <a:t>http</a:t>
            </a:r>
            <a:r>
              <a:rPr lang="es-MX" sz="1900" dirty="0"/>
              <a:t>://basica.sep.gob.mx/reformaintegral/sitio/index. </a:t>
            </a:r>
            <a:r>
              <a:rPr lang="es-MX" sz="1900" dirty="0" err="1"/>
              <a:t>php?act</a:t>
            </a:r>
            <a:r>
              <a:rPr lang="es-MX" sz="1900" dirty="0"/>
              <a:t>=</a:t>
            </a:r>
            <a:r>
              <a:rPr lang="es-MX" sz="1900" dirty="0" err="1"/>
              <a:t>priplan</a:t>
            </a:r>
            <a:endParaRPr lang="es-MX" sz="1900" dirty="0"/>
          </a:p>
        </p:txBody>
      </p:sp>
    </p:spTree>
    <p:extLst>
      <p:ext uri="{BB962C8B-B14F-4D97-AF65-F5344CB8AC3E}">
        <p14:creationId xmlns:p14="http://schemas.microsoft.com/office/powerpoint/2010/main" val="40156089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rotWithShape="1">
          <a:blip r:embed="rId2">
            <a:extLst>
              <a:ext uri="{28A0092B-C50C-407E-A947-70E740481C1C}">
                <a14:useLocalDpi xmlns:a14="http://schemas.microsoft.com/office/drawing/2010/main" val="0"/>
              </a:ext>
            </a:extLst>
          </a:blip>
          <a:srcRect l="24286" t="16009" r="34881" b="18941"/>
          <a:stretch/>
        </p:blipFill>
        <p:spPr bwMode="auto">
          <a:xfrm>
            <a:off x="1523999" y="0"/>
            <a:ext cx="7467601" cy="6691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95250" y="692696"/>
            <a:ext cx="1236390" cy="954107"/>
          </a:xfrm>
          <a:prstGeom prst="rect">
            <a:avLst/>
          </a:prstGeom>
          <a:noFill/>
        </p:spPr>
        <p:txBody>
          <a:bodyPr vert="horz" wrap="square" rtlCol="0">
            <a:spAutoFit/>
          </a:bodyPr>
          <a:lstStyle/>
          <a:p>
            <a:pPr algn="ctr"/>
            <a:r>
              <a:rPr lang="es-MX" sz="1400" b="1" dirty="0" smtClean="0"/>
              <a:t>Licenciatura en Educación Preescolar</a:t>
            </a:r>
            <a:endParaRPr lang="es-MX" sz="1400" b="1" dirty="0"/>
          </a:p>
        </p:txBody>
      </p:sp>
      <p:graphicFrame>
        <p:nvGraphicFramePr>
          <p:cNvPr id="2" name="1 Tabla"/>
          <p:cNvGraphicFramePr>
            <a:graphicFrameLocks noGrp="1"/>
          </p:cNvGraphicFramePr>
          <p:nvPr>
            <p:extLst>
              <p:ext uri="{D42A27DB-BD31-4B8C-83A1-F6EECF244321}">
                <p14:modId xmlns:p14="http://schemas.microsoft.com/office/powerpoint/2010/main" val="3096822043"/>
              </p:ext>
            </p:extLst>
          </p:nvPr>
        </p:nvGraphicFramePr>
        <p:xfrm>
          <a:off x="95250" y="2895600"/>
          <a:ext cx="1506360" cy="2133600"/>
        </p:xfrm>
        <a:graphic>
          <a:graphicData uri="http://schemas.openxmlformats.org/drawingml/2006/table">
            <a:tbl>
              <a:tblPr/>
              <a:tblGrid>
                <a:gridCol w="208280"/>
                <a:gridCol w="1298080"/>
              </a:tblGrid>
              <a:tr h="217225">
                <a:tc>
                  <a:txBody>
                    <a:bodyPr/>
                    <a:lstStyle/>
                    <a:p>
                      <a:r>
                        <a:rPr lang="es-MX" sz="1000" dirty="0">
                          <a:effectLst/>
                        </a:rPr>
                        <a:t> </a:t>
                      </a:r>
                    </a:p>
                  </a:txBody>
                  <a:tcPr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FE599"/>
                    </a:solidFill>
                  </a:tcPr>
                </a:tc>
                <a:tc>
                  <a:txBody>
                    <a:bodyPr/>
                    <a:lstStyle/>
                    <a:p>
                      <a:pPr algn="l"/>
                      <a:r>
                        <a:rPr lang="es-MX" sz="1000" b="1">
                          <a:effectLst/>
                        </a:rPr>
                        <a:t>Psicopedagógico</a:t>
                      </a:r>
                    </a:p>
                  </a:txBody>
                  <a:tcPr anchor="ctr">
                    <a:lnL w="9525" cap="flat" cmpd="sng" algn="ctr">
                      <a:solidFill>
                        <a:srgbClr val="A3A3A3"/>
                      </a:solidFill>
                      <a:prstDash val="solid"/>
                      <a:round/>
                      <a:headEnd type="none" w="med" len="med"/>
                      <a:tailEnd type="none" w="med" len="med"/>
                    </a:lnL>
                    <a:lnR>
                      <a:noFill/>
                    </a:lnR>
                    <a:lnT>
                      <a:noFill/>
                    </a:lnT>
                    <a:lnB>
                      <a:noFill/>
                    </a:lnB>
                    <a:solidFill>
                      <a:srgbClr val="FAFAFA"/>
                    </a:solidFill>
                  </a:tcPr>
                </a:tc>
              </a:tr>
              <a:tr h="352990">
                <a:tc>
                  <a:txBody>
                    <a:bodyPr/>
                    <a:lstStyle/>
                    <a:p>
                      <a:r>
                        <a:rPr lang="es-MX" sz="1000">
                          <a:effectLst/>
                        </a:rPr>
                        <a:t> </a:t>
                      </a:r>
                    </a:p>
                  </a:txBody>
                  <a:tcPr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B3C7EA"/>
                    </a:solidFill>
                  </a:tcPr>
                </a:tc>
                <a:tc>
                  <a:txBody>
                    <a:bodyPr/>
                    <a:lstStyle/>
                    <a:p>
                      <a:pPr algn="l"/>
                      <a:r>
                        <a:rPr lang="es-MX" sz="1000" b="1">
                          <a:effectLst/>
                        </a:rPr>
                        <a:t>Preparación para la Enseñanza y el Aprendizaje</a:t>
                      </a:r>
                    </a:p>
                  </a:txBody>
                  <a:tcPr anchor="ctr">
                    <a:lnL w="9525" cap="flat" cmpd="sng" algn="ctr">
                      <a:solidFill>
                        <a:srgbClr val="A3A3A3"/>
                      </a:solidFill>
                      <a:prstDash val="solid"/>
                      <a:round/>
                      <a:headEnd type="none" w="med" len="med"/>
                      <a:tailEnd type="none" w="med" len="med"/>
                    </a:lnL>
                    <a:lnR>
                      <a:noFill/>
                    </a:lnR>
                    <a:lnT>
                      <a:noFill/>
                    </a:lnT>
                    <a:lnB>
                      <a:noFill/>
                    </a:lnB>
                    <a:solidFill>
                      <a:srgbClr val="FAFAFA"/>
                    </a:solidFill>
                  </a:tcPr>
                </a:tc>
              </a:tr>
              <a:tr h="352990">
                <a:tc>
                  <a:txBody>
                    <a:bodyPr/>
                    <a:lstStyle/>
                    <a:p>
                      <a:r>
                        <a:rPr lang="es-MX" sz="1000" dirty="0">
                          <a:effectLst/>
                        </a:rPr>
                        <a:t> </a:t>
                      </a:r>
                    </a:p>
                  </a:txBody>
                  <a:tcPr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FBB84"/>
                    </a:solidFill>
                  </a:tcPr>
                </a:tc>
                <a:tc>
                  <a:txBody>
                    <a:bodyPr/>
                    <a:lstStyle/>
                    <a:p>
                      <a:pPr algn="l"/>
                      <a:r>
                        <a:rPr lang="es-MX" sz="1000" b="1" dirty="0">
                          <a:effectLst/>
                        </a:rPr>
                        <a:t>Lengua Adicional y Tecnologías de la Información y la Comunicación</a:t>
                      </a:r>
                    </a:p>
                  </a:txBody>
                  <a:tcPr anchor="ctr">
                    <a:lnL w="9525" cap="flat" cmpd="sng" algn="ctr">
                      <a:solidFill>
                        <a:srgbClr val="A3A3A3"/>
                      </a:solidFill>
                      <a:prstDash val="solid"/>
                      <a:round/>
                      <a:headEnd type="none" w="med" len="med"/>
                      <a:tailEnd type="none" w="med" len="med"/>
                    </a:lnL>
                    <a:lnR>
                      <a:noFill/>
                    </a:lnR>
                    <a:lnT>
                      <a:noFill/>
                    </a:lnT>
                    <a:lnB>
                      <a:noFill/>
                    </a:lnB>
                    <a:solidFill>
                      <a:srgbClr val="FAFAFA"/>
                    </a:solidFill>
                  </a:tcPr>
                </a:tc>
              </a:tr>
              <a:tr h="217225">
                <a:tc>
                  <a:txBody>
                    <a:bodyPr/>
                    <a:lstStyle/>
                    <a:p>
                      <a:r>
                        <a:rPr lang="es-MX" sz="1000">
                          <a:effectLst/>
                        </a:rPr>
                        <a:t> </a:t>
                      </a:r>
                    </a:p>
                  </a:txBody>
                  <a:tcPr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93C47D"/>
                    </a:solidFill>
                  </a:tcPr>
                </a:tc>
                <a:tc>
                  <a:txBody>
                    <a:bodyPr/>
                    <a:lstStyle/>
                    <a:p>
                      <a:pPr algn="l"/>
                      <a:r>
                        <a:rPr lang="es-MX" sz="1000" b="1">
                          <a:effectLst/>
                        </a:rPr>
                        <a:t>Práctica Profesional</a:t>
                      </a:r>
                    </a:p>
                  </a:txBody>
                  <a:tcPr anchor="ctr">
                    <a:lnL w="9525" cap="flat" cmpd="sng" algn="ctr">
                      <a:solidFill>
                        <a:srgbClr val="A3A3A3"/>
                      </a:solidFill>
                      <a:prstDash val="solid"/>
                      <a:round/>
                      <a:headEnd type="none" w="med" len="med"/>
                      <a:tailEnd type="none" w="med" len="med"/>
                    </a:lnL>
                    <a:lnR>
                      <a:noFill/>
                    </a:lnR>
                    <a:lnT>
                      <a:noFill/>
                    </a:lnT>
                    <a:lnB>
                      <a:noFill/>
                    </a:lnB>
                    <a:solidFill>
                      <a:srgbClr val="FAFAFA"/>
                    </a:solidFill>
                  </a:tcPr>
                </a:tc>
              </a:tr>
              <a:tr h="217225">
                <a:tc>
                  <a:txBody>
                    <a:bodyPr/>
                    <a:lstStyle/>
                    <a:p>
                      <a:r>
                        <a:rPr lang="es-MX" sz="1000">
                          <a:effectLst/>
                        </a:rPr>
                        <a:t> </a:t>
                      </a:r>
                    </a:p>
                  </a:txBody>
                  <a:tcPr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B2A1C7"/>
                    </a:solidFill>
                  </a:tcPr>
                </a:tc>
                <a:tc>
                  <a:txBody>
                    <a:bodyPr/>
                    <a:lstStyle/>
                    <a:p>
                      <a:pPr algn="l"/>
                      <a:r>
                        <a:rPr lang="es-MX" sz="1000" b="1" dirty="0">
                          <a:effectLst/>
                        </a:rPr>
                        <a:t>Optativos</a:t>
                      </a:r>
                    </a:p>
                  </a:txBody>
                  <a:tcPr anchor="ctr">
                    <a:lnL w="9525" cap="flat" cmpd="sng" algn="ctr">
                      <a:solidFill>
                        <a:srgbClr val="A3A3A3"/>
                      </a:solidFill>
                      <a:prstDash val="solid"/>
                      <a:round/>
                      <a:headEnd type="none" w="med" len="med"/>
                      <a:tailEnd type="none" w="med" len="med"/>
                    </a:lnL>
                    <a:lnR>
                      <a:noFill/>
                    </a:lnR>
                    <a:lnT>
                      <a:noFill/>
                    </a:lnT>
                    <a:lnB>
                      <a:noFill/>
                    </a:lnB>
                    <a:solidFill>
                      <a:srgbClr val="FAFAFA"/>
                    </a:solidFill>
                  </a:tcPr>
                </a:tc>
              </a:tr>
            </a:tbl>
          </a:graphicData>
        </a:graphic>
      </p:graphicFrame>
    </p:spTree>
    <p:extLst>
      <p:ext uri="{BB962C8B-B14F-4D97-AF65-F5344CB8AC3E}">
        <p14:creationId xmlns:p14="http://schemas.microsoft.com/office/powerpoint/2010/main" val="206984509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4409" y="104775"/>
            <a:ext cx="6781800" cy="901700"/>
          </a:xfrm>
        </p:spPr>
        <p:txBody>
          <a:bodyPr>
            <a:normAutofit fontScale="90000"/>
          </a:bodyPr>
          <a:lstStyle/>
          <a:p>
            <a:r>
              <a:rPr lang="es-ES" dirty="0" smtClean="0"/>
              <a:t>CRITERIOS DE EVALUACIÓN</a:t>
            </a:r>
            <a:endParaRPr lang="es-ES" dirty="0"/>
          </a:p>
        </p:txBody>
      </p:sp>
      <p:graphicFrame>
        <p:nvGraphicFramePr>
          <p:cNvPr id="4" name="3 Tabla"/>
          <p:cNvGraphicFramePr>
            <a:graphicFrameLocks noGrp="1"/>
          </p:cNvGraphicFramePr>
          <p:nvPr>
            <p:extLst>
              <p:ext uri="{D42A27DB-BD31-4B8C-83A1-F6EECF244321}">
                <p14:modId xmlns:p14="http://schemas.microsoft.com/office/powerpoint/2010/main" val="1993150243"/>
              </p:ext>
            </p:extLst>
          </p:nvPr>
        </p:nvGraphicFramePr>
        <p:xfrm>
          <a:off x="1216323" y="1033157"/>
          <a:ext cx="7841411" cy="4099560"/>
        </p:xfrm>
        <a:graphic>
          <a:graphicData uri="http://schemas.openxmlformats.org/drawingml/2006/table">
            <a:tbl>
              <a:tblPr>
                <a:tableStyleId>{08FB837D-C827-4EFA-A057-4D05807E0F7C}</a:tableStyleId>
              </a:tblPr>
              <a:tblGrid>
                <a:gridCol w="577971"/>
                <a:gridCol w="4728842"/>
                <a:gridCol w="1267299"/>
                <a:gridCol w="1267299"/>
              </a:tblGrid>
              <a:tr h="318494">
                <a:tc rowSpan="2">
                  <a:txBody>
                    <a:bodyPr/>
                    <a:lstStyle/>
                    <a:p>
                      <a:pPr algn="ctr" fontAlgn="b"/>
                      <a:endParaRPr lang="es-MX" sz="2400" b="0" i="0" u="none" strike="noStrike" dirty="0">
                        <a:solidFill>
                          <a:srgbClr val="000000"/>
                        </a:solidFill>
                        <a:effectLst/>
                        <a:latin typeface="Calibri"/>
                      </a:endParaRPr>
                    </a:p>
                  </a:txBody>
                  <a:tcPr marL="9525" marR="9525" marT="9525" marB="0" anchor="b"/>
                </a:tc>
                <a:tc rowSpan="2">
                  <a:txBody>
                    <a:bodyPr/>
                    <a:lstStyle/>
                    <a:p>
                      <a:pPr algn="ctr" fontAlgn="ctr"/>
                      <a:r>
                        <a:rPr lang="es-MX" sz="2400" u="none" strike="noStrike">
                          <a:effectLst/>
                        </a:rPr>
                        <a:t>Creiterios de Evaluación</a:t>
                      </a:r>
                      <a:endParaRPr lang="es-MX" sz="2400" b="0" i="0" u="none" strike="noStrike">
                        <a:solidFill>
                          <a:srgbClr val="000000"/>
                        </a:solidFill>
                        <a:effectLst/>
                        <a:latin typeface="Calibri"/>
                      </a:endParaRPr>
                    </a:p>
                  </a:txBody>
                  <a:tcPr marL="9525" marR="9525" marT="9525" marB="0" anchor="ctr"/>
                </a:tc>
                <a:tc gridSpan="2">
                  <a:txBody>
                    <a:bodyPr/>
                    <a:lstStyle/>
                    <a:p>
                      <a:pPr algn="ctr" fontAlgn="b"/>
                      <a:r>
                        <a:rPr lang="es-MX" sz="2400" u="none" strike="noStrike">
                          <a:effectLst/>
                        </a:rPr>
                        <a:t>Criterios de Evaluación</a:t>
                      </a:r>
                      <a:endParaRPr lang="es-MX" sz="2400" b="0" i="0" u="none" strike="noStrike">
                        <a:solidFill>
                          <a:srgbClr val="000000"/>
                        </a:solidFill>
                        <a:effectLst/>
                        <a:latin typeface="Calibri"/>
                      </a:endParaRPr>
                    </a:p>
                  </a:txBody>
                  <a:tcPr marL="9525" marR="9525" marT="9525" marB="0" anchor="b"/>
                </a:tc>
                <a:tc hMerge="1">
                  <a:txBody>
                    <a:bodyPr/>
                    <a:lstStyle/>
                    <a:p>
                      <a:endParaRPr lang="es-MX"/>
                    </a:p>
                  </a:txBody>
                  <a:tcPr/>
                </a:tc>
              </a:tr>
              <a:tr h="668838">
                <a:tc vMerge="1">
                  <a:txBody>
                    <a:bodyPr/>
                    <a:lstStyle/>
                    <a:p>
                      <a:endParaRPr lang="es-MX"/>
                    </a:p>
                  </a:txBody>
                  <a:tcPr/>
                </a:tc>
                <a:tc vMerge="1">
                  <a:txBody>
                    <a:bodyPr/>
                    <a:lstStyle/>
                    <a:p>
                      <a:endParaRPr lang="es-MX"/>
                    </a:p>
                  </a:txBody>
                  <a:tcPr/>
                </a:tc>
                <a:tc>
                  <a:txBody>
                    <a:bodyPr/>
                    <a:lstStyle/>
                    <a:p>
                      <a:pPr algn="ctr" fontAlgn="b"/>
                      <a:r>
                        <a:rPr lang="es-MX" sz="2400" u="none" strike="noStrike">
                          <a:effectLst/>
                        </a:rPr>
                        <a:t>Con Jornada de O y P</a:t>
                      </a:r>
                      <a:endParaRPr lang="es-MX" sz="2400" b="0" i="0" u="none" strike="noStrike">
                        <a:solidFill>
                          <a:srgbClr val="000000"/>
                        </a:solidFill>
                        <a:effectLst/>
                        <a:latin typeface="Calibri"/>
                      </a:endParaRPr>
                    </a:p>
                  </a:txBody>
                  <a:tcPr marL="9525" marR="9525" marT="9525" marB="0" anchor="b"/>
                </a:tc>
                <a:tc>
                  <a:txBody>
                    <a:bodyPr/>
                    <a:lstStyle/>
                    <a:p>
                      <a:pPr algn="ctr" fontAlgn="b"/>
                      <a:r>
                        <a:rPr lang="es-MX" sz="2400" u="none" strike="noStrike">
                          <a:effectLst/>
                        </a:rPr>
                        <a:t>Sin Jornada de O y P</a:t>
                      </a:r>
                      <a:endParaRPr lang="es-MX" sz="2400" b="0" i="0" u="none" strike="noStrike">
                        <a:solidFill>
                          <a:srgbClr val="000000"/>
                        </a:solidFill>
                        <a:effectLst/>
                        <a:latin typeface="Calibri"/>
                      </a:endParaRPr>
                    </a:p>
                  </a:txBody>
                  <a:tcPr marL="9525" marR="9525" marT="9525" marB="0" anchor="b"/>
                </a:tc>
              </a:tr>
              <a:tr h="318494">
                <a:tc>
                  <a:txBody>
                    <a:bodyPr/>
                    <a:lstStyle/>
                    <a:p>
                      <a:pPr algn="r" fontAlgn="b"/>
                      <a:r>
                        <a:rPr lang="es-MX" sz="2400" u="none" strike="noStrike">
                          <a:effectLst/>
                        </a:rPr>
                        <a:t>1</a:t>
                      </a:r>
                      <a:endParaRPr lang="es-MX" sz="2400" b="0" i="0" u="none" strike="noStrike">
                        <a:solidFill>
                          <a:srgbClr val="000000"/>
                        </a:solidFill>
                        <a:effectLst/>
                        <a:latin typeface="Calibri"/>
                      </a:endParaRPr>
                    </a:p>
                  </a:txBody>
                  <a:tcPr marL="9525" marR="9525" marT="9525" marB="0" anchor="b"/>
                </a:tc>
                <a:tc>
                  <a:txBody>
                    <a:bodyPr/>
                    <a:lstStyle/>
                    <a:p>
                      <a:pPr algn="l" fontAlgn="b"/>
                      <a:r>
                        <a:rPr lang="es-MX" sz="2400" u="none" strike="noStrike" dirty="0" smtClean="0">
                          <a:effectLst/>
                        </a:rPr>
                        <a:t>Exámenes</a:t>
                      </a:r>
                      <a:endParaRPr lang="es-MX" sz="2400" b="0" i="0" u="none" strike="noStrike" dirty="0">
                        <a:solidFill>
                          <a:srgbClr val="000000"/>
                        </a:solidFill>
                        <a:effectLst/>
                        <a:latin typeface="Calibri"/>
                      </a:endParaRPr>
                    </a:p>
                  </a:txBody>
                  <a:tcPr marL="9525" marR="9525" marT="9525" marB="0" anchor="b"/>
                </a:tc>
                <a:tc>
                  <a:txBody>
                    <a:bodyPr/>
                    <a:lstStyle/>
                    <a:p>
                      <a:pPr algn="ctr" fontAlgn="b"/>
                      <a:r>
                        <a:rPr lang="es-MX" sz="2400" u="none" strike="noStrike" dirty="0">
                          <a:effectLst/>
                        </a:rPr>
                        <a:t>40%</a:t>
                      </a:r>
                      <a:endParaRPr lang="es-MX" sz="2400" b="0" i="0" u="none" strike="noStrike" dirty="0">
                        <a:solidFill>
                          <a:srgbClr val="000000"/>
                        </a:solidFill>
                        <a:effectLst/>
                        <a:latin typeface="Calibri"/>
                      </a:endParaRPr>
                    </a:p>
                  </a:txBody>
                  <a:tcPr marL="9525" marR="9525" marT="9525" marB="0" anchor="b"/>
                </a:tc>
                <a:tc>
                  <a:txBody>
                    <a:bodyPr/>
                    <a:lstStyle/>
                    <a:p>
                      <a:pPr algn="ctr" fontAlgn="b"/>
                      <a:r>
                        <a:rPr lang="es-MX" sz="2400" u="none" strike="noStrike">
                          <a:effectLst/>
                        </a:rPr>
                        <a:t>40%</a:t>
                      </a:r>
                      <a:endParaRPr lang="es-MX" sz="2400" b="0" i="0" u="none" strike="noStrike">
                        <a:solidFill>
                          <a:srgbClr val="000000"/>
                        </a:solidFill>
                        <a:effectLst/>
                        <a:latin typeface="Calibri"/>
                      </a:endParaRPr>
                    </a:p>
                  </a:txBody>
                  <a:tcPr marL="9525" marR="9525" marT="9525" marB="0" anchor="b"/>
                </a:tc>
              </a:tr>
              <a:tr h="318494">
                <a:tc>
                  <a:txBody>
                    <a:bodyPr/>
                    <a:lstStyle/>
                    <a:p>
                      <a:pPr algn="r" fontAlgn="b"/>
                      <a:r>
                        <a:rPr lang="es-MX" sz="2400" u="none" strike="noStrike">
                          <a:effectLst/>
                        </a:rPr>
                        <a:t>2</a:t>
                      </a:r>
                      <a:endParaRPr lang="es-MX" sz="2400" b="0" i="0" u="none" strike="noStrike">
                        <a:solidFill>
                          <a:srgbClr val="000000"/>
                        </a:solidFill>
                        <a:effectLst/>
                        <a:latin typeface="Calibri"/>
                      </a:endParaRPr>
                    </a:p>
                  </a:txBody>
                  <a:tcPr marL="9525" marR="9525" marT="9525" marB="0" anchor="b"/>
                </a:tc>
                <a:tc>
                  <a:txBody>
                    <a:bodyPr/>
                    <a:lstStyle/>
                    <a:p>
                      <a:pPr algn="l" fontAlgn="b"/>
                      <a:r>
                        <a:rPr lang="es-MX" sz="2400" u="none" strike="noStrike">
                          <a:effectLst/>
                        </a:rPr>
                        <a:t>Trabajos Escritos</a:t>
                      </a:r>
                      <a:endParaRPr lang="es-MX" sz="2400" b="0" i="0" u="none" strike="noStrike">
                        <a:solidFill>
                          <a:srgbClr val="000000"/>
                        </a:solidFill>
                        <a:effectLst/>
                        <a:latin typeface="Calibri"/>
                      </a:endParaRPr>
                    </a:p>
                  </a:txBody>
                  <a:tcPr marL="9525" marR="9525" marT="9525" marB="0" anchor="b"/>
                </a:tc>
                <a:tc>
                  <a:txBody>
                    <a:bodyPr/>
                    <a:lstStyle/>
                    <a:p>
                      <a:pPr algn="ctr" fontAlgn="b"/>
                      <a:r>
                        <a:rPr lang="es-MX" sz="2400" u="none" strike="noStrike" dirty="0" smtClean="0">
                          <a:effectLst/>
                        </a:rPr>
                        <a:t>10%</a:t>
                      </a:r>
                      <a:endParaRPr lang="es-MX" sz="2400" b="0" i="0" u="none" strike="noStrike" dirty="0">
                        <a:solidFill>
                          <a:srgbClr val="000000"/>
                        </a:solidFill>
                        <a:effectLst/>
                        <a:latin typeface="Calibri"/>
                      </a:endParaRPr>
                    </a:p>
                  </a:txBody>
                  <a:tcPr marL="9525" marR="9525" marT="9525" marB="0" anchor="b"/>
                </a:tc>
                <a:tc>
                  <a:txBody>
                    <a:bodyPr/>
                    <a:lstStyle/>
                    <a:p>
                      <a:pPr algn="ctr" fontAlgn="b"/>
                      <a:r>
                        <a:rPr lang="es-MX" sz="2400" u="none" strike="noStrike" dirty="0" smtClean="0">
                          <a:effectLst/>
                        </a:rPr>
                        <a:t>30%</a:t>
                      </a:r>
                      <a:endParaRPr lang="es-MX" sz="2400" b="0" i="0" u="none" strike="noStrike" dirty="0">
                        <a:solidFill>
                          <a:srgbClr val="000000"/>
                        </a:solidFill>
                        <a:effectLst/>
                        <a:latin typeface="Calibri"/>
                      </a:endParaRPr>
                    </a:p>
                  </a:txBody>
                  <a:tcPr marL="9525" marR="9525" marT="9525" marB="0" anchor="b"/>
                </a:tc>
              </a:tr>
              <a:tr h="318494">
                <a:tc>
                  <a:txBody>
                    <a:bodyPr/>
                    <a:lstStyle/>
                    <a:p>
                      <a:pPr algn="r" fontAlgn="b"/>
                      <a:r>
                        <a:rPr lang="es-MX" sz="2400" u="none" strike="noStrike">
                          <a:effectLst/>
                        </a:rPr>
                        <a:t>3</a:t>
                      </a:r>
                      <a:endParaRPr lang="es-MX" sz="2400" b="0" i="0" u="none" strike="noStrike">
                        <a:solidFill>
                          <a:srgbClr val="000000"/>
                        </a:solidFill>
                        <a:effectLst/>
                        <a:latin typeface="Calibri"/>
                      </a:endParaRPr>
                    </a:p>
                  </a:txBody>
                  <a:tcPr marL="9525" marR="9525" marT="9525" marB="0" anchor="b"/>
                </a:tc>
                <a:tc>
                  <a:txBody>
                    <a:bodyPr/>
                    <a:lstStyle/>
                    <a:p>
                      <a:pPr algn="l" fontAlgn="b"/>
                      <a:r>
                        <a:rPr lang="es-MX" sz="2400" u="none" strike="noStrike">
                          <a:effectLst/>
                        </a:rPr>
                        <a:t>Participación</a:t>
                      </a:r>
                      <a:endParaRPr lang="es-MX" sz="2400" b="0" i="0" u="none" strike="noStrike">
                        <a:solidFill>
                          <a:srgbClr val="000000"/>
                        </a:solidFill>
                        <a:effectLst/>
                        <a:latin typeface="Calibri"/>
                      </a:endParaRPr>
                    </a:p>
                  </a:txBody>
                  <a:tcPr marL="9525" marR="9525" marT="9525" marB="0" anchor="b"/>
                </a:tc>
                <a:tc>
                  <a:txBody>
                    <a:bodyPr/>
                    <a:lstStyle/>
                    <a:p>
                      <a:pPr algn="ctr" fontAlgn="b"/>
                      <a:r>
                        <a:rPr lang="es-MX" sz="2400" u="none" strike="noStrike" dirty="0" smtClean="0">
                          <a:effectLst/>
                        </a:rPr>
                        <a:t>10%</a:t>
                      </a:r>
                      <a:endParaRPr lang="es-MX" sz="2400" b="0" i="0" u="none" strike="noStrike" dirty="0">
                        <a:solidFill>
                          <a:srgbClr val="000000"/>
                        </a:solidFill>
                        <a:effectLst/>
                        <a:latin typeface="Calibri"/>
                      </a:endParaRPr>
                    </a:p>
                  </a:txBody>
                  <a:tcPr marL="9525" marR="9525" marT="9525" marB="0" anchor="b"/>
                </a:tc>
                <a:tc>
                  <a:txBody>
                    <a:bodyPr/>
                    <a:lstStyle/>
                    <a:p>
                      <a:pPr algn="ctr" fontAlgn="b"/>
                      <a:r>
                        <a:rPr lang="es-MX" sz="2400" u="none" strike="noStrike" dirty="0" smtClean="0">
                          <a:effectLst/>
                        </a:rPr>
                        <a:t>20%</a:t>
                      </a:r>
                      <a:endParaRPr lang="es-MX" sz="2400" b="0" i="0" u="none" strike="noStrike" dirty="0">
                        <a:solidFill>
                          <a:srgbClr val="000000"/>
                        </a:solidFill>
                        <a:effectLst/>
                        <a:latin typeface="Calibri"/>
                      </a:endParaRPr>
                    </a:p>
                  </a:txBody>
                  <a:tcPr marL="9525" marR="9525" marT="9525" marB="0" anchor="b"/>
                </a:tc>
              </a:tr>
              <a:tr h="318494">
                <a:tc>
                  <a:txBody>
                    <a:bodyPr/>
                    <a:lstStyle/>
                    <a:p>
                      <a:pPr algn="r" fontAlgn="b"/>
                      <a:r>
                        <a:rPr lang="es-MX" sz="2400" u="none" strike="noStrike">
                          <a:effectLst/>
                        </a:rPr>
                        <a:t>4</a:t>
                      </a:r>
                      <a:endParaRPr lang="es-MX" sz="2400" b="0" i="0" u="none" strike="noStrike">
                        <a:solidFill>
                          <a:srgbClr val="000000"/>
                        </a:solidFill>
                        <a:effectLst/>
                        <a:latin typeface="Calibri"/>
                      </a:endParaRPr>
                    </a:p>
                  </a:txBody>
                  <a:tcPr marL="9525" marR="9525" marT="9525" marB="0" anchor="b"/>
                </a:tc>
                <a:tc>
                  <a:txBody>
                    <a:bodyPr/>
                    <a:lstStyle/>
                    <a:p>
                      <a:pPr algn="l" fontAlgn="b"/>
                      <a:r>
                        <a:rPr lang="es-MX" sz="2400" u="none" strike="noStrike">
                          <a:effectLst/>
                        </a:rPr>
                        <a:t>Portafolio</a:t>
                      </a:r>
                      <a:endParaRPr lang="es-MX" sz="2400" b="0" i="0" u="none" strike="noStrike">
                        <a:solidFill>
                          <a:srgbClr val="000000"/>
                        </a:solidFill>
                        <a:effectLst/>
                        <a:latin typeface="Calibri"/>
                      </a:endParaRPr>
                    </a:p>
                  </a:txBody>
                  <a:tcPr marL="9525" marR="9525" marT="9525" marB="0" anchor="b"/>
                </a:tc>
                <a:tc>
                  <a:txBody>
                    <a:bodyPr/>
                    <a:lstStyle/>
                    <a:p>
                      <a:pPr algn="ctr" fontAlgn="b"/>
                      <a:r>
                        <a:rPr lang="es-MX" sz="2400" u="none" strike="noStrike" dirty="0" smtClean="0">
                          <a:effectLst/>
                        </a:rPr>
                        <a:t>10%</a:t>
                      </a:r>
                      <a:endParaRPr lang="es-MX" sz="2400" b="0" i="0" u="none" strike="noStrike" dirty="0">
                        <a:solidFill>
                          <a:srgbClr val="000000"/>
                        </a:solidFill>
                        <a:effectLst/>
                        <a:latin typeface="Calibri"/>
                      </a:endParaRPr>
                    </a:p>
                  </a:txBody>
                  <a:tcPr marL="9525" marR="9525" marT="9525" marB="0" anchor="b"/>
                </a:tc>
                <a:tc>
                  <a:txBody>
                    <a:bodyPr/>
                    <a:lstStyle/>
                    <a:p>
                      <a:pPr algn="ctr" fontAlgn="b"/>
                      <a:r>
                        <a:rPr lang="es-MX" sz="2400" u="none" strike="noStrike" dirty="0" smtClean="0">
                          <a:effectLst/>
                        </a:rPr>
                        <a:t>10%</a:t>
                      </a:r>
                      <a:endParaRPr lang="es-MX" sz="2400" b="0" i="0" u="none" strike="noStrike" dirty="0">
                        <a:solidFill>
                          <a:srgbClr val="000000"/>
                        </a:solidFill>
                        <a:effectLst/>
                        <a:latin typeface="Calibri"/>
                      </a:endParaRPr>
                    </a:p>
                  </a:txBody>
                  <a:tcPr marL="9525" marR="9525" marT="9525" marB="0" anchor="b"/>
                </a:tc>
              </a:tr>
              <a:tr h="318494">
                <a:tc>
                  <a:txBody>
                    <a:bodyPr/>
                    <a:lstStyle/>
                    <a:p>
                      <a:pPr algn="r" fontAlgn="b"/>
                      <a:r>
                        <a:rPr lang="es-MX" sz="2400" u="none" strike="noStrike">
                          <a:effectLst/>
                        </a:rPr>
                        <a:t>5</a:t>
                      </a:r>
                      <a:endParaRPr lang="es-MX" sz="2400" b="0" i="0" u="none" strike="noStrike">
                        <a:solidFill>
                          <a:srgbClr val="000000"/>
                        </a:solidFill>
                        <a:effectLst/>
                        <a:latin typeface="Calibri"/>
                      </a:endParaRPr>
                    </a:p>
                  </a:txBody>
                  <a:tcPr marL="9525" marR="9525" marT="9525" marB="0" anchor="b"/>
                </a:tc>
                <a:tc>
                  <a:txBody>
                    <a:bodyPr/>
                    <a:lstStyle/>
                    <a:p>
                      <a:pPr algn="l" fontAlgn="b"/>
                      <a:r>
                        <a:rPr lang="es-MX" sz="2400" u="none" strike="noStrike">
                          <a:effectLst/>
                        </a:rPr>
                        <a:t>Observacion y Practica</a:t>
                      </a:r>
                      <a:endParaRPr lang="es-MX" sz="2400" b="0" i="0" u="none" strike="noStrike">
                        <a:solidFill>
                          <a:srgbClr val="000000"/>
                        </a:solidFill>
                        <a:effectLst/>
                        <a:latin typeface="Calibri"/>
                      </a:endParaRPr>
                    </a:p>
                  </a:txBody>
                  <a:tcPr marL="9525" marR="9525" marT="9525" marB="0" anchor="b"/>
                </a:tc>
                <a:tc>
                  <a:txBody>
                    <a:bodyPr/>
                    <a:lstStyle/>
                    <a:p>
                      <a:pPr algn="ctr" fontAlgn="b"/>
                      <a:r>
                        <a:rPr lang="es-MX" sz="2400" u="none" strike="noStrike" dirty="0" smtClean="0">
                          <a:effectLst/>
                        </a:rPr>
                        <a:t>30%</a:t>
                      </a:r>
                      <a:endParaRPr lang="es-MX" sz="2400" b="0" i="0" u="none" strike="noStrike" dirty="0">
                        <a:solidFill>
                          <a:srgbClr val="000000"/>
                        </a:solidFill>
                        <a:effectLst/>
                        <a:latin typeface="Calibri"/>
                      </a:endParaRPr>
                    </a:p>
                  </a:txBody>
                  <a:tcPr marL="9525" marR="9525" marT="9525" marB="0" anchor="b"/>
                </a:tc>
                <a:tc>
                  <a:txBody>
                    <a:bodyPr/>
                    <a:lstStyle/>
                    <a:p>
                      <a:pPr algn="ctr" fontAlgn="b"/>
                      <a:r>
                        <a:rPr lang="es-MX" sz="2400" u="none" strike="noStrike" dirty="0" smtClean="0">
                          <a:effectLst/>
                        </a:rPr>
                        <a:t>0%</a:t>
                      </a:r>
                      <a:endParaRPr lang="es-MX" sz="2400" b="0" i="0" u="none" strike="noStrike" dirty="0">
                        <a:solidFill>
                          <a:srgbClr val="000000"/>
                        </a:solidFill>
                        <a:effectLst/>
                        <a:latin typeface="Calibri"/>
                      </a:endParaRPr>
                    </a:p>
                  </a:txBody>
                  <a:tcPr marL="9525" marR="9525" marT="9525" marB="0" anchor="b"/>
                </a:tc>
              </a:tr>
              <a:tr h="358644">
                <a:tc>
                  <a:txBody>
                    <a:bodyPr/>
                    <a:lstStyle/>
                    <a:p>
                      <a:pPr algn="l" fontAlgn="b"/>
                      <a:endParaRPr lang="es-MX" sz="2400" b="0" i="0" u="none" strike="noStrike">
                        <a:solidFill>
                          <a:srgbClr val="000000"/>
                        </a:solidFill>
                        <a:effectLst/>
                        <a:latin typeface="Calibri"/>
                      </a:endParaRPr>
                    </a:p>
                  </a:txBody>
                  <a:tcPr marL="9525" marR="9525" marT="9525" marB="0" anchor="b"/>
                </a:tc>
                <a:tc>
                  <a:txBody>
                    <a:bodyPr/>
                    <a:lstStyle/>
                    <a:p>
                      <a:pPr algn="r" fontAlgn="b"/>
                      <a:r>
                        <a:rPr lang="es-MX" sz="2400" u="none" strike="noStrike" dirty="0">
                          <a:effectLst/>
                        </a:rPr>
                        <a:t>Total de </a:t>
                      </a:r>
                      <a:r>
                        <a:rPr lang="es-MX" sz="2400" u="none" strike="noStrike" dirty="0" smtClean="0">
                          <a:effectLst/>
                        </a:rPr>
                        <a:t>Evaluación</a:t>
                      </a:r>
                      <a:endParaRPr lang="es-MX" sz="2400" b="0" i="0" u="none" strike="noStrike" dirty="0">
                        <a:solidFill>
                          <a:srgbClr val="000000"/>
                        </a:solidFill>
                        <a:effectLst/>
                        <a:latin typeface="Calibri"/>
                      </a:endParaRPr>
                    </a:p>
                  </a:txBody>
                  <a:tcPr marL="9525" marR="9525" marT="9525" marB="0" anchor="b"/>
                </a:tc>
                <a:tc>
                  <a:txBody>
                    <a:bodyPr/>
                    <a:lstStyle/>
                    <a:p>
                      <a:pPr algn="ctr" fontAlgn="b"/>
                      <a:r>
                        <a:rPr lang="es-MX" sz="2400" u="none" strike="noStrike" dirty="0" smtClean="0">
                          <a:effectLst/>
                        </a:rPr>
                        <a:t>100%</a:t>
                      </a:r>
                      <a:endParaRPr lang="es-MX" sz="2400" b="0" i="0" u="none" strike="noStrike" dirty="0">
                        <a:solidFill>
                          <a:srgbClr val="000000"/>
                        </a:solidFill>
                        <a:effectLst/>
                        <a:latin typeface="Calibri"/>
                      </a:endParaRPr>
                    </a:p>
                  </a:txBody>
                  <a:tcPr marL="9525" marR="9525" marT="9525" marB="0" anchor="b"/>
                </a:tc>
                <a:tc>
                  <a:txBody>
                    <a:bodyPr/>
                    <a:lstStyle/>
                    <a:p>
                      <a:pPr algn="ctr" fontAlgn="b"/>
                      <a:r>
                        <a:rPr lang="es-MX" sz="2400" u="none" strike="noStrike" dirty="0" smtClean="0">
                          <a:effectLst/>
                        </a:rPr>
                        <a:t>100%</a:t>
                      </a:r>
                      <a:endParaRPr lang="es-MX" sz="24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4170025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21172"/>
            <a:ext cx="6781800" cy="1600200"/>
          </a:xfrm>
        </p:spPr>
        <p:txBody>
          <a:bodyPr>
            <a:normAutofit/>
          </a:bodyPr>
          <a:lstStyle/>
          <a:p>
            <a:r>
              <a:rPr lang="es-ES" sz="4400" dirty="0" smtClean="0"/>
              <a:t>PROPÓSITO</a:t>
            </a:r>
            <a:endParaRPr lang="es-ES" sz="4400" dirty="0"/>
          </a:p>
        </p:txBody>
      </p:sp>
      <p:sp>
        <p:nvSpPr>
          <p:cNvPr id="3" name="Marcador de contenido 2"/>
          <p:cNvSpPr>
            <a:spLocks noGrp="1"/>
          </p:cNvSpPr>
          <p:nvPr>
            <p:ph idx="1"/>
          </p:nvPr>
        </p:nvSpPr>
        <p:spPr>
          <a:xfrm>
            <a:off x="762000" y="1577339"/>
            <a:ext cx="7543800" cy="2546986"/>
          </a:xfrm>
          <a:prstGeom prst="rect">
            <a:avLst/>
          </a:prstGeom>
        </p:spPr>
        <p:txBody>
          <a:bodyPr>
            <a:noAutofit/>
          </a:bodyPr>
          <a:lstStyle/>
          <a:p>
            <a:pPr algn="just">
              <a:lnSpc>
                <a:spcPct val="150000"/>
              </a:lnSpc>
            </a:pPr>
            <a:r>
              <a:rPr lang="es-MX" sz="2000" dirty="0"/>
              <a:t>El propósito de este curso es promover que el futuro docente comprenda y aplique los conceptos y procedimientos básicos de probabilidad y estadística descriptiva e inferencial que le permitan recolectar, organizar, presentar y analizar datos para abordar la resolución de problemas en el contexto educativo; asimismo, se pretende que los futuros docentes apliquen estos conceptos y procedimientos en la realización de proyectos de investigación y en la elaboración de su documento </a:t>
            </a:r>
            <a:r>
              <a:rPr lang="es-MX" sz="2000" dirty="0" err="1"/>
              <a:t>recepcional</a:t>
            </a:r>
            <a:r>
              <a:rPr lang="es-MX" sz="2000" dirty="0"/>
              <a:t>.</a:t>
            </a:r>
            <a:endParaRPr lang="es-ES_tradnl" sz="2000" dirty="0">
              <a:latin typeface="Arial"/>
              <a:cs typeface="Arial"/>
            </a:endParaRPr>
          </a:p>
        </p:txBody>
      </p:sp>
    </p:spTree>
    <p:extLst>
      <p:ext uri="{BB962C8B-B14F-4D97-AF65-F5344CB8AC3E}">
        <p14:creationId xmlns:p14="http://schemas.microsoft.com/office/powerpoint/2010/main" val="31220443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4425" y="463549"/>
            <a:ext cx="6781800" cy="1171575"/>
          </a:xfrm>
        </p:spPr>
        <p:txBody>
          <a:bodyPr>
            <a:normAutofit/>
          </a:bodyPr>
          <a:lstStyle/>
          <a:p>
            <a:r>
              <a:rPr lang="es-ES" dirty="0" smtClean="0"/>
              <a:t>FECHAS DE EVALUACIÓN</a:t>
            </a:r>
            <a:endParaRPr lang="es-ES" dirty="0"/>
          </a:p>
        </p:txBody>
      </p:sp>
      <p:sp>
        <p:nvSpPr>
          <p:cNvPr id="4" name="Marcador de contenido 2"/>
          <p:cNvSpPr txBox="1">
            <a:spLocks/>
          </p:cNvSpPr>
          <p:nvPr/>
        </p:nvSpPr>
        <p:spPr>
          <a:xfrm>
            <a:off x="914400" y="1929673"/>
            <a:ext cx="7543800" cy="3886200"/>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buFont typeface="Wingdings 2"/>
              <a:buNone/>
            </a:pPr>
            <a:r>
              <a:rPr lang="es-ES" sz="2000" dirty="0" smtClean="0"/>
              <a:t>EXAMENES INSTITUCIONALES</a:t>
            </a:r>
          </a:p>
          <a:p>
            <a:pPr marL="0" indent="0">
              <a:buFont typeface="Wingdings 2"/>
              <a:buNone/>
            </a:pPr>
            <a:endParaRPr lang="es-ES" sz="2000" dirty="0" smtClean="0"/>
          </a:p>
          <a:p>
            <a:r>
              <a:rPr lang="es-ES" sz="2000" dirty="0" smtClean="0"/>
              <a:t>PRIMER PERIODO : 19 al 21 DE OCTUBRE</a:t>
            </a:r>
          </a:p>
          <a:p>
            <a:endParaRPr lang="es-ES" sz="2000" dirty="0" smtClean="0"/>
          </a:p>
          <a:p>
            <a:r>
              <a:rPr lang="es-ES" sz="2000" dirty="0" smtClean="0"/>
              <a:t>SEGUNDO PERIODO: 18 </a:t>
            </a:r>
            <a:r>
              <a:rPr lang="es-ES" sz="2000" smtClean="0"/>
              <a:t>al </a:t>
            </a:r>
            <a:r>
              <a:rPr lang="es-ES" sz="2000" smtClean="0"/>
              <a:t>20 DE </a:t>
            </a:r>
            <a:r>
              <a:rPr lang="es-ES" sz="2000" dirty="0" smtClean="0"/>
              <a:t>NOVIEMBRE</a:t>
            </a:r>
          </a:p>
          <a:p>
            <a:endParaRPr lang="es-ES" sz="2000" dirty="0" smtClean="0"/>
          </a:p>
          <a:p>
            <a:r>
              <a:rPr lang="es-ES" sz="2000" dirty="0" smtClean="0"/>
              <a:t>TERCER PERIODO: 11 al 13 DE ENERO</a:t>
            </a:r>
            <a:endParaRPr lang="es-ES" sz="2000" dirty="0"/>
          </a:p>
        </p:txBody>
      </p:sp>
    </p:spTree>
    <p:extLst>
      <p:ext uri="{BB962C8B-B14F-4D97-AF65-F5344CB8AC3E}">
        <p14:creationId xmlns:p14="http://schemas.microsoft.com/office/powerpoint/2010/main" val="31900203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476249"/>
            <a:ext cx="8171688" cy="854075"/>
          </a:xfrm>
        </p:spPr>
        <p:txBody>
          <a:bodyPr>
            <a:normAutofit/>
          </a:bodyPr>
          <a:lstStyle/>
          <a:p>
            <a:pPr algn="ctr"/>
            <a:r>
              <a:rPr lang="es-ES" dirty="0" smtClean="0"/>
              <a:t>JORNADAS DE OBSERVACIÓN</a:t>
            </a:r>
            <a:endParaRPr lang="es-ES" dirty="0"/>
          </a:p>
        </p:txBody>
      </p:sp>
      <p:sp>
        <p:nvSpPr>
          <p:cNvPr id="3" name="Marcador de contenido 2"/>
          <p:cNvSpPr>
            <a:spLocks noGrp="1"/>
          </p:cNvSpPr>
          <p:nvPr>
            <p:ph idx="1"/>
          </p:nvPr>
        </p:nvSpPr>
        <p:spPr>
          <a:xfrm>
            <a:off x="942975" y="2644048"/>
            <a:ext cx="7990713" cy="3604352"/>
          </a:xfrm>
        </p:spPr>
        <p:txBody>
          <a:bodyPr>
            <a:normAutofit/>
          </a:bodyPr>
          <a:lstStyle/>
          <a:p>
            <a:pPr marL="82296" indent="0">
              <a:buNone/>
            </a:pPr>
            <a:r>
              <a:rPr lang="es-ES" sz="2800" dirty="0" smtClean="0"/>
              <a:t>PRIMERA: 22,23 y 24 SEPTIEMBRE</a:t>
            </a:r>
          </a:p>
          <a:p>
            <a:pPr marL="82296" indent="0">
              <a:buNone/>
            </a:pPr>
            <a:endParaRPr lang="es-ES" sz="2800" dirty="0" smtClean="0"/>
          </a:p>
          <a:p>
            <a:pPr marL="82296" indent="0">
              <a:buNone/>
            </a:pPr>
            <a:r>
              <a:rPr lang="es-ES" sz="2800" dirty="0" smtClean="0"/>
              <a:t>SEGUNDA: 4, 5 y 6 DE NOVIEMBRE</a:t>
            </a:r>
          </a:p>
          <a:p>
            <a:pPr marL="82296" indent="0">
              <a:buNone/>
            </a:pPr>
            <a:endParaRPr lang="es-ES" sz="2800" dirty="0"/>
          </a:p>
          <a:p>
            <a:pPr marL="82296" indent="0">
              <a:buNone/>
            </a:pPr>
            <a:r>
              <a:rPr lang="es-ES" sz="2800" dirty="0" smtClean="0"/>
              <a:t>TERCERA: 30 DE NOVIEMBRE AL 4 DE DICIEMBRE</a:t>
            </a:r>
            <a:endParaRPr lang="es-ES" sz="2800" dirty="0"/>
          </a:p>
          <a:p>
            <a:pPr marL="82296" indent="0">
              <a:buNone/>
            </a:pPr>
            <a:endParaRPr lang="es-ES" sz="2800" dirty="0"/>
          </a:p>
        </p:txBody>
      </p:sp>
    </p:spTree>
    <p:extLst>
      <p:ext uri="{BB962C8B-B14F-4D97-AF65-F5344CB8AC3E}">
        <p14:creationId xmlns:p14="http://schemas.microsoft.com/office/powerpoint/2010/main" val="19522221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01625"/>
            <a:ext cx="6781800" cy="1600200"/>
          </a:xfrm>
        </p:spPr>
        <p:txBody>
          <a:bodyPr>
            <a:normAutofit/>
          </a:bodyPr>
          <a:lstStyle/>
          <a:p>
            <a:r>
              <a:rPr lang="es-ES" dirty="0" smtClean="0"/>
              <a:t>REGLAMENTO AL INTERIOR DEL AULA</a:t>
            </a:r>
            <a:endParaRPr lang="es-ES" dirty="0"/>
          </a:p>
        </p:txBody>
      </p:sp>
      <p:sp>
        <p:nvSpPr>
          <p:cNvPr id="4" name="Marcador de contenido 2"/>
          <p:cNvSpPr>
            <a:spLocks noGrp="1"/>
          </p:cNvSpPr>
          <p:nvPr>
            <p:ph idx="1"/>
          </p:nvPr>
        </p:nvSpPr>
        <p:spPr>
          <a:xfrm>
            <a:off x="160421" y="1933909"/>
            <a:ext cx="8629618" cy="4644312"/>
          </a:xfrm>
        </p:spPr>
        <p:txBody>
          <a:bodyPr>
            <a:normAutofit/>
          </a:bodyPr>
          <a:lstStyle/>
          <a:p>
            <a:pPr algn="just">
              <a:defRPr/>
            </a:pPr>
            <a:r>
              <a:rPr lang="es-ES" sz="2800" dirty="0"/>
              <a:t>Llegar </a:t>
            </a:r>
            <a:r>
              <a:rPr lang="es-ES" sz="2800" dirty="0" smtClean="0"/>
              <a:t>puntualmente, </a:t>
            </a:r>
            <a:r>
              <a:rPr lang="es-ES" sz="2800" dirty="0"/>
              <a:t>la puerta se cerrará y no se dejará entrar al </a:t>
            </a:r>
            <a:r>
              <a:rPr lang="es-ES" sz="2800" dirty="0" smtClean="0"/>
              <a:t>salón después del timbre.</a:t>
            </a:r>
            <a:endParaRPr lang="es-ES" sz="2800" dirty="0"/>
          </a:p>
          <a:p>
            <a:pPr algn="just">
              <a:defRPr/>
            </a:pPr>
            <a:r>
              <a:rPr lang="es-ES" sz="2800" dirty="0"/>
              <a:t>Traer  en cada clase de la asignatura los materiales  solicitados (cuaderno de la asignatura, lecturas, </a:t>
            </a:r>
            <a:r>
              <a:rPr lang="es-ES" sz="2800" dirty="0" smtClean="0"/>
              <a:t>programa, </a:t>
            </a:r>
            <a:r>
              <a:rPr lang="es-ES" sz="2800" dirty="0"/>
              <a:t>etc.), de lo contrario se solicitará que abandone el salón y se aplicarán las faltas correspondientes. </a:t>
            </a:r>
          </a:p>
          <a:p>
            <a:pPr algn="just">
              <a:defRPr/>
            </a:pPr>
            <a:r>
              <a:rPr lang="es-ES" sz="2800" dirty="0"/>
              <a:t>Evitar salir del salón durante las horas clase.</a:t>
            </a:r>
          </a:p>
          <a:p>
            <a:pPr algn="just">
              <a:defRPr/>
            </a:pPr>
            <a:r>
              <a:rPr lang="es-ES" sz="2800" dirty="0"/>
              <a:t>No usar  </a:t>
            </a:r>
            <a:r>
              <a:rPr lang="es-ES" sz="2800" dirty="0" smtClean="0"/>
              <a:t>computadora (sólo </a:t>
            </a:r>
            <a:r>
              <a:rPr lang="es-ES" sz="2800" dirty="0"/>
              <a:t>cuando sea solicitada)</a:t>
            </a:r>
          </a:p>
          <a:p>
            <a:pPr algn="just">
              <a:defRPr/>
            </a:pPr>
            <a:endParaRPr lang="es-ES" sz="2800" dirty="0" smtClean="0"/>
          </a:p>
          <a:p>
            <a:pPr algn="just">
              <a:defRPr/>
            </a:pPr>
            <a:endParaRPr lang="es-ES" sz="2800" dirty="0"/>
          </a:p>
          <a:p>
            <a:pPr>
              <a:defRPr/>
            </a:pPr>
            <a:endParaRPr lang="es-MX" sz="2800" dirty="0"/>
          </a:p>
        </p:txBody>
      </p:sp>
    </p:spTree>
    <p:extLst>
      <p:ext uri="{BB962C8B-B14F-4D97-AF65-F5344CB8AC3E}">
        <p14:creationId xmlns:p14="http://schemas.microsoft.com/office/powerpoint/2010/main" val="13425584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39822" y="396923"/>
            <a:ext cx="8104177" cy="4800600"/>
          </a:xfrm>
        </p:spPr>
        <p:txBody>
          <a:bodyPr>
            <a:noAutofit/>
          </a:bodyPr>
          <a:lstStyle/>
          <a:p>
            <a:pPr algn="just">
              <a:defRPr/>
            </a:pPr>
            <a:r>
              <a:rPr lang="es-ES" sz="2000" dirty="0"/>
              <a:t>Entregar en tiempo y forma trabajos y tareas, no se aceptan trabajos fuera de tiempo, sólo si están justificadas las faltas. </a:t>
            </a:r>
            <a:endParaRPr lang="es-ES" sz="2000" dirty="0" smtClean="0"/>
          </a:p>
          <a:p>
            <a:pPr marL="82296" indent="0" algn="just">
              <a:buNone/>
              <a:defRPr/>
            </a:pPr>
            <a:endParaRPr lang="es-ES" sz="2000" dirty="0"/>
          </a:p>
          <a:p>
            <a:pPr algn="just">
              <a:defRPr/>
            </a:pPr>
            <a:r>
              <a:rPr lang="en-US" sz="2000" dirty="0"/>
              <a:t>El </a:t>
            </a:r>
            <a:r>
              <a:rPr lang="en-US" sz="2000" dirty="0" err="1"/>
              <a:t>uso</a:t>
            </a:r>
            <a:r>
              <a:rPr lang="en-US" sz="2000" dirty="0"/>
              <a:t> de </a:t>
            </a:r>
            <a:r>
              <a:rPr lang="en-US" sz="2000" dirty="0" err="1"/>
              <a:t>celulares</a:t>
            </a:r>
            <a:r>
              <a:rPr lang="en-US" sz="2000" dirty="0"/>
              <a:t> </a:t>
            </a:r>
            <a:r>
              <a:rPr lang="en-US" sz="2000" dirty="0" err="1"/>
              <a:t>queda</a:t>
            </a:r>
            <a:r>
              <a:rPr lang="en-US" sz="2000" dirty="0"/>
              <a:t> </a:t>
            </a:r>
            <a:r>
              <a:rPr lang="en-US" sz="2000" dirty="0" err="1"/>
              <a:t>cancelado</a:t>
            </a:r>
            <a:r>
              <a:rPr lang="en-US" sz="2000" dirty="0"/>
              <a:t>, se </a:t>
            </a:r>
            <a:r>
              <a:rPr lang="en-US" sz="2000" dirty="0" err="1"/>
              <a:t>recuerda</a:t>
            </a:r>
            <a:r>
              <a:rPr lang="en-US" sz="2000" dirty="0"/>
              <a:t> que </a:t>
            </a:r>
            <a:r>
              <a:rPr lang="en-US" sz="2000" dirty="0" err="1"/>
              <a:t>si</a:t>
            </a:r>
            <a:r>
              <a:rPr lang="en-US" sz="2000" dirty="0"/>
              <a:t> se </a:t>
            </a:r>
            <a:r>
              <a:rPr lang="en-US" sz="2000" dirty="0" err="1"/>
              <a:t>retira</a:t>
            </a:r>
            <a:r>
              <a:rPr lang="en-US" sz="2000" dirty="0"/>
              <a:t> el </a:t>
            </a:r>
            <a:r>
              <a:rPr lang="en-US" sz="2000" dirty="0" err="1"/>
              <a:t>teléfono</a:t>
            </a:r>
            <a:r>
              <a:rPr lang="en-US" sz="2000" dirty="0"/>
              <a:t> </a:t>
            </a:r>
            <a:r>
              <a:rPr lang="en-US" sz="2000" dirty="0" err="1"/>
              <a:t>será</a:t>
            </a:r>
            <a:r>
              <a:rPr lang="en-US" sz="2000" dirty="0"/>
              <a:t> </a:t>
            </a:r>
            <a:r>
              <a:rPr lang="en-US" sz="2000" dirty="0" err="1"/>
              <a:t>entregado</a:t>
            </a:r>
            <a:r>
              <a:rPr lang="en-US" sz="2000" dirty="0"/>
              <a:t> al </a:t>
            </a:r>
            <a:r>
              <a:rPr lang="en-US" sz="2000" dirty="0" err="1"/>
              <a:t>departamento</a:t>
            </a:r>
            <a:r>
              <a:rPr lang="en-US" sz="2000" dirty="0"/>
              <a:t> de </a:t>
            </a:r>
            <a:r>
              <a:rPr lang="en-US" sz="2000" dirty="0" err="1"/>
              <a:t>prefectura</a:t>
            </a:r>
            <a:r>
              <a:rPr lang="en-US" sz="2000" dirty="0"/>
              <a:t> para la </a:t>
            </a:r>
            <a:r>
              <a:rPr lang="en-US" sz="2000" dirty="0" err="1"/>
              <a:t>sanción</a:t>
            </a:r>
            <a:r>
              <a:rPr lang="en-US" sz="2000" dirty="0"/>
              <a:t> </a:t>
            </a:r>
            <a:r>
              <a:rPr lang="en-US" sz="2000" dirty="0" err="1" smtClean="0"/>
              <a:t>correspondiente</a:t>
            </a:r>
            <a:r>
              <a:rPr lang="en-US" sz="2000" dirty="0" smtClean="0"/>
              <a:t>.</a:t>
            </a:r>
          </a:p>
          <a:p>
            <a:pPr algn="just">
              <a:defRPr/>
            </a:pPr>
            <a:endParaRPr lang="en-US" sz="2000" dirty="0"/>
          </a:p>
          <a:p>
            <a:pPr algn="just">
              <a:defRPr/>
            </a:pPr>
            <a:r>
              <a:rPr lang="en-US" sz="2000" dirty="0" smtClean="0"/>
              <a:t>La </a:t>
            </a:r>
            <a:r>
              <a:rPr lang="en-US" sz="2000" dirty="0" err="1"/>
              <a:t>evaluación</a:t>
            </a:r>
            <a:r>
              <a:rPr lang="en-US" sz="2000" dirty="0"/>
              <a:t> final de </a:t>
            </a:r>
            <a:r>
              <a:rPr lang="en-US" sz="2000" dirty="0" err="1"/>
              <a:t>cada</a:t>
            </a:r>
            <a:r>
              <a:rPr lang="en-US" sz="2000" dirty="0"/>
              <a:t> </a:t>
            </a:r>
            <a:r>
              <a:rPr lang="en-US" sz="2000" dirty="0" err="1"/>
              <a:t>bimestre</a:t>
            </a:r>
            <a:r>
              <a:rPr lang="en-US" sz="2000" dirty="0"/>
              <a:t> </a:t>
            </a:r>
            <a:r>
              <a:rPr lang="en-US" sz="2000" dirty="0" err="1"/>
              <a:t>quedará</a:t>
            </a:r>
            <a:r>
              <a:rPr lang="en-US" sz="2000" dirty="0"/>
              <a:t> </a:t>
            </a:r>
            <a:r>
              <a:rPr lang="en-US" sz="2000" dirty="0" err="1"/>
              <a:t>sujeta</a:t>
            </a:r>
            <a:r>
              <a:rPr lang="en-US" sz="2000" dirty="0"/>
              <a:t> a la </a:t>
            </a:r>
            <a:r>
              <a:rPr lang="en-US" sz="2000" dirty="0" err="1"/>
              <a:t>buena</a:t>
            </a:r>
            <a:r>
              <a:rPr lang="en-US" sz="2000" dirty="0"/>
              <a:t> </a:t>
            </a:r>
            <a:r>
              <a:rPr lang="en-US" sz="2000" dirty="0" err="1"/>
              <a:t>actitud</a:t>
            </a:r>
            <a:r>
              <a:rPr lang="en-US" sz="2000" dirty="0"/>
              <a:t>, </a:t>
            </a:r>
            <a:r>
              <a:rPr lang="en-US" sz="2000" dirty="0" err="1"/>
              <a:t>disposición</a:t>
            </a:r>
            <a:r>
              <a:rPr lang="en-US" sz="2000" dirty="0"/>
              <a:t> y </a:t>
            </a:r>
            <a:r>
              <a:rPr lang="en-US" sz="2000" dirty="0" err="1"/>
              <a:t>respeto</a:t>
            </a:r>
            <a:r>
              <a:rPr lang="en-US" sz="2000" dirty="0"/>
              <a:t> </a:t>
            </a:r>
            <a:r>
              <a:rPr lang="en-US" sz="2000" dirty="0" err="1"/>
              <a:t>en</a:t>
            </a:r>
            <a:r>
              <a:rPr lang="en-US" sz="2000" dirty="0"/>
              <a:t> el aula </a:t>
            </a:r>
            <a:r>
              <a:rPr lang="en-US" sz="2000" dirty="0" err="1"/>
              <a:t>hacia</a:t>
            </a:r>
            <a:r>
              <a:rPr lang="en-US" sz="2000" dirty="0"/>
              <a:t> el </a:t>
            </a:r>
            <a:r>
              <a:rPr lang="en-US" sz="2000" dirty="0" err="1"/>
              <a:t>docente</a:t>
            </a:r>
            <a:r>
              <a:rPr lang="en-US" sz="2000" dirty="0"/>
              <a:t> y </a:t>
            </a:r>
            <a:r>
              <a:rPr lang="en-US" sz="2000" dirty="0" err="1"/>
              <a:t>compañeras</a:t>
            </a:r>
            <a:r>
              <a:rPr lang="en-US" sz="2000" dirty="0"/>
              <a:t>, de lo </a:t>
            </a:r>
            <a:r>
              <a:rPr lang="en-US" sz="2000" dirty="0" err="1"/>
              <a:t>contrario</a:t>
            </a:r>
            <a:r>
              <a:rPr lang="en-US" sz="2000" dirty="0"/>
              <a:t> </a:t>
            </a:r>
            <a:r>
              <a:rPr lang="en-US" sz="2000" dirty="0" err="1"/>
              <a:t>automáticamente</a:t>
            </a:r>
            <a:r>
              <a:rPr lang="en-US" sz="2000" dirty="0"/>
              <a:t> </a:t>
            </a:r>
            <a:r>
              <a:rPr lang="en-US" sz="2000" dirty="0" err="1"/>
              <a:t>pasará</a:t>
            </a:r>
            <a:r>
              <a:rPr lang="en-US" sz="2000" dirty="0"/>
              <a:t> a </a:t>
            </a:r>
            <a:r>
              <a:rPr lang="en-US" sz="2000" dirty="0" err="1"/>
              <a:t>una</a:t>
            </a:r>
            <a:r>
              <a:rPr lang="en-US" sz="2000" dirty="0"/>
              <a:t> </a:t>
            </a:r>
            <a:r>
              <a:rPr lang="en-US" sz="2000" dirty="0" err="1"/>
              <a:t>evaluación</a:t>
            </a:r>
            <a:r>
              <a:rPr lang="en-US" sz="2000" dirty="0"/>
              <a:t> </a:t>
            </a:r>
            <a:r>
              <a:rPr lang="en-US" sz="2000" dirty="0" err="1" smtClean="0"/>
              <a:t>reprobatoria</a:t>
            </a:r>
            <a:r>
              <a:rPr lang="en-US" sz="2000" dirty="0" smtClean="0"/>
              <a:t>.</a:t>
            </a:r>
          </a:p>
          <a:p>
            <a:pPr algn="just">
              <a:defRPr/>
            </a:pPr>
            <a:endParaRPr lang="en-US" sz="2000" dirty="0"/>
          </a:p>
          <a:p>
            <a:pPr algn="just">
              <a:defRPr/>
            </a:pPr>
            <a:r>
              <a:rPr lang="en-US" sz="2000" dirty="0" err="1" smtClean="0"/>
              <a:t>Será</a:t>
            </a:r>
            <a:r>
              <a:rPr lang="en-US" sz="2000" dirty="0" smtClean="0"/>
              <a:t> </a:t>
            </a:r>
            <a:r>
              <a:rPr lang="en-US" sz="2000" dirty="0" err="1"/>
              <a:t>requisito</a:t>
            </a:r>
            <a:r>
              <a:rPr lang="en-US" sz="2000" dirty="0"/>
              <a:t> que la alumna </a:t>
            </a:r>
            <a:r>
              <a:rPr lang="en-US" sz="2000" dirty="0" err="1"/>
              <a:t>presente</a:t>
            </a:r>
            <a:r>
              <a:rPr lang="en-US" sz="2000" dirty="0"/>
              <a:t> </a:t>
            </a:r>
            <a:r>
              <a:rPr lang="en-US" sz="2000" dirty="0" err="1"/>
              <a:t>examen</a:t>
            </a:r>
            <a:r>
              <a:rPr lang="en-US" sz="2000" dirty="0"/>
              <a:t> </a:t>
            </a:r>
            <a:r>
              <a:rPr lang="en-US" sz="2000" dirty="0" err="1"/>
              <a:t>institucional</a:t>
            </a:r>
            <a:r>
              <a:rPr lang="en-US" sz="2000" dirty="0"/>
              <a:t> para </a:t>
            </a:r>
            <a:r>
              <a:rPr lang="en-US" sz="2000" dirty="0" err="1"/>
              <a:t>tener</a:t>
            </a:r>
            <a:r>
              <a:rPr lang="en-US" sz="2000" dirty="0"/>
              <a:t> derecho al </a:t>
            </a:r>
            <a:r>
              <a:rPr lang="en-US" sz="2000" dirty="0" err="1"/>
              <a:t>promedio</a:t>
            </a:r>
            <a:r>
              <a:rPr lang="en-US" sz="2000" dirty="0"/>
              <a:t> </a:t>
            </a:r>
            <a:r>
              <a:rPr lang="en-US" sz="2000" dirty="0" err="1" smtClean="0"/>
              <a:t>bimestral</a:t>
            </a:r>
            <a:r>
              <a:rPr lang="en-US" sz="2000" dirty="0" smtClean="0"/>
              <a:t>.</a:t>
            </a:r>
          </a:p>
          <a:p>
            <a:pPr algn="just">
              <a:defRPr/>
            </a:pPr>
            <a:endParaRPr lang="en-US" sz="2000" dirty="0"/>
          </a:p>
          <a:p>
            <a:pPr algn="just">
              <a:defRPr/>
            </a:pPr>
            <a:r>
              <a:rPr lang="en-US" sz="2000" dirty="0" smtClean="0"/>
              <a:t>El </a:t>
            </a:r>
            <a:r>
              <a:rPr lang="en-US" sz="2000" dirty="0"/>
              <a:t>maestro de la </a:t>
            </a:r>
            <a:r>
              <a:rPr lang="en-US" sz="2000" dirty="0" err="1"/>
              <a:t>institución</a:t>
            </a:r>
            <a:r>
              <a:rPr lang="en-US" sz="2000" dirty="0"/>
              <a:t> que sea el </a:t>
            </a:r>
            <a:r>
              <a:rPr lang="en-US" sz="2000" dirty="0" err="1"/>
              <a:t>responsable</a:t>
            </a:r>
            <a:r>
              <a:rPr lang="en-US" sz="2000" dirty="0"/>
              <a:t> de </a:t>
            </a:r>
            <a:r>
              <a:rPr lang="en-US" sz="2000" dirty="0" err="1"/>
              <a:t>aplicar</a:t>
            </a:r>
            <a:r>
              <a:rPr lang="en-US" sz="2000" dirty="0"/>
              <a:t> </a:t>
            </a:r>
            <a:r>
              <a:rPr lang="en-US" sz="2000" dirty="0" err="1"/>
              <a:t>los</a:t>
            </a:r>
            <a:r>
              <a:rPr lang="en-US" sz="2000" dirty="0"/>
              <a:t> </a:t>
            </a:r>
            <a:r>
              <a:rPr lang="en-US" sz="2000" dirty="0" err="1"/>
              <a:t>exámenes</a:t>
            </a:r>
            <a:r>
              <a:rPr lang="en-US" sz="2000" dirty="0"/>
              <a:t> </a:t>
            </a:r>
            <a:r>
              <a:rPr lang="en-US" sz="2000" dirty="0" err="1"/>
              <a:t>bimestrales</a:t>
            </a:r>
            <a:r>
              <a:rPr lang="en-US" sz="2000" dirty="0"/>
              <a:t> </a:t>
            </a:r>
            <a:r>
              <a:rPr lang="en-US" sz="2000" dirty="0" err="1"/>
              <a:t>está</a:t>
            </a:r>
            <a:r>
              <a:rPr lang="en-US" sz="2000" dirty="0"/>
              <a:t> </a:t>
            </a:r>
            <a:r>
              <a:rPr lang="en-US" sz="2000" dirty="0" err="1"/>
              <a:t>facultado</a:t>
            </a:r>
            <a:r>
              <a:rPr lang="en-US" sz="2000" dirty="0"/>
              <a:t> para suspender el </a:t>
            </a:r>
            <a:r>
              <a:rPr lang="en-US" sz="2000" dirty="0" err="1"/>
              <a:t>examen</a:t>
            </a:r>
            <a:r>
              <a:rPr lang="en-US" sz="2000" dirty="0"/>
              <a:t> y la </a:t>
            </a:r>
            <a:r>
              <a:rPr lang="en-US" sz="2000" dirty="0" err="1"/>
              <a:t>calificación</a:t>
            </a:r>
            <a:r>
              <a:rPr lang="en-US" sz="2000" dirty="0"/>
              <a:t> </a:t>
            </a:r>
            <a:r>
              <a:rPr lang="en-US" sz="2000" dirty="0" err="1"/>
              <a:t>automáticamente</a:t>
            </a:r>
            <a:r>
              <a:rPr lang="en-US" sz="2000" dirty="0"/>
              <a:t> </a:t>
            </a:r>
            <a:r>
              <a:rPr lang="en-US" sz="2000" dirty="0" err="1"/>
              <a:t>será</a:t>
            </a:r>
            <a:r>
              <a:rPr lang="en-US" sz="2000" dirty="0"/>
              <a:t> </a:t>
            </a:r>
            <a:r>
              <a:rPr lang="en-US" sz="2000" dirty="0" err="1"/>
              <a:t>reprobatoria</a:t>
            </a:r>
            <a:r>
              <a:rPr lang="en-US" sz="2000" dirty="0"/>
              <a:t>.</a:t>
            </a:r>
          </a:p>
          <a:p>
            <a:endParaRPr lang="es-MX" sz="2000" dirty="0"/>
          </a:p>
        </p:txBody>
      </p:sp>
    </p:spTree>
    <p:extLst>
      <p:ext uri="{BB962C8B-B14F-4D97-AF65-F5344CB8AC3E}">
        <p14:creationId xmlns:p14="http://schemas.microsoft.com/office/powerpoint/2010/main" val="2874628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21172"/>
            <a:ext cx="7829550" cy="1600200"/>
          </a:xfrm>
        </p:spPr>
        <p:txBody>
          <a:bodyPr>
            <a:normAutofit/>
          </a:bodyPr>
          <a:lstStyle/>
          <a:p>
            <a:r>
              <a:rPr lang="es-MX" sz="4400" dirty="0"/>
              <a:t>D</a:t>
            </a:r>
            <a:r>
              <a:rPr lang="es-MX" sz="4400" dirty="0" smtClean="0"/>
              <a:t>escripción </a:t>
            </a:r>
            <a:r>
              <a:rPr lang="es-MX" sz="4400" dirty="0"/>
              <a:t>general del curso</a:t>
            </a:r>
            <a:endParaRPr lang="es-ES" sz="4400" dirty="0"/>
          </a:p>
        </p:txBody>
      </p:sp>
      <p:sp>
        <p:nvSpPr>
          <p:cNvPr id="3" name="Marcador de contenido 2"/>
          <p:cNvSpPr>
            <a:spLocks noGrp="1"/>
          </p:cNvSpPr>
          <p:nvPr>
            <p:ph idx="1"/>
          </p:nvPr>
        </p:nvSpPr>
        <p:spPr>
          <a:xfrm>
            <a:off x="762000" y="2044064"/>
            <a:ext cx="7981950" cy="2546986"/>
          </a:xfrm>
          <a:prstGeom prst="rect">
            <a:avLst/>
          </a:prstGeom>
        </p:spPr>
        <p:txBody>
          <a:bodyPr>
            <a:noAutofit/>
          </a:bodyPr>
          <a:lstStyle/>
          <a:p>
            <a:pPr algn="just">
              <a:lnSpc>
                <a:spcPct val="150000"/>
              </a:lnSpc>
            </a:pPr>
            <a:r>
              <a:rPr lang="es-MX" sz="2000" dirty="0"/>
              <a:t>El curso contempla la construcción y lectura de tablas y gráficas, así como el cálculo de medidas e índices para caracterizar y realizar estudios sobre poblaciones, en el tratamiento de estos temas se acude al uso de software especializado como herramienta para agilizar la comprensión de los conceptos y técnicas de la estadística y el procesamiento y análisis de datos cuantitativos. </a:t>
            </a:r>
            <a:endParaRPr lang="es-MX" sz="2000" dirty="0" smtClean="0"/>
          </a:p>
          <a:p>
            <a:pPr marL="82296" indent="0" algn="just">
              <a:lnSpc>
                <a:spcPct val="150000"/>
              </a:lnSpc>
              <a:buNone/>
            </a:pPr>
            <a:endParaRPr lang="es-MX" sz="2000" dirty="0"/>
          </a:p>
        </p:txBody>
      </p:sp>
    </p:spTree>
    <p:extLst>
      <p:ext uri="{BB962C8B-B14F-4D97-AF65-F5344CB8AC3E}">
        <p14:creationId xmlns:p14="http://schemas.microsoft.com/office/powerpoint/2010/main" val="346104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249772"/>
            <a:ext cx="7829550" cy="1600200"/>
          </a:xfrm>
        </p:spPr>
        <p:txBody>
          <a:bodyPr>
            <a:normAutofit fontScale="90000"/>
          </a:bodyPr>
          <a:lstStyle/>
          <a:p>
            <a:r>
              <a:rPr lang="es-MX" sz="4400" dirty="0"/>
              <a:t>Competencias del perfil de egreso a las que contribuye este curso</a:t>
            </a:r>
            <a:endParaRPr lang="es-ES" sz="4400" dirty="0"/>
          </a:p>
        </p:txBody>
      </p:sp>
      <p:sp>
        <p:nvSpPr>
          <p:cNvPr id="3" name="Marcador de contenido 2"/>
          <p:cNvSpPr>
            <a:spLocks noGrp="1"/>
          </p:cNvSpPr>
          <p:nvPr>
            <p:ph idx="1"/>
          </p:nvPr>
        </p:nvSpPr>
        <p:spPr>
          <a:xfrm>
            <a:off x="762000" y="1139189"/>
            <a:ext cx="7981950" cy="2546986"/>
          </a:xfrm>
          <a:prstGeom prst="rect">
            <a:avLst/>
          </a:prstGeom>
        </p:spPr>
        <p:txBody>
          <a:bodyPr>
            <a:noAutofit/>
          </a:bodyPr>
          <a:lstStyle/>
          <a:p>
            <a:pPr algn="just">
              <a:lnSpc>
                <a:spcPct val="150000"/>
              </a:lnSpc>
            </a:pPr>
            <a:r>
              <a:rPr lang="es-MX" sz="2000" dirty="0"/>
              <a:t>- Diseña planeaciones didácticas aplicando sus conocimientos pedagógicos y disciplinares para responder a las necesidades del contexto en el marco de los planes y programas de educación básica</a:t>
            </a:r>
            <a:r>
              <a:rPr lang="es-MX" sz="2000" dirty="0" smtClean="0"/>
              <a:t>.</a:t>
            </a:r>
          </a:p>
          <a:p>
            <a:pPr algn="just">
              <a:lnSpc>
                <a:spcPct val="150000"/>
              </a:lnSpc>
            </a:pPr>
            <a:r>
              <a:rPr lang="es-MX" sz="2000" dirty="0" smtClean="0"/>
              <a:t> </a:t>
            </a:r>
            <a:r>
              <a:rPr lang="es-MX" sz="2000" dirty="0"/>
              <a:t>- Genera ambientes formativos para propiciar la autonomía y promover el desarrollo de conocimientos, habilidades, actitudes y valores en los alumnos. </a:t>
            </a:r>
            <a:endParaRPr lang="es-MX" sz="2000" dirty="0" smtClean="0"/>
          </a:p>
          <a:p>
            <a:pPr algn="just">
              <a:lnSpc>
                <a:spcPct val="150000"/>
              </a:lnSpc>
            </a:pPr>
            <a:r>
              <a:rPr lang="es-MX" sz="2000" dirty="0" smtClean="0"/>
              <a:t>- </a:t>
            </a:r>
            <a:r>
              <a:rPr lang="es-MX" sz="2000" dirty="0"/>
              <a:t>Aplica críticamente el plan y programas de estudio de la educación básica para alcanzar los propósitos educativos y contribuir al pleno desenvolvimiento de las capacidades de los alumnos del nivel escolar. </a:t>
            </a:r>
            <a:endParaRPr lang="es-MX" sz="2000" dirty="0" smtClean="0"/>
          </a:p>
          <a:p>
            <a:pPr algn="just">
              <a:lnSpc>
                <a:spcPct val="150000"/>
              </a:lnSpc>
            </a:pPr>
            <a:r>
              <a:rPr lang="es-MX" sz="2000" dirty="0" smtClean="0"/>
              <a:t>- </a:t>
            </a:r>
            <a:r>
              <a:rPr lang="es-MX" sz="2000" dirty="0"/>
              <a:t>Analiza los contenidos matemáticos del programa de estudios de educación primaria y los contenidos disciplinarios de este curso para determinar las relaciones entre ellos. </a:t>
            </a:r>
            <a:endParaRPr lang="es-MX" sz="2000" dirty="0" smtClean="0"/>
          </a:p>
        </p:txBody>
      </p:sp>
    </p:spTree>
    <p:extLst>
      <p:ext uri="{BB962C8B-B14F-4D97-AF65-F5344CB8AC3E}">
        <p14:creationId xmlns:p14="http://schemas.microsoft.com/office/powerpoint/2010/main" val="3985331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249772"/>
            <a:ext cx="7829550" cy="1600200"/>
          </a:xfrm>
        </p:spPr>
        <p:txBody>
          <a:bodyPr>
            <a:normAutofit fontScale="90000"/>
          </a:bodyPr>
          <a:lstStyle/>
          <a:p>
            <a:r>
              <a:rPr lang="es-MX" sz="4400" dirty="0"/>
              <a:t>Competencias del perfil de egreso a las que contribuye este curso</a:t>
            </a:r>
            <a:endParaRPr lang="es-ES" sz="4400" dirty="0"/>
          </a:p>
        </p:txBody>
      </p:sp>
      <p:sp>
        <p:nvSpPr>
          <p:cNvPr id="3" name="Marcador de contenido 2"/>
          <p:cNvSpPr>
            <a:spLocks noGrp="1"/>
          </p:cNvSpPr>
          <p:nvPr>
            <p:ph idx="1"/>
          </p:nvPr>
        </p:nvSpPr>
        <p:spPr>
          <a:xfrm>
            <a:off x="762000" y="1415414"/>
            <a:ext cx="7981950" cy="2546986"/>
          </a:xfrm>
          <a:prstGeom prst="rect">
            <a:avLst/>
          </a:prstGeom>
        </p:spPr>
        <p:txBody>
          <a:bodyPr>
            <a:noAutofit/>
          </a:bodyPr>
          <a:lstStyle/>
          <a:p>
            <a:pPr algn="just">
              <a:lnSpc>
                <a:spcPct val="150000"/>
              </a:lnSpc>
            </a:pPr>
            <a:r>
              <a:rPr lang="es-MX" sz="2000" dirty="0"/>
              <a:t>- Usa las Tecnologías de Información y Comunicación (TIC) como herramientas de enseñanza y aprendizaje. </a:t>
            </a:r>
          </a:p>
          <a:p>
            <a:pPr algn="just">
              <a:lnSpc>
                <a:spcPct val="150000"/>
              </a:lnSpc>
            </a:pPr>
            <a:endParaRPr lang="es-MX" sz="2000" dirty="0" smtClean="0"/>
          </a:p>
          <a:p>
            <a:pPr algn="just">
              <a:lnSpc>
                <a:spcPct val="150000"/>
              </a:lnSpc>
            </a:pPr>
            <a:r>
              <a:rPr lang="es-MX" sz="2000" dirty="0" smtClean="0"/>
              <a:t>- </a:t>
            </a:r>
            <a:r>
              <a:rPr lang="es-MX" sz="2000" dirty="0"/>
              <a:t>Utiliza medios tecnológicos y las fuentes de información disponibles para mantenerse actualizado respecto a las diversas áreas disciplinarias y campos formativos que intervienen en su trabajo docente. </a:t>
            </a:r>
            <a:endParaRPr lang="es-MX" sz="2000" dirty="0" smtClean="0"/>
          </a:p>
          <a:p>
            <a:pPr algn="just">
              <a:lnSpc>
                <a:spcPct val="150000"/>
              </a:lnSpc>
            </a:pPr>
            <a:endParaRPr lang="es-MX" sz="2000" dirty="0"/>
          </a:p>
          <a:p>
            <a:pPr algn="just">
              <a:lnSpc>
                <a:spcPct val="150000"/>
              </a:lnSpc>
            </a:pPr>
            <a:r>
              <a:rPr lang="es-MX" sz="2000" dirty="0" smtClean="0"/>
              <a:t>- </a:t>
            </a:r>
            <a:r>
              <a:rPr lang="es-MX" sz="2000" dirty="0"/>
              <a:t>Utiliza recursos de la investigación educativa para enriquecer la práctica docente, expresando su interés por la ciencia y la propia investigación.</a:t>
            </a:r>
            <a:endParaRPr lang="es-ES_tradnl" sz="2000" dirty="0">
              <a:latin typeface="Arial"/>
              <a:cs typeface="Arial"/>
            </a:endParaRPr>
          </a:p>
        </p:txBody>
      </p:sp>
    </p:spTree>
    <p:extLst>
      <p:ext uri="{BB962C8B-B14F-4D97-AF65-F5344CB8AC3E}">
        <p14:creationId xmlns:p14="http://schemas.microsoft.com/office/powerpoint/2010/main" val="3486482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249772"/>
            <a:ext cx="7829550" cy="1600200"/>
          </a:xfrm>
        </p:spPr>
        <p:txBody>
          <a:bodyPr>
            <a:normAutofit/>
          </a:bodyPr>
          <a:lstStyle/>
          <a:p>
            <a:r>
              <a:rPr lang="es-MX" sz="4000" dirty="0"/>
              <a:t>Competencias del curso</a:t>
            </a:r>
            <a:endParaRPr lang="es-ES" sz="4400" dirty="0"/>
          </a:p>
        </p:txBody>
      </p:sp>
      <p:sp>
        <p:nvSpPr>
          <p:cNvPr id="3" name="Marcador de contenido 2"/>
          <p:cNvSpPr>
            <a:spLocks noGrp="1"/>
          </p:cNvSpPr>
          <p:nvPr>
            <p:ph idx="1"/>
          </p:nvPr>
        </p:nvSpPr>
        <p:spPr>
          <a:xfrm>
            <a:off x="762000" y="1415414"/>
            <a:ext cx="7981950" cy="2546986"/>
          </a:xfrm>
          <a:prstGeom prst="rect">
            <a:avLst/>
          </a:prstGeom>
        </p:spPr>
        <p:txBody>
          <a:bodyPr>
            <a:noAutofit/>
          </a:bodyPr>
          <a:lstStyle/>
          <a:p>
            <a:pPr algn="just">
              <a:lnSpc>
                <a:spcPct val="150000"/>
              </a:lnSpc>
            </a:pPr>
            <a:r>
              <a:rPr lang="es-MX" sz="2000" dirty="0"/>
              <a:t>- Comprende elementos de la probabilidad y la estadística y los usa en la resolución de problemas educativos </a:t>
            </a:r>
            <a:endParaRPr lang="es-MX" sz="2000" dirty="0" smtClean="0"/>
          </a:p>
          <a:p>
            <a:pPr algn="just">
              <a:lnSpc>
                <a:spcPct val="150000"/>
              </a:lnSpc>
            </a:pPr>
            <a:endParaRPr lang="es-MX" sz="2000" dirty="0"/>
          </a:p>
          <a:p>
            <a:pPr algn="just">
              <a:lnSpc>
                <a:spcPct val="150000"/>
              </a:lnSpc>
            </a:pPr>
            <a:r>
              <a:rPr lang="es-MX" sz="2000" dirty="0" smtClean="0"/>
              <a:t>- </a:t>
            </a:r>
            <a:r>
              <a:rPr lang="es-MX" sz="2000" dirty="0"/>
              <a:t>Distingue las técnicas estadísticas adecuadas de acuerdo con el tipo de variable que se pretende estudiar en proyectos de investigación para profundizar en el conocimiento de sus alumnos e intervenir en sus procesos de desarrollo. </a:t>
            </a:r>
            <a:endParaRPr lang="es-MX" sz="2000" dirty="0" smtClean="0"/>
          </a:p>
          <a:p>
            <a:pPr algn="just">
              <a:lnSpc>
                <a:spcPct val="150000"/>
              </a:lnSpc>
            </a:pPr>
            <a:endParaRPr lang="es-MX" sz="2000" dirty="0"/>
          </a:p>
          <a:p>
            <a:pPr algn="just">
              <a:lnSpc>
                <a:spcPct val="150000"/>
              </a:lnSpc>
            </a:pPr>
            <a:r>
              <a:rPr lang="es-MX" sz="2000" dirty="0" smtClean="0"/>
              <a:t>- </a:t>
            </a:r>
            <a:r>
              <a:rPr lang="es-MX" sz="2000" dirty="0"/>
              <a:t>Describe las características de una población o una muestra a través de medidas estadísticas. </a:t>
            </a:r>
            <a:endParaRPr lang="es-ES_tradnl" sz="2000" dirty="0">
              <a:latin typeface="Arial"/>
              <a:cs typeface="Arial"/>
            </a:endParaRPr>
          </a:p>
        </p:txBody>
      </p:sp>
    </p:spTree>
    <p:extLst>
      <p:ext uri="{BB962C8B-B14F-4D97-AF65-F5344CB8AC3E}">
        <p14:creationId xmlns:p14="http://schemas.microsoft.com/office/powerpoint/2010/main" val="1443061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249772"/>
            <a:ext cx="7829550" cy="1600200"/>
          </a:xfrm>
        </p:spPr>
        <p:txBody>
          <a:bodyPr>
            <a:normAutofit/>
          </a:bodyPr>
          <a:lstStyle/>
          <a:p>
            <a:r>
              <a:rPr lang="es-MX" sz="4000" dirty="0"/>
              <a:t>Competencias del curso</a:t>
            </a:r>
            <a:endParaRPr lang="es-ES" sz="4400" dirty="0"/>
          </a:p>
        </p:txBody>
      </p:sp>
      <p:sp>
        <p:nvSpPr>
          <p:cNvPr id="3" name="Marcador de contenido 2"/>
          <p:cNvSpPr>
            <a:spLocks noGrp="1"/>
          </p:cNvSpPr>
          <p:nvPr>
            <p:ph idx="1"/>
          </p:nvPr>
        </p:nvSpPr>
        <p:spPr>
          <a:xfrm>
            <a:off x="762000" y="1415414"/>
            <a:ext cx="7981950" cy="2546986"/>
          </a:xfrm>
          <a:prstGeom prst="rect">
            <a:avLst/>
          </a:prstGeom>
        </p:spPr>
        <p:txBody>
          <a:bodyPr>
            <a:noAutofit/>
          </a:bodyPr>
          <a:lstStyle/>
          <a:p>
            <a:pPr>
              <a:lnSpc>
                <a:spcPct val="150000"/>
              </a:lnSpc>
            </a:pPr>
            <a:r>
              <a:rPr lang="es-MX" sz="2000" dirty="0"/>
              <a:t>- Aplica pruebas de hipótesis en diferentes contextos. </a:t>
            </a:r>
            <a:endParaRPr lang="es-MX" sz="2000" dirty="0" smtClean="0"/>
          </a:p>
          <a:p>
            <a:pPr>
              <a:lnSpc>
                <a:spcPct val="150000"/>
              </a:lnSpc>
            </a:pPr>
            <a:endParaRPr lang="es-MX" sz="2000" dirty="0"/>
          </a:p>
          <a:p>
            <a:pPr algn="just">
              <a:lnSpc>
                <a:spcPct val="150000"/>
              </a:lnSpc>
            </a:pPr>
            <a:r>
              <a:rPr lang="es-MX" sz="2000" dirty="0" smtClean="0"/>
              <a:t>- </a:t>
            </a:r>
            <a:r>
              <a:rPr lang="es-MX" sz="2000" dirty="0"/>
              <a:t>Usa software estadístico para el análisis estadístico de datos y resolución de problemas. </a:t>
            </a:r>
            <a:endParaRPr lang="es-MX" sz="2000" dirty="0" smtClean="0"/>
          </a:p>
          <a:p>
            <a:pPr>
              <a:lnSpc>
                <a:spcPct val="150000"/>
              </a:lnSpc>
            </a:pPr>
            <a:endParaRPr lang="es-MX" sz="2000" dirty="0"/>
          </a:p>
          <a:p>
            <a:pPr>
              <a:lnSpc>
                <a:spcPct val="150000"/>
              </a:lnSpc>
            </a:pPr>
            <a:r>
              <a:rPr lang="es-MX" sz="2000" dirty="0" smtClean="0"/>
              <a:t>- </a:t>
            </a:r>
            <a:r>
              <a:rPr lang="es-MX" sz="2000" dirty="0"/>
              <a:t>Usa las TIC como herramientas de enseñanza y aprendizaje. </a:t>
            </a:r>
            <a:endParaRPr lang="es-MX" sz="2000" dirty="0" smtClean="0"/>
          </a:p>
          <a:p>
            <a:pPr>
              <a:lnSpc>
                <a:spcPct val="150000"/>
              </a:lnSpc>
            </a:pPr>
            <a:endParaRPr lang="es-MX" sz="2000" dirty="0"/>
          </a:p>
          <a:p>
            <a:pPr>
              <a:lnSpc>
                <a:spcPct val="150000"/>
              </a:lnSpc>
            </a:pPr>
            <a:r>
              <a:rPr lang="es-MX" sz="2000" dirty="0" smtClean="0"/>
              <a:t>- </a:t>
            </a:r>
            <a:r>
              <a:rPr lang="es-MX" sz="2000" dirty="0"/>
              <a:t>Aplica los contenidos disciplinarios que se estudian en este curso para analizar los contenidos del plan y programa de estudios de educación </a:t>
            </a:r>
            <a:r>
              <a:rPr lang="es-MX" sz="2000" dirty="0" smtClean="0"/>
              <a:t>preescolar.</a:t>
            </a:r>
            <a:endParaRPr lang="es-ES_tradnl" sz="2000" dirty="0">
              <a:latin typeface="Arial"/>
              <a:cs typeface="Arial"/>
            </a:endParaRPr>
          </a:p>
        </p:txBody>
      </p:sp>
    </p:spTree>
    <p:extLst>
      <p:ext uri="{BB962C8B-B14F-4D97-AF65-F5344CB8AC3E}">
        <p14:creationId xmlns:p14="http://schemas.microsoft.com/office/powerpoint/2010/main" val="3573136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09650" y="2093378"/>
            <a:ext cx="8134350" cy="1600200"/>
          </a:xfrm>
        </p:spPr>
        <p:txBody>
          <a:bodyPr>
            <a:normAutofit fontScale="90000"/>
          </a:bodyPr>
          <a:lstStyle/>
          <a:p>
            <a:r>
              <a:rPr lang="es-MX" sz="4000" dirty="0" smtClean="0"/>
              <a:t>Estructura del </a:t>
            </a:r>
            <a:r>
              <a:rPr lang="es-MX" sz="4000" dirty="0"/>
              <a:t>curso </a:t>
            </a:r>
            <a:r>
              <a:rPr lang="es-MX" sz="4000" dirty="0" smtClean="0"/>
              <a:t/>
            </a:r>
            <a:br>
              <a:rPr lang="es-MX" sz="4000" dirty="0" smtClean="0"/>
            </a:br>
            <a:r>
              <a:rPr lang="es-MX" sz="4000" dirty="0"/>
              <a:t/>
            </a:r>
            <a:br>
              <a:rPr lang="es-MX" sz="4000" dirty="0"/>
            </a:br>
            <a:r>
              <a:rPr lang="es-MX" sz="4000" dirty="0" smtClean="0"/>
              <a:t>Este </a:t>
            </a:r>
            <a:r>
              <a:rPr lang="es-MX" sz="4000" dirty="0"/>
              <a:t>curso está estructurado en </a:t>
            </a:r>
            <a:r>
              <a:rPr lang="es-MX" sz="4000" dirty="0" smtClean="0"/>
              <a:t>tres </a:t>
            </a:r>
            <a:r>
              <a:rPr lang="es-MX" sz="4000" dirty="0"/>
              <a:t>unidades de aprendizaje, las cuales están asociadas a las competencias profesionales y a las </a:t>
            </a:r>
            <a:r>
              <a:rPr lang="es-MX" sz="4000" dirty="0" smtClean="0"/>
              <a:t>específicas </a:t>
            </a:r>
            <a:r>
              <a:rPr lang="es-MX" sz="4000" dirty="0"/>
              <a:t>del curso.</a:t>
            </a:r>
            <a:endParaRPr lang="es-ES" sz="4400" dirty="0"/>
          </a:p>
        </p:txBody>
      </p:sp>
    </p:spTree>
    <p:extLst>
      <p:ext uri="{BB962C8B-B14F-4D97-AF65-F5344CB8AC3E}">
        <p14:creationId xmlns:p14="http://schemas.microsoft.com/office/powerpoint/2010/main" val="1209182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8285" y="16618"/>
            <a:ext cx="6781800" cy="1600200"/>
          </a:xfrm>
        </p:spPr>
        <p:txBody>
          <a:bodyPr>
            <a:normAutofit/>
          </a:bodyPr>
          <a:lstStyle/>
          <a:p>
            <a:r>
              <a:rPr lang="es-MX" dirty="0"/>
              <a:t>1. Estadística</a:t>
            </a:r>
            <a:endParaRPr lang="es-ES" dirty="0"/>
          </a:p>
        </p:txBody>
      </p:sp>
      <p:sp>
        <p:nvSpPr>
          <p:cNvPr id="3" name="Marcador de contenido 2"/>
          <p:cNvSpPr>
            <a:spLocks noGrp="1"/>
          </p:cNvSpPr>
          <p:nvPr>
            <p:ph idx="1"/>
          </p:nvPr>
        </p:nvSpPr>
        <p:spPr>
          <a:xfrm>
            <a:off x="1078285" y="1200150"/>
            <a:ext cx="7929528" cy="5074055"/>
          </a:xfrm>
          <a:prstGeom prst="rect">
            <a:avLst/>
          </a:prstGeom>
        </p:spPr>
        <p:txBody>
          <a:bodyPr>
            <a:noAutofit/>
          </a:bodyPr>
          <a:lstStyle/>
          <a:p>
            <a:pPr marL="0" lvl="0" indent="0" algn="just">
              <a:lnSpc>
                <a:spcPct val="170000"/>
              </a:lnSpc>
              <a:buNone/>
            </a:pPr>
            <a:r>
              <a:rPr lang="es-MX" sz="1800" dirty="0"/>
              <a:t>A través del estudio de esta unidad se espera que los futuros docentes comprendan los conceptos básicos de la estadística que le permitan la construcción de marcos explicativos sobre la realidad educativa, la incorporación de conceptos complejos y la toma de decisiones estadísticas en problemas de la práctica docente. Los temas que orientan el desarrollo de esta unidad son los siguientes: </a:t>
            </a:r>
            <a:endParaRPr lang="es-MX" sz="1800" dirty="0" smtClean="0"/>
          </a:p>
          <a:p>
            <a:pPr marL="0" lvl="0" indent="0" algn="just">
              <a:lnSpc>
                <a:spcPct val="170000"/>
              </a:lnSpc>
              <a:buNone/>
            </a:pPr>
            <a:r>
              <a:rPr lang="es-MX" sz="1800" dirty="0" smtClean="0"/>
              <a:t>1.1</a:t>
            </a:r>
            <a:r>
              <a:rPr lang="es-MX" sz="1800" dirty="0"/>
              <a:t>. Importancia del estudio de la </a:t>
            </a:r>
            <a:r>
              <a:rPr lang="es-MX" sz="1800" dirty="0" smtClean="0"/>
              <a:t>estadística</a:t>
            </a:r>
          </a:p>
          <a:p>
            <a:pPr marL="0" lvl="0" indent="0" algn="just">
              <a:lnSpc>
                <a:spcPct val="170000"/>
              </a:lnSpc>
              <a:buNone/>
            </a:pPr>
            <a:r>
              <a:rPr lang="es-MX" sz="1800" dirty="0" smtClean="0"/>
              <a:t>1.2</a:t>
            </a:r>
            <a:r>
              <a:rPr lang="es-MX" sz="1800" dirty="0"/>
              <a:t>. Tablas de distribución de frecuencias y representaciones gráficas. </a:t>
            </a:r>
            <a:endParaRPr lang="es-MX" sz="1800" dirty="0" smtClean="0"/>
          </a:p>
          <a:p>
            <a:pPr marL="0" lvl="0" indent="0" algn="just">
              <a:lnSpc>
                <a:spcPct val="170000"/>
              </a:lnSpc>
              <a:buNone/>
            </a:pPr>
            <a:r>
              <a:rPr lang="es-MX" sz="1800" dirty="0" smtClean="0"/>
              <a:t>1.3</a:t>
            </a:r>
            <a:r>
              <a:rPr lang="es-MX" sz="1800" dirty="0"/>
              <a:t>. Medidas de tendencia central. </a:t>
            </a:r>
            <a:endParaRPr lang="es-MX" sz="1800" dirty="0" smtClean="0"/>
          </a:p>
          <a:p>
            <a:pPr marL="0" lvl="0" indent="0" algn="just">
              <a:lnSpc>
                <a:spcPct val="170000"/>
              </a:lnSpc>
              <a:buNone/>
            </a:pPr>
            <a:r>
              <a:rPr lang="es-MX" sz="1800" dirty="0" smtClean="0"/>
              <a:t>1.4</a:t>
            </a:r>
            <a:r>
              <a:rPr lang="es-MX" sz="1800" dirty="0"/>
              <a:t>. Medidas de posición. </a:t>
            </a:r>
            <a:endParaRPr lang="es-MX" sz="1800" dirty="0" smtClean="0"/>
          </a:p>
          <a:p>
            <a:pPr marL="0" lvl="0" indent="0" algn="just">
              <a:lnSpc>
                <a:spcPct val="170000"/>
              </a:lnSpc>
              <a:buNone/>
            </a:pPr>
            <a:r>
              <a:rPr lang="es-MX" sz="1800" dirty="0" smtClean="0"/>
              <a:t>1.5</a:t>
            </a:r>
            <a:r>
              <a:rPr lang="es-MX" sz="1800" dirty="0"/>
              <a:t>. Medidas de dispersión. </a:t>
            </a:r>
            <a:endParaRPr lang="es-MX" sz="1800" dirty="0" smtClean="0"/>
          </a:p>
          <a:p>
            <a:pPr marL="0" lvl="0" indent="0" algn="just">
              <a:lnSpc>
                <a:spcPct val="170000"/>
              </a:lnSpc>
              <a:buNone/>
            </a:pPr>
            <a:r>
              <a:rPr lang="es-MX" sz="1800" dirty="0" smtClean="0"/>
              <a:t>1.6</a:t>
            </a:r>
            <a:r>
              <a:rPr lang="es-MX" sz="1800" dirty="0"/>
              <a:t>. Estudio de poblaciones con datos </a:t>
            </a:r>
            <a:r>
              <a:rPr lang="es-MX" sz="1800" dirty="0" err="1"/>
              <a:t>bivariados</a:t>
            </a:r>
            <a:r>
              <a:rPr lang="es-MX" sz="1800" dirty="0"/>
              <a:t>.</a:t>
            </a:r>
          </a:p>
        </p:txBody>
      </p:sp>
    </p:spTree>
    <p:extLst>
      <p:ext uri="{BB962C8B-B14F-4D97-AF65-F5344CB8AC3E}">
        <p14:creationId xmlns:p14="http://schemas.microsoft.com/office/powerpoint/2010/main" val="30159995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644</TotalTime>
  <Words>2187</Words>
  <Application>Microsoft Office PowerPoint</Application>
  <PresentationFormat>Presentación en pantalla (4:3)</PresentationFormat>
  <Paragraphs>201</Paragraphs>
  <Slides>23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23</vt:i4>
      </vt:variant>
    </vt:vector>
  </HeadingPairs>
  <TitlesOfParts>
    <vt:vector size="29" baseType="lpstr">
      <vt:lpstr>Arial</vt:lpstr>
      <vt:lpstr>Calibri</vt:lpstr>
      <vt:lpstr>Gill Sans MT</vt:lpstr>
      <vt:lpstr>Verdana</vt:lpstr>
      <vt:lpstr>Wingdings 2</vt:lpstr>
      <vt:lpstr>Solsticio</vt:lpstr>
      <vt:lpstr>PROCESAMIENTO DE LA INFORMACIÓN ESTADISTICA</vt:lpstr>
      <vt:lpstr>PROPÓSITO</vt:lpstr>
      <vt:lpstr>Descripción general del curso</vt:lpstr>
      <vt:lpstr>Competencias del perfil de egreso a las que contribuye este curso</vt:lpstr>
      <vt:lpstr>Competencias del perfil de egreso a las que contribuye este curso</vt:lpstr>
      <vt:lpstr>Competencias del curso</vt:lpstr>
      <vt:lpstr>Competencias del curso</vt:lpstr>
      <vt:lpstr>Estructura del curso   Este curso está estructurado en tres unidades de aprendizaje, las cuales están asociadas a las competencias profesionales y a las específicas del curso.</vt:lpstr>
      <vt:lpstr>1. Estadística</vt:lpstr>
      <vt:lpstr>2. Probabilidad y muestreo</vt:lpstr>
      <vt:lpstr>3. Inferencia Estadística</vt:lpstr>
      <vt:lpstr>Orientaciones generales para el desarrollo del curso</vt:lpstr>
      <vt:lpstr>Sugerencias para la evaluación</vt:lpstr>
      <vt:lpstr>Sugerencias para la evaluación</vt:lpstr>
      <vt:lpstr>Sugerencias para la evaluación</vt:lpstr>
      <vt:lpstr>BIBLIOGRAFIA BASICA</vt:lpstr>
      <vt:lpstr>CIBERGRAFÍA</vt:lpstr>
      <vt:lpstr>Presentación de PowerPoint</vt:lpstr>
      <vt:lpstr>CRITERIOS DE EVALUACIÓN</vt:lpstr>
      <vt:lpstr>FECHAS DE EVALUACIÓN</vt:lpstr>
      <vt:lpstr>JORNADAS DE OBSERVACIÓN</vt:lpstr>
      <vt:lpstr>REGLAMENTO AL INTERIOR DEL AULA</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PENSAMIENTO CUANTITATIVO</dc:title>
  <dc:creator>Tere Cerda</dc:creator>
  <cp:lastModifiedBy>Antonio Villarreal</cp:lastModifiedBy>
  <cp:revision>66</cp:revision>
  <cp:lastPrinted>2013-09-02T14:47:40Z</cp:lastPrinted>
  <dcterms:created xsi:type="dcterms:W3CDTF">2012-08-16T14:59:14Z</dcterms:created>
  <dcterms:modified xsi:type="dcterms:W3CDTF">2015-08-26T03:22:08Z</dcterms:modified>
</cp:coreProperties>
</file>