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sldIdLst>
    <p:sldId id="256" r:id="rId2"/>
    <p:sldId id="259" r:id="rId3"/>
    <p:sldId id="264" r:id="rId4"/>
    <p:sldId id="260" r:id="rId5"/>
    <p:sldId id="266" r:id="rId6"/>
    <p:sldId id="261" r:id="rId7"/>
    <p:sldId id="265" r:id="rId8"/>
    <p:sldId id="271" r:id="rId9"/>
    <p:sldId id="275" r:id="rId10"/>
    <p:sldId id="273" r:id="rId11"/>
    <p:sldId id="279" r:id="rId12"/>
    <p:sldId id="276" r:id="rId13"/>
    <p:sldId id="277" r:id="rId14"/>
    <p:sldId id="278" r:id="rId15"/>
    <p:sldId id="274" r:id="rId16"/>
    <p:sldId id="269" r:id="rId17"/>
    <p:sldId id="262" r:id="rId18"/>
    <p:sldId id="267" r:id="rId19"/>
    <p:sldId id="268" r:id="rId20"/>
    <p:sldId id="270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DCC9-4A14-46B3-90CA-CC48CFB5E501}" type="datetimeFigureOut">
              <a:rPr lang="es-MX" smtClean="0"/>
              <a:pPr/>
              <a:t>08/02/2015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DB141-8B89-4A34-A11F-5084536D0A8C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935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DB141-8B89-4A34-A11F-5084536D0A8C}" type="slidenum">
              <a:rPr lang="es-MX" smtClean="0"/>
              <a:pPr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117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4C97A87-FAF0-4AE7-A636-5AA14DA63AC4}" type="datetimeFigureOut">
              <a:rPr lang="es-ES" smtClean="0"/>
              <a:pPr/>
              <a:t>08/02/2015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4683B12-13A0-4269-AC44-2BD31683702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196753"/>
            <a:ext cx="9144000" cy="2232248"/>
          </a:xfrm>
        </p:spPr>
        <p:txBody>
          <a:bodyPr>
            <a:noAutofit/>
          </a:bodyPr>
          <a:lstStyle/>
          <a:p>
            <a:pPr algn="ctr"/>
            <a:r>
              <a:rPr lang="es-ES" sz="4400" b="1" dirty="0" smtClean="0">
                <a:latin typeface="Century Gothic" panose="020B0502020202020204" pitchFamily="34" charset="0"/>
              </a:rPr>
              <a:t>DESARROLLO DE COMPETENCIAS LINGÜÍSTICAS  </a:t>
            </a:r>
            <a:r>
              <a:rPr lang="es-ES" sz="1800" b="1" dirty="0" smtClean="0">
                <a:latin typeface="Century Gothic" panose="020B0502020202020204" pitchFamily="34" charset="0"/>
              </a:rPr>
              <a:t>horas: 6 créditos: 6.75</a:t>
            </a:r>
            <a:endParaRPr lang="es-ES" sz="1800" b="1" dirty="0">
              <a:latin typeface="Century Gothic" panose="020B0502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19672" y="4005064"/>
            <a:ext cx="6120680" cy="223224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CUARTO  SEMESTRE</a:t>
            </a:r>
          </a:p>
          <a:p>
            <a:pPr algn="ctr"/>
            <a:r>
              <a:rPr lang="es-ES" sz="2200" b="1" dirty="0" smtClean="0">
                <a:latin typeface="Century Gothic" panose="020B0502020202020204" pitchFamily="34" charset="0"/>
              </a:rPr>
              <a:t>Trayecto Formativo: Preparación para la enseñanza y el aprendizaje</a:t>
            </a:r>
          </a:p>
          <a:p>
            <a:pPr algn="ctr"/>
            <a:endParaRPr lang="es-ES" sz="2200" b="1" dirty="0" smtClean="0"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s-MX" b="1" dirty="0" smtClean="0">
                <a:latin typeface="Century Gothic" panose="020B0502020202020204" pitchFamily="34" charset="0"/>
              </a:rPr>
              <a:t>PLAN </a:t>
            </a:r>
            <a:r>
              <a:rPr lang="es-MX" b="1" dirty="0">
                <a:latin typeface="Century Gothic" panose="020B0502020202020204" pitchFamily="34" charset="0"/>
              </a:rPr>
              <a:t>DE ESTUDIOS 2012</a:t>
            </a:r>
            <a:r>
              <a:rPr lang="es-MX" b="1" dirty="0" smtClean="0">
                <a:latin typeface="Century Gothic" panose="020B0502020202020204" pitchFamily="34" charset="0"/>
              </a:rPr>
              <a:t>.</a:t>
            </a:r>
          </a:p>
          <a:p>
            <a:pPr>
              <a:spcBef>
                <a:spcPct val="0"/>
              </a:spcBef>
              <a:defRPr/>
            </a:pPr>
            <a:endParaRPr lang="es-MX" b="1" dirty="0"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es-MX" sz="1800" dirty="0" smtClean="0"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s-MX" sz="1800" dirty="0" smtClean="0">
                <a:latin typeface="Century Gothic" panose="020B0502020202020204" pitchFamily="34" charset="0"/>
              </a:rPr>
              <a:t>Profesora: Angélica María </a:t>
            </a:r>
            <a:r>
              <a:rPr lang="es-MX" sz="1800" dirty="0" err="1" smtClean="0">
                <a:latin typeface="Century Gothic" panose="020B0502020202020204" pitchFamily="34" charset="0"/>
              </a:rPr>
              <a:t>Rocca</a:t>
            </a:r>
            <a:r>
              <a:rPr lang="es-MX" sz="1800" dirty="0" smtClean="0">
                <a:latin typeface="Century Gothic" panose="020B0502020202020204" pitchFamily="34" charset="0"/>
              </a:rPr>
              <a:t> Valdés</a:t>
            </a:r>
          </a:p>
          <a:p>
            <a:pPr algn="ctr">
              <a:spcBef>
                <a:spcPct val="0"/>
              </a:spcBef>
              <a:defRPr/>
            </a:pPr>
            <a:endParaRPr lang="es-MX" sz="1800" dirty="0" smtClean="0"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s-MX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Bibliografía y materiales de apoyo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79512" y="1524000"/>
            <a:ext cx="8856984" cy="3648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Garton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 y </a:t>
            </a:r>
            <a:r>
              <a:rPr lang="es-MX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Pratt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(1991). </a:t>
            </a:r>
            <a:r>
              <a:rPr lang="es-MX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Aprendizaje y proceso de alfabetización: El desarrollo del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lenguaje hablado y escrito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Barcelona: Paidós.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Lomas, C. (</a:t>
            </a:r>
            <a:r>
              <a:rPr lang="es-MX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comp.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(2002). </a:t>
            </a:r>
            <a:r>
              <a:rPr lang="es-MX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aprendizaje de la comunicación en las aulas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Barcelona: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Paidós.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Lomas, C. (2006). </a:t>
            </a:r>
            <a:r>
              <a:rPr lang="es-MX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Enseñar lenguaje para aprender a comunicar (se) 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(Vol. 1). Barcelona: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Magisterio.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Mendoza </a:t>
            </a:r>
            <a:r>
              <a:rPr lang="es-MX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Fillola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 (2006). </a:t>
            </a:r>
            <a:r>
              <a:rPr lang="es-MX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Didáctica de la lengua y la literatura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Madrid: Gráficas Rogar.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MX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Monereo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C., Castelló M., </a:t>
            </a:r>
            <a:r>
              <a:rPr lang="es-MX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Clariana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(2001). </a:t>
            </a:r>
            <a:r>
              <a:rPr lang="es-MX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de enseñanza y aprendizaje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Formación del profesorado y aplicación en la escuela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Barcelona: </a:t>
            </a:r>
            <a:r>
              <a:rPr lang="es-MX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Graó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867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6106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099011"/>
              </p:ext>
            </p:extLst>
          </p:nvPr>
        </p:nvGraphicFramePr>
        <p:xfrm>
          <a:off x="179512" y="764704"/>
          <a:ext cx="8712968" cy="5832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12968"/>
              </a:tblGrid>
              <a:tr h="58326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- </a:t>
                      </a:r>
                      <a:r>
                        <a:rPr lang="es-MX" sz="2000" dirty="0" err="1">
                          <a:solidFill>
                            <a:schemeClr val="tx1"/>
                          </a:solidFill>
                          <a:effectLst/>
                        </a:rPr>
                        <a:t>Arnáez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 Muga, P. (2006). La lingüística aplicada a la enseñanza de la lengua: una línea de investigación. Letras. [online], vol. 48, no. 73. Disponible en: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http</a:t>
                      </a: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</a:rPr>
                        <a:t>://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www.scielo.org.ve/scielo.php?pid=S0459-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12832006000200005&amp;script=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sci_arttext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Cassany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, D. (1999). 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Construir la escritura. Barcelona: Paidós.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es-MX" sz="2000" dirty="0" err="1">
                          <a:solidFill>
                            <a:schemeClr val="tx1"/>
                          </a:solidFill>
                          <a:effectLst/>
                        </a:rPr>
                        <a:t>Cassany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, D., Luna, M. y Sanz G. (2002). Enseñar lengua. Barcelona: </a:t>
                      </a:r>
                      <a:r>
                        <a:rPr lang="es-MX" sz="2000" dirty="0" err="1">
                          <a:solidFill>
                            <a:schemeClr val="tx1"/>
                          </a:solidFill>
                          <a:effectLst/>
                        </a:rPr>
                        <a:t>Graó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es-MX" sz="2000" dirty="0" err="1">
                          <a:solidFill>
                            <a:schemeClr val="tx1"/>
                          </a:solidFill>
                          <a:effectLst/>
                        </a:rPr>
                        <a:t>Garton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, A. y </a:t>
                      </a:r>
                      <a:r>
                        <a:rPr lang="es-MX" sz="2000" dirty="0" err="1">
                          <a:solidFill>
                            <a:schemeClr val="tx1"/>
                          </a:solidFill>
                          <a:effectLst/>
                        </a:rPr>
                        <a:t>Pratt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, C. (1991). Aprendizaje y proceso de alfabetización: El desarrollo del lenguaje hablado y escrito. Barcelona: Paidós.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- Lomas, C., et al. (1993). Ciencias del lenguaje, competencia comunicativa y enseñanza de la lengua. Barcelona: Paidós.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- Lomas, C. (2006). Enseñar lenguaje para aprender a comunicar (se) (Vol. 1). Barcelona: Magisterio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54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942723"/>
            <a:ext cx="8424936" cy="5643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Cassany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D. (1999).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Construir la escritura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Barcelona: Paidós.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Cassany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D., Luna M. y Sanz G. (2002).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Enseñar lengua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Barcelona: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Graó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Lerner, D. (2001).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 y escribir en la escuela. Lo real, lo posible y lo necesario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México: SEP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296035" algn="ctr"/>
              </a:tabLs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FCE.	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Lomas, C. (1999).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Cómo enseñar a hacer cosas con las palabras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(Vol. 1). Barcelona: Paidós.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Lomas, C.,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al.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(1993).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Ciencias del lenguaje, competencia comunicativa y enseñanza de la lengua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Barcelona: Paidós.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Perrenoud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 (1999).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Construir competencias desde la escuela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Santiago: J. C. Sáez. Disponible en: http://es.scribd.com/doc/52334704/08-Construir-Competencias- Desde-La-Escuela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</a:rPr>
              <a:t>- Pugliese, M. (1999).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</a:rPr>
              <a:t>Las competencias lingüísticas en la educación infantil. Escuchar, hablar, leer y escribir: 0-5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</a:rPr>
              <a:t>. Buenos Aires/México: Novedades Educativas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16194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340768"/>
            <a:ext cx="8064896" cy="544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Díaz Barriga F. (2002).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docentes para un aprendizaje significativo. Una interpretación constructiva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México: McGraw-Hill.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García, A. y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LLul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J. (2009).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juego infantil y su metodología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Madrid: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Editex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Lerner, D. (2001).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 y escribir en la escuela. Lo real, lo posible y lo necesario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México: SEP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FCE.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Lomas, C. (1999).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Cómo enseñar a hacer cosas con las palabras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(Vol. 1). Barcelona: Paidós.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Mendoza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Fillola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 (2006).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Didáctica de la lengua y la literatura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Madrid: Gráficas Rogar.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s-MX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Monereo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C., Castelló M.,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Clariana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(2001).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de enseñanza y aprendizaje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MX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83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54224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Actividades  </a:t>
            </a:r>
            <a:r>
              <a:rPr lang="es-MX" dirty="0"/>
              <a:t>de  cierre y producto final de </a:t>
            </a:r>
            <a:r>
              <a:rPr lang="es-MX" dirty="0" smtClean="0"/>
              <a:t>curso     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                           </a:t>
            </a:r>
            <a:br>
              <a:rPr lang="es-MX" dirty="0" smtClean="0"/>
            </a:br>
            <a:r>
              <a:rPr lang="es-MX" dirty="0" smtClean="0">
                <a:solidFill>
                  <a:schemeClr val="tx1"/>
                </a:solidFill>
              </a:rPr>
              <a:t>LA  ACTIVIDAD FINAL </a:t>
            </a:r>
            <a:r>
              <a:rPr lang="es-MX" dirty="0" smtClean="0">
                <a:solidFill>
                  <a:schemeClr val="tx1"/>
                </a:solidFill>
              </a:rPr>
              <a:t>SERÁ </a:t>
            </a:r>
            <a:r>
              <a:rPr lang="es-MX" dirty="0" smtClean="0">
                <a:solidFill>
                  <a:schemeClr val="tx1"/>
                </a:solidFill>
              </a:rPr>
              <a:t>LA CONCENTRACIÓN DE LAS PROPUESTAS DE TRABAJO ELABORADAS PARA TRABAJAR LAS COMPETENCIAS LINGUISTICAS</a:t>
            </a:r>
            <a:r>
              <a:rPr lang="es-MX" dirty="0" smtClean="0"/>
              <a:t>                                                    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39493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b="1" spc="0" dirty="0" smtClean="0">
                <a:solidFill>
                  <a:srgbClr val="FF0000"/>
                </a:solidFill>
              </a:rPr>
              <a:t>JORNADAS DE PRÁCTICA </a:t>
            </a:r>
            <a:endParaRPr lang="es-MX" b="1" spc="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Visita previa:</a:t>
            </a:r>
          </a:p>
          <a:p>
            <a:pPr algn="just"/>
            <a:r>
              <a:rPr lang="es-MX" dirty="0" smtClean="0"/>
              <a:t>2 de Marzo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Primera jornada de práctica:</a:t>
            </a:r>
          </a:p>
          <a:p>
            <a:pPr algn="just"/>
            <a:r>
              <a:rPr lang="es-MX" dirty="0" smtClean="0"/>
              <a:t>23 al 27 de Marzo y del 13 al 17 de Abril.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Visita previa:</a:t>
            </a:r>
          </a:p>
          <a:p>
            <a:pPr algn="just"/>
            <a:r>
              <a:rPr lang="es-MX" dirty="0" smtClean="0"/>
              <a:t>13 de Mayo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Segunda jornada de práctica:</a:t>
            </a:r>
          </a:p>
          <a:p>
            <a:pPr algn="just"/>
            <a:r>
              <a:rPr lang="es-MX" dirty="0" smtClean="0"/>
              <a:t>25 Mayo al 5 de Junio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b="1" dirty="0" smtClean="0">
                <a:latin typeface="Century Gothic" panose="020B0502020202020204" pitchFamily="34" charset="0"/>
              </a:rPr>
              <a:t>CRITERIOS PARA LA  EVALUACIÓN</a:t>
            </a:r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200" dirty="0" smtClean="0">
                <a:latin typeface="Century Gothic" panose="020B0502020202020204" pitchFamily="34" charset="0"/>
              </a:rPr>
              <a:t>Contar con un mínimo de 85% de asistencia a las sesiones escolares.</a:t>
            </a:r>
          </a:p>
          <a:p>
            <a:pPr algn="just"/>
            <a:r>
              <a:rPr lang="es-ES" sz="2200" dirty="0" smtClean="0">
                <a:latin typeface="Century Gothic" panose="020B0502020202020204" pitchFamily="34" charset="0"/>
              </a:rPr>
              <a:t>Acreditación de cada unidad con un mínimo  aprobatorio de 7  o nivel regular para tener derecho a evaluación global final.</a:t>
            </a:r>
          </a:p>
          <a:p>
            <a:pPr algn="just"/>
            <a:r>
              <a:rPr lang="es-ES" sz="2200" dirty="0" smtClean="0">
                <a:latin typeface="Century Gothic" panose="020B0502020202020204" pitchFamily="34" charset="0"/>
              </a:rPr>
              <a:t>Acreditación de cada </a:t>
            </a:r>
            <a:r>
              <a:rPr lang="es-ES" sz="2200" dirty="0">
                <a:latin typeface="Century Gothic" panose="020B0502020202020204" pitchFamily="34" charset="0"/>
              </a:rPr>
              <a:t>u</a:t>
            </a:r>
            <a:r>
              <a:rPr lang="es-ES" sz="2200" dirty="0" smtClean="0">
                <a:latin typeface="Century Gothic" panose="020B0502020202020204" pitchFamily="34" charset="0"/>
              </a:rPr>
              <a:t>nidad de aprendizaje para tener derecho a evaluación  global final.</a:t>
            </a:r>
          </a:p>
          <a:p>
            <a:pPr algn="just"/>
            <a:r>
              <a:rPr lang="es-ES" sz="2200" dirty="0" smtClean="0">
                <a:latin typeface="Century Gothic" panose="020B0502020202020204" pitchFamily="34" charset="0"/>
              </a:rPr>
              <a:t>Se acredita  el curso  obteniendo como mínimo aprobatorio en la evaluación global nivel básico de  6 .</a:t>
            </a:r>
          </a:p>
          <a:p>
            <a:pPr algn="just"/>
            <a:r>
              <a:rPr lang="es-ES" sz="2200" dirty="0" smtClean="0">
                <a:latin typeface="Century Gothic" panose="020B0502020202020204" pitchFamily="34" charset="0"/>
              </a:rPr>
              <a:t>Contar con un portafolio de evidencias de aprendizaje de cada unidad del curso.</a:t>
            </a:r>
          </a:p>
          <a:p>
            <a:pPr marL="0" indent="0" algn="just">
              <a:buNone/>
            </a:pPr>
            <a:endParaRPr lang="es-ES" sz="22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s-MX" sz="1600" dirty="0">
                <a:latin typeface="Century Gothic" panose="020B0502020202020204" pitchFamily="34" charset="0"/>
              </a:rPr>
              <a:t>Nota:- La evaluación final de cada bimestre quedará sujeta a la buena actitud, disposición y respeto en el aula hacia el docente y compañeros; de ser lo contrario automáticamente será una evaluación reprobatoria</a:t>
            </a:r>
            <a:endParaRPr lang="es-ES" sz="1600" dirty="0" smtClean="0">
              <a:latin typeface="Century Gothic" panose="020B0502020202020204" pitchFamily="34" charset="0"/>
            </a:endParaRPr>
          </a:p>
          <a:p>
            <a:endParaRPr lang="es-ES" sz="28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EVALUACIÓN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endParaRPr lang="es-ES" altLang="es-MX" sz="3600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es-ES" altLang="es-MX" sz="3600" b="1" dirty="0" smtClean="0">
                <a:latin typeface="Century Gothic" panose="020B0502020202020204" pitchFamily="34" charset="0"/>
              </a:rPr>
              <a:t>Examen </a:t>
            </a:r>
            <a:r>
              <a:rPr lang="es-ES" altLang="es-MX" sz="3600" b="1" dirty="0">
                <a:latin typeface="Century Gothic" panose="020B0502020202020204" pitchFamily="34" charset="0"/>
              </a:rPr>
              <a:t>institucional </a:t>
            </a:r>
          </a:p>
          <a:p>
            <a:pPr algn="just"/>
            <a:r>
              <a:rPr lang="es-ES" altLang="es-MX" sz="3600" b="1" dirty="0">
                <a:latin typeface="Century Gothic" panose="020B0502020202020204" pitchFamily="34" charset="0"/>
              </a:rPr>
              <a:t>Trabajos escritos </a:t>
            </a:r>
          </a:p>
          <a:p>
            <a:pPr algn="just"/>
            <a:r>
              <a:rPr lang="es-ES" altLang="es-MX" sz="3600" b="1" dirty="0">
                <a:latin typeface="Century Gothic" panose="020B0502020202020204" pitchFamily="34" charset="0"/>
              </a:rPr>
              <a:t>Portafolio </a:t>
            </a:r>
          </a:p>
          <a:p>
            <a:pPr algn="just"/>
            <a:r>
              <a:rPr lang="es-ES" altLang="es-MX" sz="3600" b="1" dirty="0">
                <a:latin typeface="Century Gothic" panose="020B0502020202020204" pitchFamily="34" charset="0"/>
              </a:rPr>
              <a:t>Observación y Práctica </a:t>
            </a:r>
          </a:p>
          <a:p>
            <a:pPr algn="just"/>
            <a:r>
              <a:rPr lang="es-ES" altLang="es-MX" sz="3600" b="1" dirty="0">
                <a:latin typeface="Century Gothic" panose="020B0502020202020204" pitchFamily="34" charset="0"/>
              </a:rPr>
              <a:t>Participaciones, exposiciones y manejo de material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624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 smtClean="0">
                <a:latin typeface="Century Gothic" panose="020B0502020202020204" pitchFamily="34" charset="0"/>
              </a:rPr>
              <a:t>FECHAS DE EVALUACIÓN</a:t>
            </a:r>
            <a:endParaRPr lang="es-MX" sz="3600" b="1" dirty="0">
              <a:latin typeface="Century Gothic" panose="020B0502020202020204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76800"/>
          </a:xfrm>
        </p:spPr>
        <p:txBody>
          <a:bodyPr/>
          <a:lstStyle/>
          <a:p>
            <a:pPr marL="265176" indent="-265176" algn="ctr">
              <a:buNone/>
              <a:defRPr/>
            </a:pPr>
            <a:r>
              <a:rPr lang="es-ES_tradnl" dirty="0" smtClean="0"/>
              <a:t>EXÁMENES </a:t>
            </a:r>
            <a:r>
              <a:rPr lang="es-ES_tradnl" dirty="0"/>
              <a:t>INSTITUCIONALES:</a:t>
            </a:r>
          </a:p>
          <a:p>
            <a:pPr marL="265176" indent="-265176" algn="just">
              <a:buNone/>
              <a:defRPr/>
            </a:pPr>
            <a:endParaRPr lang="es-ES_tradnl" dirty="0"/>
          </a:p>
          <a:p>
            <a:pPr marL="265176" indent="-265176" algn="just">
              <a:buNone/>
              <a:defRPr/>
            </a:pPr>
            <a:r>
              <a:rPr lang="es-ES_tradnl" dirty="0"/>
              <a:t>Primer periodo:</a:t>
            </a:r>
          </a:p>
          <a:p>
            <a:pPr marL="265176" indent="-265176" algn="just">
              <a:buNone/>
              <a:defRPr/>
            </a:pPr>
            <a:r>
              <a:rPr lang="es-ES_tradnl" dirty="0" smtClean="0"/>
              <a:t>9 </a:t>
            </a:r>
            <a:r>
              <a:rPr lang="es-ES_tradnl" dirty="0"/>
              <a:t>al </a:t>
            </a:r>
            <a:r>
              <a:rPr lang="es-ES_tradnl" dirty="0" smtClean="0"/>
              <a:t>13 </a:t>
            </a:r>
            <a:r>
              <a:rPr lang="es-ES_tradnl" dirty="0"/>
              <a:t>y Marzo</a:t>
            </a:r>
          </a:p>
          <a:p>
            <a:pPr marL="265176" indent="-265176" algn="just">
              <a:buNone/>
              <a:defRPr/>
            </a:pPr>
            <a:endParaRPr lang="es-ES_tradnl" dirty="0"/>
          </a:p>
          <a:p>
            <a:pPr marL="265176" indent="-265176" algn="just">
              <a:buNone/>
              <a:defRPr/>
            </a:pPr>
            <a:r>
              <a:rPr lang="es-ES_tradnl" dirty="0"/>
              <a:t>Segundo periodo</a:t>
            </a:r>
          </a:p>
          <a:p>
            <a:pPr marL="265176" indent="-265176" algn="just">
              <a:buNone/>
              <a:defRPr/>
            </a:pPr>
            <a:r>
              <a:rPr lang="es-ES_tradnl" dirty="0" smtClean="0"/>
              <a:t>6,7 y 8 </a:t>
            </a:r>
            <a:r>
              <a:rPr lang="es-ES_tradnl" dirty="0"/>
              <a:t>de </a:t>
            </a:r>
            <a:r>
              <a:rPr lang="es-ES_tradnl" dirty="0" smtClean="0"/>
              <a:t>Mayo</a:t>
            </a:r>
          </a:p>
          <a:p>
            <a:pPr marL="265176" indent="-265176" algn="just">
              <a:buNone/>
              <a:defRPr/>
            </a:pPr>
            <a:endParaRPr lang="es-ES_tradnl" dirty="0" smtClean="0"/>
          </a:p>
          <a:p>
            <a:pPr marL="265176" indent="-265176" algn="just">
              <a:buNone/>
              <a:defRPr/>
            </a:pPr>
            <a:r>
              <a:rPr lang="es-ES_tradnl" dirty="0" smtClean="0"/>
              <a:t>Tercer periodo</a:t>
            </a:r>
          </a:p>
          <a:p>
            <a:pPr marL="265176" indent="-265176" algn="just">
              <a:buNone/>
              <a:defRPr/>
            </a:pPr>
            <a:r>
              <a:rPr lang="es-ES_tradnl" dirty="0" smtClean="0"/>
              <a:t>22, 23 y 24</a:t>
            </a:r>
            <a:r>
              <a:rPr lang="es-ES_tradnl" dirty="0" smtClean="0"/>
              <a:t> </a:t>
            </a:r>
            <a:r>
              <a:rPr lang="es-ES_tradnl" dirty="0" smtClean="0"/>
              <a:t>de Junio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847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r>
              <a:rPr lang="es-ES" sz="4000" b="1" dirty="0" smtClean="0">
                <a:latin typeface="Century Gothic" panose="020B0502020202020204" pitchFamily="34" charset="0"/>
              </a:rPr>
              <a:t>PROPÓSITOS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84784"/>
            <a:ext cx="7488832" cy="4824536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Contribuir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al desarrollo integral del futuro profesional de la educación y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desarrolle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las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habilidades para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evaluar los avances en el desarrollo de las competencias lingüísticas y comunicativas de los niños en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edad preescolar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para que a través de esta revisión establezca la importancia del saber conocer, el saber hacer y el saber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ser, en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 construcción de su conocimiento pedagógico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Analizar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las competencias lingüísticas y comunicativas en los niveles de preescolar y primaria –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desde cero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hasta los 8 años de edad–, para que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pueda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considerar un panorama más amplio de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estas habilidades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y de los procesos de comunicación en que el niño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participa.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Estudiar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los antecedentes y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el desarrollo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de los conceptos que fundamentan el enfoque de la enseñanza a partir de las competencias lingüísticas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en estos niveles, y así lograr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 identificación de los procesos necesarios para llevar a cabo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una comunicación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efectiva a través del lenguaje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  <a:endParaRPr lang="es-MX" sz="80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2400" dirty="0" smtClean="0"/>
          </a:p>
          <a:p>
            <a:pPr algn="just">
              <a:buFont typeface="Wingdings" panose="05000000000000000000" pitchFamily="2" charset="2"/>
              <a:buChar char="v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Reglamento y acuerdos </a:t>
            </a:r>
            <a:r>
              <a:rPr lang="es-MX" dirty="0" smtClean="0"/>
              <a:t>internos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>
                <a:solidFill>
                  <a:schemeClr val="tx1"/>
                </a:solidFill>
              </a:rPr>
              <a:t>*</a:t>
            </a:r>
            <a:r>
              <a:rPr lang="es-MX" sz="2400" dirty="0" smtClean="0">
                <a:solidFill>
                  <a:schemeClr val="tx1"/>
                </a:solidFill>
              </a:rPr>
              <a:t>Realizar solo trabajos de la asignatura de la clase , no de otras</a:t>
            </a:r>
            <a:br>
              <a:rPr lang="es-MX" sz="2400" dirty="0" smtClean="0">
                <a:solidFill>
                  <a:schemeClr val="tx1"/>
                </a:solidFill>
              </a:rPr>
            </a:br>
            <a:r>
              <a:rPr lang="es-MX" sz="2400" dirty="0" smtClean="0">
                <a:solidFill>
                  <a:schemeClr val="tx1"/>
                </a:solidFill>
              </a:rPr>
              <a:t>*Mantener el celular guardado y en </a:t>
            </a:r>
            <a:r>
              <a:rPr lang="es-MX" sz="2400" dirty="0" smtClean="0">
                <a:solidFill>
                  <a:schemeClr val="tx1"/>
                </a:solidFill>
              </a:rPr>
              <a:t>vibrador, solo llamadas de emergencia.</a:t>
            </a:r>
            <a:r>
              <a:rPr lang="es-MX" sz="2400" dirty="0" smtClean="0">
                <a:solidFill>
                  <a:schemeClr val="tx1"/>
                </a:solidFill>
              </a:rPr>
              <a:t/>
            </a:r>
            <a:br>
              <a:rPr lang="es-MX" sz="2400" dirty="0" smtClean="0">
                <a:solidFill>
                  <a:schemeClr val="tx1"/>
                </a:solidFill>
              </a:rPr>
            </a:br>
            <a:r>
              <a:rPr lang="es-MX" sz="2400" dirty="0" smtClean="0">
                <a:solidFill>
                  <a:schemeClr val="tx1"/>
                </a:solidFill>
              </a:rPr>
              <a:t>*Dar 5 minutos de tolerancia en caso de llegar tarde, es decir tener una asistencia puntual </a:t>
            </a:r>
            <a:r>
              <a:rPr lang="es-MX" sz="2400" dirty="0" smtClean="0">
                <a:solidFill>
                  <a:schemeClr val="tx1"/>
                </a:solidFill>
              </a:rPr>
              <a:t>, permanente y constante.</a:t>
            </a:r>
            <a:r>
              <a:rPr lang="es-MX" sz="2400" dirty="0" smtClean="0">
                <a:solidFill>
                  <a:schemeClr val="tx1"/>
                </a:solidFill>
              </a:rPr>
              <a:t/>
            </a:r>
            <a:br>
              <a:rPr lang="es-MX" sz="2400" dirty="0" smtClean="0">
                <a:solidFill>
                  <a:schemeClr val="tx1"/>
                </a:solidFill>
              </a:rPr>
            </a:br>
            <a:r>
              <a:rPr lang="es-MX" sz="2400" dirty="0" smtClean="0">
                <a:solidFill>
                  <a:schemeClr val="tx1"/>
                </a:solidFill>
              </a:rPr>
              <a:t>*Evitar introducir alimentos poco discretos al salón durante la clase</a:t>
            </a:r>
            <a:br>
              <a:rPr lang="es-MX" sz="2400" dirty="0" smtClean="0">
                <a:solidFill>
                  <a:schemeClr val="tx1"/>
                </a:solidFill>
              </a:rPr>
            </a:br>
            <a:r>
              <a:rPr lang="es-MX" sz="2400" dirty="0" smtClean="0">
                <a:solidFill>
                  <a:schemeClr val="tx1"/>
                </a:solidFill>
              </a:rPr>
              <a:t>*En caso de presentarse alguna situación por la cual no se asistirá a la escuela , avisar con tiempo tanto maestra, como alumnas</a:t>
            </a:r>
            <a:br>
              <a:rPr lang="es-MX" sz="2400" dirty="0" smtClean="0">
                <a:solidFill>
                  <a:schemeClr val="tx1"/>
                </a:solidFill>
              </a:rPr>
            </a:br>
            <a:r>
              <a:rPr lang="es-MX" sz="2400" dirty="0" smtClean="0">
                <a:solidFill>
                  <a:schemeClr val="tx1"/>
                </a:solidFill>
              </a:rPr>
              <a:t>*Seguir las rubricas asignadas para obtener buenos resultados en los </a:t>
            </a:r>
            <a:r>
              <a:rPr lang="es-MX" sz="2400" dirty="0" smtClean="0">
                <a:solidFill>
                  <a:schemeClr val="tx1"/>
                </a:solidFill>
              </a:rPr>
              <a:t>trabajos, los cuales serán entregados en forma y tiempo..no se recibirán en otra fecha.</a:t>
            </a:r>
            <a:r>
              <a:rPr lang="es-MX" sz="2400" dirty="0" smtClean="0">
                <a:solidFill>
                  <a:schemeClr val="tx1"/>
                </a:solidFill>
              </a:rPr>
              <a:t/>
            </a:r>
            <a:br>
              <a:rPr lang="es-MX" sz="2400" dirty="0" smtClean="0">
                <a:solidFill>
                  <a:schemeClr val="tx1"/>
                </a:solidFill>
              </a:rPr>
            </a:br>
            <a:r>
              <a:rPr lang="es-MX" sz="2400" dirty="0" smtClean="0">
                <a:solidFill>
                  <a:schemeClr val="tx1"/>
                </a:solidFill>
              </a:rPr>
              <a:t>*Mostrar buena actitud en todo momento para tener derecho a recibir una calificación </a:t>
            </a:r>
            <a:r>
              <a:rPr lang="es-MX" sz="2400" dirty="0" smtClean="0">
                <a:solidFill>
                  <a:schemeClr val="tx1"/>
                </a:solidFill>
              </a:rPr>
              <a:t>justa.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90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1052736"/>
            <a:ext cx="712879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b="1" dirty="0" smtClean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000" dirty="0">
                <a:latin typeface="Century Gothic" panose="020B0502020202020204" pitchFamily="34" charset="0"/>
                <a:cs typeface="Arial" panose="020B0604020202020204" pitchFamily="34" charset="0"/>
              </a:rPr>
              <a:t>C</a:t>
            </a:r>
            <a:r>
              <a:rPr lang="es-MX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rear </a:t>
            </a:r>
            <a:r>
              <a:rPr lang="es-MX" sz="2000" dirty="0">
                <a:latin typeface="Century Gothic" panose="020B0502020202020204" pitchFamily="34" charset="0"/>
                <a:cs typeface="Arial" panose="020B0604020202020204" pitchFamily="34" charset="0"/>
              </a:rPr>
              <a:t>ambientes de aprendizaje, planear, poner en práctica y evaluar situaciones comunicativas en diversos contextos que favorezcan el uso de las competencias en función de los contextos social, afectivo y cultural del niño, con el objetivo de orientarlo hacia el descubrimiento de su entorno para adecuarse a él, identificarse y manifestar ideas y sentimientos sobre las personas y las cosas que le rodean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Reconocer </a:t>
            </a:r>
            <a:r>
              <a:rPr lang="es-MX" sz="2000" dirty="0">
                <a:latin typeface="Century Gothic" panose="020B0502020202020204" pitchFamily="34" charset="0"/>
              </a:rPr>
              <a:t>la importancia de diseñar y aplicar estrategias didácticas para proponer alternativas en la </a:t>
            </a:r>
            <a:r>
              <a:rPr lang="es-MX" sz="2000" dirty="0" smtClean="0">
                <a:latin typeface="Century Gothic" panose="020B0502020202020204" pitchFamily="34" charset="0"/>
              </a:rPr>
              <a:t>práctica docente </a:t>
            </a:r>
            <a:r>
              <a:rPr lang="es-MX" sz="2000" dirty="0">
                <a:latin typeface="Century Gothic" panose="020B0502020202020204" pitchFamily="34" charset="0"/>
              </a:rPr>
              <a:t>que fomenten la diversidad de pensamiento en el aula y el aprendizaje de sus alumnos, así como su </a:t>
            </a:r>
            <a:r>
              <a:rPr lang="es-MX" sz="2000" dirty="0" smtClean="0">
                <a:latin typeface="Century Gothic" panose="020B0502020202020204" pitchFamily="34" charset="0"/>
              </a:rPr>
              <a:t>propia competencia </a:t>
            </a:r>
            <a:r>
              <a:rPr lang="es-MX" sz="2000" dirty="0">
                <a:latin typeface="Century Gothic" panose="020B0502020202020204" pitchFamily="34" charset="0"/>
              </a:rPr>
              <a:t>profesional y comunicativa.</a:t>
            </a:r>
          </a:p>
        </p:txBody>
      </p:sp>
    </p:spTree>
    <p:extLst>
      <p:ext uri="{BB962C8B-B14F-4D97-AF65-F5344CB8AC3E}">
        <p14:creationId xmlns:p14="http://schemas.microsoft.com/office/powerpoint/2010/main" xmlns="" val="2794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3600" b="1" dirty="0" smtClean="0">
                <a:latin typeface="Century Gothic" panose="020B0502020202020204" pitchFamily="34" charset="0"/>
              </a:rPr>
              <a:t>COMPETENCIAS DEL </a:t>
            </a:r>
            <a:r>
              <a:rPr lang="es-MX" sz="3600" b="1" dirty="0"/>
              <a:t>PERFIL DE EGRESO</a:t>
            </a:r>
            <a:r>
              <a:rPr lang="es-ES" sz="3600" b="1" dirty="0" smtClean="0">
                <a:latin typeface="Century Gothic" panose="020B0502020202020204" pitchFamily="34" charset="0"/>
              </a:rPr>
              <a:t>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661648" cy="566124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Diseña </a:t>
            </a:r>
            <a:r>
              <a:rPr lang="es-MX" sz="2000" dirty="0">
                <a:latin typeface="Century Gothic" panose="020B0502020202020204" pitchFamily="34" charset="0"/>
              </a:rPr>
              <a:t>planeaciones didácticas, aplicando sus conocimientos </a:t>
            </a:r>
            <a:r>
              <a:rPr lang="es-MX" sz="2000" dirty="0" smtClean="0">
                <a:latin typeface="Century Gothic" panose="020B0502020202020204" pitchFamily="34" charset="0"/>
              </a:rPr>
              <a:t>  pedagógicos </a:t>
            </a:r>
            <a:r>
              <a:rPr lang="es-MX" sz="2000" dirty="0">
                <a:latin typeface="Century Gothic" panose="020B0502020202020204" pitchFamily="34" charset="0"/>
              </a:rPr>
              <a:t>y disciplinares para responder a </a:t>
            </a:r>
            <a:r>
              <a:rPr lang="es-MX" sz="2000" dirty="0" smtClean="0">
                <a:latin typeface="Century Gothic" panose="020B0502020202020204" pitchFamily="34" charset="0"/>
              </a:rPr>
              <a:t>las necesidades </a:t>
            </a:r>
            <a:r>
              <a:rPr lang="es-MX" sz="2000" dirty="0">
                <a:latin typeface="Century Gothic" panose="020B0502020202020204" pitchFamily="34" charset="0"/>
              </a:rPr>
              <a:t>del contexto en el marco del plan y programas de estudio de la educación básica.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Genera </a:t>
            </a:r>
            <a:r>
              <a:rPr lang="es-MX" sz="2000" dirty="0">
                <a:latin typeface="Century Gothic" panose="020B0502020202020204" pitchFamily="34" charset="0"/>
              </a:rPr>
              <a:t>ambientes formativos para propiciar la autonomía y promover el desarrollo las competencias en </a:t>
            </a:r>
            <a:r>
              <a:rPr lang="es-MX" sz="2000" dirty="0" smtClean="0">
                <a:latin typeface="Century Gothic" panose="020B0502020202020204" pitchFamily="34" charset="0"/>
              </a:rPr>
              <a:t>los alumnos </a:t>
            </a:r>
            <a:r>
              <a:rPr lang="es-MX" sz="2000" dirty="0">
                <a:latin typeface="Century Gothic" panose="020B0502020202020204" pitchFamily="34" charset="0"/>
              </a:rPr>
              <a:t>de educación básica.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Aplica </a:t>
            </a:r>
            <a:r>
              <a:rPr lang="es-MX" sz="2000" dirty="0">
                <a:latin typeface="Century Gothic" panose="020B0502020202020204" pitchFamily="34" charset="0"/>
              </a:rPr>
              <a:t>críticamente el plan y los programas de estudio de la educación básica para alcanzar los </a:t>
            </a:r>
            <a:r>
              <a:rPr lang="es-MX" sz="2000" dirty="0" smtClean="0">
                <a:latin typeface="Century Gothic" panose="020B0502020202020204" pitchFamily="34" charset="0"/>
              </a:rPr>
              <a:t>propósitos educativos </a:t>
            </a:r>
            <a:r>
              <a:rPr lang="es-MX" sz="2000" dirty="0">
                <a:latin typeface="Century Gothic" panose="020B0502020202020204" pitchFamily="34" charset="0"/>
              </a:rPr>
              <a:t>y contribuir al pleno desenvolvimiento de las capacidades de los alumnos del nivel preescolar.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Usa </a:t>
            </a:r>
            <a:r>
              <a:rPr lang="es-MX" sz="2000" dirty="0">
                <a:latin typeface="Century Gothic" panose="020B0502020202020204" pitchFamily="34" charset="0"/>
              </a:rPr>
              <a:t>las TIC como herramienta de enseñanza y aprendizaje.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Emplea </a:t>
            </a:r>
            <a:r>
              <a:rPr lang="es-MX" sz="2000" dirty="0">
                <a:latin typeface="Century Gothic" panose="020B0502020202020204" pitchFamily="34" charset="0"/>
              </a:rPr>
              <a:t>la evaluación para intervenir en los diferentes ámbitos y momentos de la tarea educativa.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Propicia </a:t>
            </a:r>
            <a:r>
              <a:rPr lang="es-MX" sz="2000" dirty="0">
                <a:latin typeface="Century Gothic" panose="020B0502020202020204" pitchFamily="34" charset="0"/>
              </a:rPr>
              <a:t>y regula espacios de aprendizaje incluyentes para todos los alumnos, con el fin de promover </a:t>
            </a:r>
            <a:r>
              <a:rPr lang="es-MX" sz="2000" dirty="0" smtClean="0">
                <a:latin typeface="Century Gothic" panose="020B0502020202020204" pitchFamily="34" charset="0"/>
              </a:rPr>
              <a:t>la convivencia</a:t>
            </a:r>
            <a:r>
              <a:rPr lang="es-MX" sz="2000" dirty="0">
                <a:latin typeface="Century Gothic" panose="020B0502020202020204" pitchFamily="34" charset="0"/>
              </a:rPr>
              <a:t>, el respeto y la aceptación.</a:t>
            </a:r>
            <a:endParaRPr lang="es-ES" sz="2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/>
              <a:t>COMPETENCIAS DEL CURSO: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endParaRPr lang="es-MX" sz="20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Comprende </a:t>
            </a:r>
            <a:r>
              <a:rPr lang="es-MX" sz="2000" dirty="0">
                <a:latin typeface="Century Gothic" panose="020B0502020202020204" pitchFamily="34" charset="0"/>
              </a:rPr>
              <a:t>la importancia de la relación entre el desarrollo del pensamiento y el lenguaje durante la etapa </a:t>
            </a:r>
            <a:r>
              <a:rPr lang="es-MX" sz="2000" dirty="0" smtClean="0">
                <a:latin typeface="Century Gothic" panose="020B0502020202020204" pitchFamily="34" charset="0"/>
              </a:rPr>
              <a:t>infantil para </a:t>
            </a:r>
            <a:r>
              <a:rPr lang="es-MX" sz="2000" dirty="0">
                <a:latin typeface="Century Gothic" panose="020B0502020202020204" pitchFamily="34" charset="0"/>
              </a:rPr>
              <a:t>la adquisición y el avance de las competencias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  <a:endParaRPr lang="es-MX" sz="2000" dirty="0">
              <a:latin typeface="Century Gothic" panose="020B0502020202020204" pitchFamily="34" charset="0"/>
            </a:endParaRP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Conoce </a:t>
            </a:r>
            <a:r>
              <a:rPr lang="es-MX" sz="2000" dirty="0">
                <a:latin typeface="Century Gothic" panose="020B0502020202020204" pitchFamily="34" charset="0"/>
              </a:rPr>
              <a:t>las competencias lingüísticas y comunicativas de los niños para crear y favorecer contextos en que se</a:t>
            </a:r>
          </a:p>
          <a:p>
            <a:pPr marL="0" indent="0" algn="just">
              <a:buNone/>
            </a:pPr>
            <a:r>
              <a:rPr lang="es-MX" sz="2000" dirty="0" smtClean="0">
                <a:latin typeface="Century Gothic" panose="020B0502020202020204" pitchFamily="34" charset="0"/>
              </a:rPr>
              <a:t>  facilite </a:t>
            </a:r>
            <a:r>
              <a:rPr lang="es-MX" sz="2000" dirty="0">
                <a:latin typeface="Century Gothic" panose="020B0502020202020204" pitchFamily="34" charset="0"/>
              </a:rPr>
              <a:t>el aprendizaje de los alumnos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Reconoce </a:t>
            </a:r>
            <a:r>
              <a:rPr lang="es-MX" sz="2000" dirty="0">
                <a:latin typeface="Century Gothic" panose="020B0502020202020204" pitchFamily="34" charset="0"/>
              </a:rPr>
              <a:t>las prácticas sociales del lenguaje para diseñar propuestas didácticas que fortalezcan el desarrollo de las</a:t>
            </a:r>
          </a:p>
          <a:p>
            <a:pPr marL="0" indent="0" algn="just">
              <a:buNone/>
            </a:pPr>
            <a:r>
              <a:rPr lang="es-MX" sz="2000" dirty="0" smtClean="0">
                <a:latin typeface="Century Gothic" panose="020B0502020202020204" pitchFamily="34" charset="0"/>
              </a:rPr>
              <a:t>  competencias </a:t>
            </a:r>
            <a:r>
              <a:rPr lang="es-MX" sz="2000" dirty="0">
                <a:latin typeface="Century Gothic" panose="020B0502020202020204" pitchFamily="34" charset="0"/>
              </a:rPr>
              <a:t>lingüísticas y comunicativas de los alumnos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  <a:endParaRPr lang="es-MX" sz="2000" dirty="0">
              <a:latin typeface="Century Gothic" panose="020B0502020202020204" pitchFamily="34" charset="0"/>
            </a:endParaRP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Diseña </a:t>
            </a:r>
            <a:r>
              <a:rPr lang="es-MX" sz="2000" dirty="0">
                <a:latin typeface="Century Gothic" panose="020B0502020202020204" pitchFamily="34" charset="0"/>
              </a:rPr>
              <a:t>estrategias didácticas para la búsqueda y comprensión de información en distintos ámbitos </a:t>
            </a:r>
            <a:r>
              <a:rPr lang="es-MX" sz="2000" dirty="0" smtClean="0">
                <a:latin typeface="Century Gothic" panose="020B0502020202020204" pitchFamily="34" charset="0"/>
              </a:rPr>
              <a:t>de investigación </a:t>
            </a:r>
            <a:r>
              <a:rPr lang="es-MX" sz="2000" dirty="0">
                <a:latin typeface="Century Gothic" panose="020B0502020202020204" pitchFamily="34" charset="0"/>
              </a:rPr>
              <a:t>escolar.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Aplica </a:t>
            </a:r>
            <a:r>
              <a:rPr lang="es-MX" sz="2000" dirty="0">
                <a:latin typeface="Century Gothic" panose="020B0502020202020204" pitchFamily="34" charset="0"/>
              </a:rPr>
              <a:t>estrategias didácticas para el desarrollo de las competencias lingüísticas y comunicativas de los alumnos.</a:t>
            </a:r>
          </a:p>
        </p:txBody>
      </p:sp>
    </p:spTree>
    <p:extLst>
      <p:ext uri="{BB962C8B-B14F-4D97-AF65-F5344CB8AC3E}">
        <p14:creationId xmlns:p14="http://schemas.microsoft.com/office/powerpoint/2010/main" xmlns="" val="330102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b="1" dirty="0" smtClean="0">
                <a:latin typeface="Century Gothic" panose="020B0502020202020204" pitchFamily="34" charset="0"/>
              </a:rPr>
              <a:t>UNIDADES DE APRENDIZAJE</a:t>
            </a:r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000" b="1" dirty="0" smtClean="0">
                <a:latin typeface="Century Gothic" panose="020B0502020202020204" pitchFamily="34" charset="0"/>
              </a:rPr>
              <a:t>Unidad </a:t>
            </a:r>
            <a:r>
              <a:rPr lang="es-MX" sz="2000" b="1" dirty="0">
                <a:latin typeface="Century Gothic" panose="020B0502020202020204" pitchFamily="34" charset="0"/>
              </a:rPr>
              <a:t>I. Procesos lingüísticos desde su aspecto social y </a:t>
            </a:r>
            <a:r>
              <a:rPr lang="es-MX" sz="2000" b="1" dirty="0" smtClean="0">
                <a:latin typeface="Century Gothic" panose="020B0502020202020204" pitchFamily="34" charset="0"/>
              </a:rPr>
              <a:t>cultural</a:t>
            </a:r>
            <a:endParaRPr lang="es-MX" sz="2000" b="1" dirty="0">
              <a:latin typeface="Century Gothic" panose="020B0502020202020204" pitchFamily="34" charset="0"/>
            </a:endParaRP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Conceptos </a:t>
            </a:r>
            <a:r>
              <a:rPr lang="es-MX" sz="2000" dirty="0">
                <a:latin typeface="Century Gothic" panose="020B0502020202020204" pitchFamily="34" charset="0"/>
              </a:rPr>
              <a:t>generales del lenguaje en la cultura y la sociedad.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Construcción </a:t>
            </a:r>
            <a:r>
              <a:rPr lang="es-MX" sz="2000" dirty="0">
                <a:latin typeface="Century Gothic" panose="020B0502020202020204" pitchFamily="34" charset="0"/>
              </a:rPr>
              <a:t>de códigos lingüísticos en la escuela.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Lengua </a:t>
            </a:r>
            <a:r>
              <a:rPr lang="es-MX" sz="2000" dirty="0">
                <a:latin typeface="Century Gothic" panose="020B0502020202020204" pitchFamily="34" charset="0"/>
              </a:rPr>
              <a:t>materna y educación infantil.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Interacción </a:t>
            </a:r>
            <a:r>
              <a:rPr lang="es-MX" sz="2000" dirty="0">
                <a:latin typeface="Century Gothic" panose="020B0502020202020204" pitchFamily="34" charset="0"/>
              </a:rPr>
              <a:t>e integración del hablante en la cultura y la sociedad.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Variantes </a:t>
            </a:r>
            <a:r>
              <a:rPr lang="es-MX" sz="2000" dirty="0">
                <a:latin typeface="Century Gothic" panose="020B0502020202020204" pitchFamily="34" charset="0"/>
              </a:rPr>
              <a:t>sociolingüísticas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  <a:endParaRPr lang="es-MX" sz="20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s-MX" sz="2000" b="1" dirty="0" smtClean="0">
                <a:latin typeface="Century Gothic" panose="020B0502020202020204" pitchFamily="34" charset="0"/>
              </a:rPr>
              <a:t>Unidad </a:t>
            </a:r>
            <a:r>
              <a:rPr lang="es-MX" sz="2000" b="1" dirty="0">
                <a:latin typeface="Century Gothic" panose="020B0502020202020204" pitchFamily="34" charset="0"/>
              </a:rPr>
              <a:t>II. El desarrollo de las competencias lingüísticas y </a:t>
            </a:r>
            <a:r>
              <a:rPr lang="es-MX" sz="2000" b="1" dirty="0" smtClean="0">
                <a:latin typeface="Century Gothic" panose="020B0502020202020204" pitchFamily="34" charset="0"/>
              </a:rPr>
              <a:t>las prácticas </a:t>
            </a:r>
            <a:r>
              <a:rPr lang="es-MX" sz="2000" b="1" dirty="0">
                <a:latin typeface="Century Gothic" panose="020B0502020202020204" pitchFamily="34" charset="0"/>
              </a:rPr>
              <a:t>comunicativas en el </a:t>
            </a:r>
            <a:r>
              <a:rPr lang="es-MX" sz="2000" b="1" dirty="0" smtClean="0">
                <a:latin typeface="Century Gothic" panose="020B0502020202020204" pitchFamily="34" charset="0"/>
              </a:rPr>
              <a:t>nivel preescolar</a:t>
            </a:r>
            <a:endParaRPr lang="es-MX" sz="2000" b="1" dirty="0">
              <a:latin typeface="Century Gothic" panose="020B0502020202020204" pitchFamily="34" charset="0"/>
            </a:endParaRP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Competencias </a:t>
            </a:r>
            <a:r>
              <a:rPr lang="es-MX" sz="2000" dirty="0">
                <a:latin typeface="Century Gothic" panose="020B0502020202020204" pitchFamily="34" charset="0"/>
              </a:rPr>
              <a:t>lingüísticas: hablar, escuchar, leer y escribir.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Codificación </a:t>
            </a:r>
            <a:r>
              <a:rPr lang="es-MX" sz="2000" dirty="0">
                <a:latin typeface="Century Gothic" panose="020B0502020202020204" pitchFamily="34" charset="0"/>
              </a:rPr>
              <a:t>y descodificación.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La </a:t>
            </a:r>
            <a:r>
              <a:rPr lang="es-MX" sz="2000" dirty="0">
                <a:latin typeface="Century Gothic" panose="020B0502020202020204" pitchFamily="34" charset="0"/>
              </a:rPr>
              <a:t>oralidad y la escritura en el aula.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Iniciación </a:t>
            </a:r>
            <a:r>
              <a:rPr lang="es-MX" sz="2000" dirty="0">
                <a:latin typeface="Century Gothic" panose="020B0502020202020204" pitchFamily="34" charset="0"/>
              </a:rPr>
              <a:t>al lenguaje escrito.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Proceso </a:t>
            </a:r>
            <a:r>
              <a:rPr lang="es-MX" sz="2000" dirty="0">
                <a:latin typeface="Century Gothic" panose="020B0502020202020204" pitchFamily="34" charset="0"/>
              </a:rPr>
              <a:t>de apropiación y desarrollo de las competencias lingüísticas en el niño</a:t>
            </a:r>
            <a:endParaRPr lang="es-ES" sz="2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474345"/>
            <a:ext cx="87849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0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Unidad III</a:t>
            </a:r>
            <a:r>
              <a:rPr lang="es-MX" sz="2000" b="1" dirty="0">
                <a:latin typeface="Century Gothic" panose="020B0502020202020204" pitchFamily="34" charset="0"/>
              </a:rPr>
              <a:t>. Las competencias en los programas y planes de estudio: niveles preescolar y </a:t>
            </a:r>
            <a:r>
              <a:rPr lang="es-MX" sz="2000" b="1" dirty="0" smtClean="0">
                <a:latin typeface="Century Gothic" panose="020B0502020202020204" pitchFamily="34" charset="0"/>
              </a:rPr>
              <a:t>primaria</a:t>
            </a:r>
            <a:endParaRPr lang="es-MX" sz="2000" b="1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Las </a:t>
            </a:r>
            <a:r>
              <a:rPr lang="es-MX" sz="2000" dirty="0">
                <a:latin typeface="Century Gothic" panose="020B0502020202020204" pitchFamily="34" charset="0"/>
              </a:rPr>
              <a:t>competencias como eje del proceso de enseñanza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Competencias </a:t>
            </a:r>
            <a:r>
              <a:rPr lang="es-MX" sz="2000" dirty="0">
                <a:latin typeface="Century Gothic" panose="020B0502020202020204" pitchFamily="34" charset="0"/>
              </a:rPr>
              <a:t>comunicativas: sociolingüística, pragmática y psicolingüística.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Los </a:t>
            </a:r>
            <a:r>
              <a:rPr lang="es-MX" sz="2000" dirty="0">
                <a:latin typeface="Century Gothic" panose="020B0502020202020204" pitchFamily="34" charset="0"/>
              </a:rPr>
              <a:t>aprendizajes esperados en los campos formativos: lengua oral y lengua escrita.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El </a:t>
            </a:r>
            <a:r>
              <a:rPr lang="es-MX" sz="2000" dirty="0">
                <a:latin typeface="Century Gothic" panose="020B0502020202020204" pitchFamily="34" charset="0"/>
              </a:rPr>
              <a:t>papel de la escuela en el desarrollo de competencias lingüísticas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000" dirty="0">
              <a:latin typeface="Century Gothic" panose="020B0502020202020204" pitchFamily="34" charset="0"/>
            </a:endParaRP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Unidad </a:t>
            </a:r>
            <a:r>
              <a:rPr lang="es-MX" sz="2000" b="1" dirty="0">
                <a:latin typeface="Century Gothic" panose="020B0502020202020204" pitchFamily="34" charset="0"/>
              </a:rPr>
              <a:t>IV. Las estrategias didácticas en el nivel preescolar con propósitos </a:t>
            </a:r>
            <a:r>
              <a:rPr lang="es-MX" sz="2000" b="1" dirty="0" smtClean="0">
                <a:latin typeface="Century Gothic" panose="020B0502020202020204" pitchFamily="34" charset="0"/>
              </a:rPr>
              <a:t>comunicativos</a:t>
            </a:r>
            <a:endParaRPr lang="es-MX" sz="2000" b="1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Las </a:t>
            </a:r>
            <a:r>
              <a:rPr lang="es-MX" sz="2000" dirty="0">
                <a:latin typeface="Century Gothic" panose="020B0502020202020204" pitchFamily="34" charset="0"/>
              </a:rPr>
              <a:t>estrategias y sus propósitos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Diseño </a:t>
            </a:r>
            <a:r>
              <a:rPr lang="es-MX" sz="2000" dirty="0">
                <a:latin typeface="Century Gothic" panose="020B0502020202020204" pitchFamily="34" charset="0"/>
              </a:rPr>
              <a:t>de estrategias y actividades didácticas.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Registro </a:t>
            </a:r>
            <a:r>
              <a:rPr lang="es-MX" sz="2000" dirty="0">
                <a:latin typeface="Century Gothic" panose="020B0502020202020204" pitchFamily="34" charset="0"/>
              </a:rPr>
              <a:t>y evaluación de la comunicación oral y escrita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El </a:t>
            </a:r>
            <a:r>
              <a:rPr lang="es-MX" sz="2000" dirty="0">
                <a:latin typeface="Century Gothic" panose="020B0502020202020204" pitchFamily="34" charset="0"/>
              </a:rPr>
              <a:t>profesor como mediador de la interacción comunicativa en el aula.</a:t>
            </a:r>
          </a:p>
        </p:txBody>
      </p:sp>
    </p:spTree>
    <p:extLst>
      <p:ext uri="{BB962C8B-B14F-4D97-AF65-F5344CB8AC3E}">
        <p14:creationId xmlns:p14="http://schemas.microsoft.com/office/powerpoint/2010/main" xmlns="" val="291833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127848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200" dirty="0" smtClean="0"/>
              <a:t>ASIGNATURAS  QUE LA  ANTECEDEN           Y </a:t>
            </a:r>
            <a:r>
              <a:rPr lang="es-MX" sz="3200" dirty="0" smtClean="0"/>
              <a:t> </a:t>
            </a:r>
            <a:r>
              <a:rPr lang="es-MX" sz="3200" dirty="0" smtClean="0"/>
              <a:t>SUBSECUENTES</a:t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>RELACIÓN DE LA MATERIA CON ASIGNATURAS DEL MISMO SEMESTRE </a:t>
            </a:r>
            <a:br>
              <a:rPr lang="es-MX" sz="3200" dirty="0" smtClean="0"/>
            </a:b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xmlns="" val="30344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557" y="332656"/>
            <a:ext cx="8534400" cy="115212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dirty="0" smtClean="0"/>
              <a:t>Malla Curricular Licenciatura en Educación Preescolar 2012</a:t>
            </a:r>
            <a:endParaRPr lang="es-MX" dirty="0"/>
          </a:p>
        </p:txBody>
      </p:sp>
      <p:pic>
        <p:nvPicPr>
          <p:cNvPr id="22531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694" t="8588" r="28531" b="11200"/>
          <a:stretch>
            <a:fillRect/>
          </a:stretch>
        </p:blipFill>
        <p:spPr bwMode="auto">
          <a:xfrm>
            <a:off x="107504" y="1484784"/>
            <a:ext cx="9793088" cy="527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5577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1699</TotalTime>
  <Words>1516</Words>
  <Application>Microsoft Office PowerPoint</Application>
  <PresentationFormat>On-screen Show (4:3)</PresentationFormat>
  <Paragraphs>134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Claridad</vt:lpstr>
      <vt:lpstr>DESARROLLO DE COMPETENCIAS LINGÜÍSTICAS  horas: 6 créditos: 6.75</vt:lpstr>
      <vt:lpstr> PROPÓSITOS </vt:lpstr>
      <vt:lpstr>Slide 3</vt:lpstr>
      <vt:lpstr>COMPETENCIAS DEL PERFIL DE EGRESO. </vt:lpstr>
      <vt:lpstr>COMPETENCIAS DEL CURSO:</vt:lpstr>
      <vt:lpstr>UNIDADES DE APRENDIZAJE</vt:lpstr>
      <vt:lpstr>Slide 7</vt:lpstr>
      <vt:lpstr> ASIGNATURAS  QUE LA  ANTECEDEN           Y  SUBSECUENTES  RELACIÓN DE LA MATERIA CON ASIGNATURAS DEL MISMO SEMESTRE  </vt:lpstr>
      <vt:lpstr>Malla Curricular Licenciatura en Educación Preescolar 2012</vt:lpstr>
      <vt:lpstr> Bibliografía y materiales de apoyo</vt:lpstr>
      <vt:lpstr>Slide 11</vt:lpstr>
      <vt:lpstr>Slide 12</vt:lpstr>
      <vt:lpstr>Slide 13</vt:lpstr>
      <vt:lpstr>Slide 14</vt:lpstr>
      <vt:lpstr>       Actividades  de  cierre y producto final de curso                                   LA  ACTIVIDAD FINAL SERÁ LA CONCENTRACIÓN DE LAS PROPUESTAS DE TRABAJO ELABORADAS PARA TRABAJAR LAS COMPETENCIAS LINGUISTICAS                                                                                                        </vt:lpstr>
      <vt:lpstr>JORNADAS DE PRÁCTICA </vt:lpstr>
      <vt:lpstr>CRITERIOS PARA LA  EVALUACIÓN</vt:lpstr>
      <vt:lpstr>EVALUACIÓN</vt:lpstr>
      <vt:lpstr>FECHAS DE EVALUACIÓN</vt:lpstr>
      <vt:lpstr>Reglamento y acuerdos internos  *Realizar solo trabajos de la asignatura de la clase , no de otras *Mantener el celular guardado y en vibrador, solo llamadas de emergencia. *Dar 5 minutos de tolerancia en caso de llegar tarde, es decir tener una asistencia puntual , permanente y constante. *Evitar introducir alimentos poco discretos al salón durante la clase *En caso de presentarse alguna situación por la cual no se asistirá a la escuela , avisar con tiempo tanto maestra, como alumnas *Seguir las rubricas asignadas para obtener buenos resultados en los trabajos, los cuales serán entregados en forma y tiempo..no se recibirán en otra fecha. *Mostrar buena actitud en todo momento para tener derecho a recibir una calificación justa.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DE COMPETENCIAS LINGÜÍSTICAS</dc:title>
  <dc:creator>Personal</dc:creator>
  <cp:lastModifiedBy>Alfredo Rocca</cp:lastModifiedBy>
  <cp:revision>31</cp:revision>
  <dcterms:created xsi:type="dcterms:W3CDTF">2014-02-08T04:54:12Z</dcterms:created>
  <dcterms:modified xsi:type="dcterms:W3CDTF">2015-02-09T00:42:37Z</dcterms:modified>
</cp:coreProperties>
</file>