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692"/>
  </p:normalViewPr>
  <p:slideViewPr>
    <p:cSldViewPr snapToGrid="0" snapToObjects="1">
      <p:cViewPr>
        <p:scale>
          <a:sx n="65" d="100"/>
          <a:sy n="65" d="100"/>
        </p:scale>
        <p:origin x="2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255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0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95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0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422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37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11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024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937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738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89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2E745-2FEB-EF46-84ED-295FD91F6506}" type="datetimeFigureOut">
              <a:rPr lang="es-ES_tradnl" smtClean="0"/>
              <a:t>7/3/16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552C-C00F-3745-B0C7-D12DB7754013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58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5" y="573569"/>
            <a:ext cx="915847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</a:t>
            </a:r>
            <a:r>
              <a:rPr lang="es-ES_tradnl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 4º 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Nombre del Curso:</a:t>
            </a:r>
            <a:r>
              <a:rPr kumimoji="0" lang="es-ES_tradnl" altLang="es-E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EDUCACI</a:t>
            </a:r>
            <a:r>
              <a:rPr lang="es-ES" altLang="es-ES" sz="1200" b="1" smtClean="0">
                <a:ea typeface="Calibri" panose="020F0502020204030204" pitchFamily="34" charset="0"/>
                <a:cs typeface="Arial" panose="020B0604020202020204" pitchFamily="34" charset="0"/>
              </a:rPr>
              <a:t>ÓN AMBIENTAL PARA LA SUSTENTABILIDAD</a:t>
            </a: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</a:t>
            </a:r>
            <a:r>
              <a:rPr lang="es-ES_tradnl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DAVID GUSTAVO MONTALV</a:t>
            </a:r>
            <a:r>
              <a:rPr lang="es-ES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ÁN ZERTUCHE</a:t>
            </a: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236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776" y="6050995"/>
            <a:ext cx="512150" cy="38283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36584" y="6050995"/>
            <a:ext cx="107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55549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371206" y="1750300"/>
            <a:ext cx="114495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Sauve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́, L. (1999). La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ambiental entre la modernidad y la posmodernidad. En Revista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Tópicos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en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ambiental, 1, (2) agosto, pp. 7-25. </a:t>
            </a:r>
          </a:p>
          <a:p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Sauve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́, L. (2004). La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incorporación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ambiental en el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currículo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escolar. Documento presentado en el X Seminario Internacional. 8 al 10 de julio.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: Universidad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Pedagógica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Veracruzana.</a:t>
            </a:r>
            <a:br>
              <a:rPr lang="es-ES_tradnl" sz="1600" dirty="0" smtClean="0">
                <a:latin typeface="Arial" charset="0"/>
                <a:ea typeface="Arial" charset="0"/>
                <a:cs typeface="Arial" charset="0"/>
              </a:rPr>
            </a:br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UICN. (2003). La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ciudadanía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ambiental global. Manual para docentes de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básica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de </a:t>
            </a:r>
          </a:p>
          <a:p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América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Latina y el Caribe.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: PNUMA y UICN.</a:t>
            </a:r>
            <a:br>
              <a:rPr lang="es-ES_tradnl" sz="1600" dirty="0" smtClean="0">
                <a:latin typeface="Arial" charset="0"/>
                <a:ea typeface="Arial" charset="0"/>
                <a:cs typeface="Arial" charset="0"/>
              </a:rPr>
            </a:br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UNESCO -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Etxea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. (2009). Manual de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para la Sostenibilidad.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España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: Centro UNESCO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País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Vasco, 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Fundación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Iberdrola. Recuperado de: </a:t>
            </a:r>
          </a:p>
          <a:p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www.unescoetxea.org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ext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manual_EDS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latin typeface="Arial" charset="0"/>
                <a:ea typeface="Arial" charset="0"/>
                <a:cs typeface="Arial" charset="0"/>
              </a:rPr>
              <a:t>unesco.html</a:t>
            </a:r>
            <a:r>
              <a:rPr lang="es-ES_tradnl" sz="160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459637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1688" y="365125"/>
            <a:ext cx="6378497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BIBLIOGRAF</a:t>
            </a:r>
            <a:r>
              <a:rPr lang="es-ES" sz="2600" b="1" dirty="0" smtClean="0">
                <a:latin typeface="Arial" charset="0"/>
                <a:ea typeface="Arial" charset="0"/>
                <a:cs typeface="Arial" charset="0"/>
              </a:rPr>
              <a:t>ÍA BLOQUE II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6722" y="161948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ANUIES, U de G, SEMARNAP. (1999). 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Superior ante los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Desafíos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de la Sustentabilidad. En Torno a 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Ambiental.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Antología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. Vol.2.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: ANUIES, U de G, SEMARNAP. </a:t>
            </a:r>
            <a:endParaRPr lang="es-ES_tradnl" sz="23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Bertely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, M. (2003).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, Derechos sociales y Equidad. I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Colección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: 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investigación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educativa en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(1992-2002), I.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y Diversidad Cultural.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y Medio Ambiente.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: Grupo Ideograma. </a:t>
            </a:r>
            <a:endParaRPr lang="es-ES_tradnl" sz="23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Bravo, Teresa. (2008). 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Ambiental en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: visiones y proyecciones de actualidad. En </a:t>
            </a:r>
            <a:endParaRPr lang="es-ES_tradnl" sz="23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ambiental para la sustentabilidad en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. Aproximaciones conceptuales,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metodológicas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y </a:t>
            </a:r>
            <a:endParaRPr lang="es-ES_tradnl" sz="23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prácticas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. Tuxtla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Gutiérrez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: Universidad de Ciencias y Artes de Chiapas.</a:t>
            </a:r>
            <a:br>
              <a:rPr lang="es-ES_tradnl" sz="2300" dirty="0">
                <a:latin typeface="Arial" charset="0"/>
                <a:ea typeface="Arial" charset="0"/>
                <a:cs typeface="Arial" charset="0"/>
              </a:rPr>
            </a:b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Calixto, R. (2010). El medio ambiente. En La </a:t>
            </a:r>
            <a:r>
              <a:rPr lang="es-ES_tradnl" sz="2300" dirty="0" err="1">
                <a:latin typeface="Arial" charset="0"/>
                <a:ea typeface="Arial" charset="0"/>
                <a:cs typeface="Arial" charset="0"/>
              </a:rPr>
              <a:t>formación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 de los futuros </a:t>
            </a:r>
            <a:r>
              <a:rPr lang="es-ES_tradnl" sz="2300" dirty="0" smtClean="0">
                <a:latin typeface="Arial" charset="0"/>
                <a:ea typeface="Arial" charset="0"/>
                <a:cs typeface="Arial" charset="0"/>
              </a:rPr>
              <a:t>profesores. </a:t>
            </a:r>
            <a:r>
              <a:rPr lang="es-ES_tradnl" sz="2300" dirty="0" err="1" smtClean="0">
                <a:latin typeface="Arial" charset="0"/>
                <a:ea typeface="Arial" charset="0"/>
                <a:cs typeface="Arial" charset="0"/>
              </a:rPr>
              <a:t>Monterrey:CECYTE,N.L.-CAEIP</a:t>
            </a:r>
            <a:r>
              <a:rPr lang="es-ES_tradnl" sz="2300" dirty="0">
                <a:latin typeface="Arial" charset="0"/>
                <a:ea typeface="Arial" charset="0"/>
                <a:cs typeface="Arial" charset="0"/>
              </a:rPr>
              <a:t>.</a:t>
            </a:r>
            <a:br>
              <a:rPr lang="es-ES_tradnl" sz="2300" dirty="0">
                <a:latin typeface="Arial" charset="0"/>
                <a:ea typeface="Arial" charset="0"/>
                <a:cs typeface="Arial" charset="0"/>
              </a:rPr>
            </a:br>
            <a:endParaRPr lang="es-ES_tradnl" sz="23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727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7083" y="365125"/>
            <a:ext cx="6133172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BIBLIOGRAF</a:t>
            </a:r>
            <a:r>
              <a:rPr lang="es-ES" sz="2600" b="1" dirty="0" smtClean="0">
                <a:latin typeface="Arial" charset="0"/>
                <a:ea typeface="Arial" charset="0"/>
                <a:cs typeface="Arial" charset="0"/>
              </a:rPr>
              <a:t>ÍA BLOQUE III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CONAMP. (2007).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Ambiental como tema transversal. Manual para trabajar en la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programación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del aula.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Peru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́: Consejo Nacional del Ambiente. Recuperado de http://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www.bvsde.paho.org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bvsacd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/cd27/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transversal.pdf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Damin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, Roberto y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Monteleone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Adrián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. (2002). Temas Ambientales en el Aula. Una Mirada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Crítica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desde las Ciencias Sociales. Buenos Aires: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Paidós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.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Fullan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, Michael. (2002). Los Nuevos Significados del Cambio en la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España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: Octaedro.</a:t>
            </a:r>
            <a:br>
              <a:rPr lang="es-ES_tradnl" sz="2100" dirty="0">
                <a:latin typeface="Arial" charset="0"/>
                <a:ea typeface="Arial" charset="0"/>
                <a:cs typeface="Arial" charset="0"/>
              </a:rPr>
            </a:b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NAAEE. (2009).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Guía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para elaborar materiales de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ambiental. North American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Association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Environmental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Education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Traducción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de Edgar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González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Gaudiano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Secretaría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 de Medio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Ambiente y Recursos Naturales. Recuperado de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www.semarnat.gob.mx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informacionambiental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/publicaciones/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Pages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2100" dirty="0" err="1">
                <a:latin typeface="Arial" charset="0"/>
                <a:ea typeface="Arial" charset="0"/>
                <a:cs typeface="Arial" charset="0"/>
              </a:rPr>
              <a:t>publicaciones.aspx</a:t>
            </a:r>
            <a:r>
              <a:rPr lang="es-ES_tradnl" sz="2100" dirty="0">
                <a:latin typeface="Arial" charset="0"/>
                <a:ea typeface="Arial" charset="0"/>
                <a:cs typeface="Arial" charset="0"/>
              </a:rPr>
              <a:t>?&amp;p=3 </a:t>
            </a:r>
            <a:endParaRPr lang="es-ES_tradnl" sz="21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274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401444" y="1619334"/>
            <a:ext cx="114857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EVIDENCIA 1. Cuadro que concentre la </a:t>
            </a:r>
            <a:r>
              <a:rPr lang="es-ES_tradnl" b="1" dirty="0" err="1" smtClean="0">
                <a:effectLst/>
                <a:latin typeface="Arial" charset="0"/>
                <a:ea typeface="Arial" charset="0"/>
                <a:cs typeface="Arial" charset="0"/>
              </a:rPr>
              <a:t>información</a:t>
            </a:r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 recabada sobre las concepciones de ambiente y los efectos positivos y negativos en los sistemas naturales y en la </a:t>
            </a:r>
            <a:r>
              <a:rPr lang="es-ES_tradnl" b="1" dirty="0" err="1" smtClean="0">
                <a:effectLst/>
                <a:latin typeface="Arial" charset="0"/>
                <a:ea typeface="Arial" charset="0"/>
                <a:cs typeface="Arial" charset="0"/>
              </a:rPr>
              <a:t>población</a:t>
            </a:r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 donde vive. Los contenidos del cuadro identifican los siguientes factores: </a:t>
            </a:r>
            <a:endParaRPr lang="es-ES_tradnl" b="1" dirty="0" smtClean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Concepciones de ambiente</a:t>
            </a: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Impacto del ambiente (natural o social), (positivo o negativo). </a:t>
            </a:r>
          </a:p>
          <a:p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2. Cuadro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de doble entrada que englobe los problemas ambientales, sus causas y consecuencias. El cuadro integrará tres problemas ambientales globales. Por ejemplo: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deforestación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erosión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, el agujero en la capa de ozono,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extinción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las especies, y su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interrelación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con el cambio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climático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. De esta manera identifica el abuso de los recursos (aire, agua, suelo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):</a:t>
            </a: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Más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explotados, </a:t>
            </a: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s-ES_tradnl" dirty="0" err="1" smtClean="0">
                <a:latin typeface="Arial" charset="0"/>
                <a:ea typeface="Arial" charset="0"/>
                <a:cs typeface="Arial" charset="0"/>
              </a:rPr>
              <a:t>Más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contaminados, </a:t>
            </a: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- Los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que pueden recuperarse con el tiempo, </a:t>
            </a: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- Los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que posiblemente se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agotarán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. </a:t>
            </a:r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endParaRPr lang="es-ES_tradnl" sz="20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endParaRPr lang="es-ES_tradnl" sz="2000" dirty="0">
              <a:latin typeface="Arial" charset="0"/>
              <a:ea typeface="Arial" charset="0"/>
              <a:cs typeface="Arial" charset="0"/>
            </a:endParaRPr>
          </a:p>
          <a:p>
            <a:endParaRPr lang="es-ES_trad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582200" y="293771"/>
            <a:ext cx="7888871" cy="1325563"/>
          </a:xfrm>
        </p:spPr>
        <p:txBody>
          <a:bodyPr/>
          <a:lstStyle/>
          <a:p>
            <a:r>
              <a:rPr lang="es-ES_tradnl" b="1" dirty="0" smtClean="0"/>
              <a:t>EVIDENCIAS Y R</a:t>
            </a:r>
            <a:r>
              <a:rPr lang="es-ES" b="1" dirty="0" smtClean="0"/>
              <a:t>ÚBRICAS UNIDAD I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76370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549125" y="1845979"/>
            <a:ext cx="114495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EVIDENCIA 3. Poster sobre: ecorregiones, ANP o Servicios ambientales. </a:t>
            </a:r>
            <a:r>
              <a:rPr lang="es-ES_tradnl" b="1" dirty="0" err="1" smtClean="0">
                <a:effectLst/>
                <a:latin typeface="Arial" charset="0"/>
                <a:ea typeface="Arial" charset="0"/>
                <a:cs typeface="Arial" charset="0"/>
              </a:rPr>
              <a:t>Podra</a:t>
            </a:r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́ abordar una de estas tres </a:t>
            </a:r>
            <a:r>
              <a:rPr lang="es-ES_tradnl" b="1" dirty="0" err="1" smtClean="0">
                <a:effectLst/>
                <a:latin typeface="Arial" charset="0"/>
                <a:ea typeface="Arial" charset="0"/>
                <a:cs typeface="Arial" charset="0"/>
              </a:rPr>
              <a:t>temáticas</a:t>
            </a:r>
            <a:r>
              <a:rPr lang="es-ES_tradnl" b="1" dirty="0" smtClean="0">
                <a:effectLst/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Las ecorregiones de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. Incluye: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Concepción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sobre los recursos naturales: qué es una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ecorregión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y que es biodiversidad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para caracterizar luego a la comunidad inmediata. </a:t>
            </a:r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Las ANP incluyen: </a:t>
            </a:r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Clasificación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de las ANP: federales, estatales, municipales, comunitarias y privadas y  sociales.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Localización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de alguna ANP cercana a la comunidad, entidad inmediata.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Ventajas de contar con el cuidado de las ANP.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Necesidades de contar con otros instrumentos de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protección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en otras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áreas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del  territorio mexicano. </a:t>
            </a: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Los Servicios ambientales, incluyen:</a:t>
            </a:r>
            <a:b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</a:b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Clasificación de los Servicios ambientales: servicios de soporte, de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provisión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, de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egulación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y culturales.</a:t>
            </a: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- Bienes y servicios que ofrecen. </a:t>
            </a:r>
            <a:endParaRPr lang="es-ES_tradnl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31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0" y="365125"/>
            <a:ext cx="6934200" cy="682625"/>
          </a:xfrm>
        </p:spPr>
        <p:txBody>
          <a:bodyPr>
            <a:no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2600" b="1" dirty="0" smtClean="0">
                <a:latin typeface="Arial" charset="0"/>
                <a:ea typeface="Arial" charset="0"/>
                <a:cs typeface="Arial" charset="0"/>
              </a:rPr>
              <a:t>ÚBRICA PARA ELABORACIÓN DE CUADROS (EVIDENCIA 1 y 2)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005315"/>
              </p:ext>
            </p:extLst>
          </p:nvPr>
        </p:nvGraphicFramePr>
        <p:xfrm>
          <a:off x="1695452" y="1414278"/>
          <a:ext cx="8782049" cy="4631102"/>
        </p:xfrm>
        <a:graphic>
          <a:graphicData uri="http://schemas.openxmlformats.org/drawingml/2006/table">
            <a:tbl>
              <a:tblPr firstRow="1" firstCol="1" bandRow="1"/>
              <a:tblGrid>
                <a:gridCol w="1755597"/>
                <a:gridCol w="1756613"/>
                <a:gridCol w="1756613"/>
                <a:gridCol w="1756613"/>
                <a:gridCol w="1756613"/>
              </a:tblGrid>
              <a:tr h="125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RUBRO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CALIDAD DEL CONTENIDO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Incluye información </a:t>
                      </a:r>
                      <a:r>
                        <a:rPr lang="es-ES" sz="10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importante </a:t>
                      </a: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sobre los aspectos positivos, negativos y concepciones ambientales. 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 mayoría de información es importante. Se omiten aspectos relevantes sobre el impacto ambiental.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Algunos eventos incluidos son triviales y la mayor parte de los eventos relevantes se omiten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Muchos eventos importantes son omitidos y aparecen demasiados eventos triviales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1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CANTIDAD DE HECHOS INCLUIDOS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Contiene al menos 10 aspectos positivos y 10 negativos sobre el impacto ambiental.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Contiene al menos 6 a 7 aspectos positivos y negativos.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Contiene al menos 5 eventos relacionados con el tema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Contiene menos de 5 eventos relacionados con el tema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1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PRECISIÓN DEL CONTENIDO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Los hechos descritos son precisos e incluye bibliografías.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Los hechos descritos son precisos, sin embargo no existe sustento bibliográfico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Los hechos descritos son precisos en alrededor del 75% de los eventos incluidos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Una buena parte de los hechos descritos son imprecisos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6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SECUENCIA DEL CONTENIDO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Los aspectos mencionados son colocados en el lugar adecuado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Casi todos los aspectos son colocados en el lugar adecuado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Alrededor de 75% de los eventos son colocados en el lugar adecuado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Una buena parte de los eventos son colocados incorrectamente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REDACCIÓN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 información fue analizada y se observa la paráfrasis en la descripción del contenido.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 información fue analizada, sin embargo el lenguaje utilizado es muy técnico. 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 información no está bien descrita y el lenguaje es con frecuencia vago e impreciso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La información y el lenguaje es vago e impreciso.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1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GRAMÁTICA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Redacción, puntuación y ortografía perfectos</a:t>
                      </a:r>
                      <a:endParaRPr lang="es-ES_tradnl" sz="100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 texto contiene uno o dos errores gramaticales pero la ortografía es correcta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 texto contiene más de tres o cuatro errores gramaticales pero la ortografía es correcta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 texto contiene más de cuatro errores gramaticales y/o errores ortográficos</a:t>
                      </a:r>
                      <a:endParaRPr lang="es-ES_trad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40832" marR="40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6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4904" y="365126"/>
            <a:ext cx="6102626" cy="989542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s-ES" sz="2600" b="1" dirty="0" smtClean="0">
                <a:latin typeface="Arial" charset="0"/>
                <a:ea typeface="Arial" charset="0"/>
                <a:cs typeface="Arial" charset="0"/>
              </a:rPr>
              <a:t>Ú</a:t>
            </a:r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BRICA PARA POSTER (EVIDENCIA 3)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82950"/>
              </p:ext>
            </p:extLst>
          </p:nvPr>
        </p:nvGraphicFramePr>
        <p:xfrm>
          <a:off x="1551210" y="1635284"/>
          <a:ext cx="8899075" cy="4411605"/>
        </p:xfrm>
        <a:graphic>
          <a:graphicData uri="http://schemas.openxmlformats.org/drawingml/2006/table">
            <a:tbl>
              <a:tblPr firstRow="1" firstCol="1" bandRow="1"/>
              <a:tblGrid>
                <a:gridCol w="1778991"/>
                <a:gridCol w="1780021"/>
                <a:gridCol w="1780021"/>
                <a:gridCol w="1780021"/>
                <a:gridCol w="1780021"/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RUBRO</a:t>
                      </a:r>
                      <a:endParaRPr lang="es-ES_tradnl" sz="12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4</a:t>
                      </a:r>
                      <a:endParaRPr lang="es-ES_tradnl" sz="12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</a:t>
                      </a:r>
                      <a:endParaRPr lang="es-ES_tradnl" sz="12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s-ES_tradnl" sz="12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</a:t>
                      </a:r>
                      <a:endParaRPr lang="es-ES_tradnl" sz="1200" b="1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CONTENIDO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Demuestra un completo entendimiento del tema.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Demuestra un buen entendimiento del tema.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Demuestra entendimiento sólo en algunas partes.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No parece entender muy bien el tema ni sus partes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PRECISIÓN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Toda la información en el poster es correcta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La mayoría de la información es correcta.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80%-60% de la información es acertada.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La mayoría de la información presentada es incorrecta.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ESTRUCTURA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la información requerida.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 ¾ partes de la información requerida.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½ de la información requerida.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No presenta la mayor parte de información requerida.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0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DISEÑO DEL POSTER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imágenes e información clara, de forma equilibrada y ordenada.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La información presentada no es clara y las imágenes no van acorde  con el contenido.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No se presentan imágenes necesarias o falta información.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No presenta información adecuada y con paráfrasis y las imágenes no son claras.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50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ORGANIZACIÓN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El poster tiene la información muy bien organizada y un formato atractivo.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El poster tiene una información medianamente organizada y un formato atractivo.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El poster tiene la información bien organizada o es atractiva en general. Logra uno de los dos aspectos.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El formato y la organización del material es confuso para el lector.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Ortografía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No presenta errores ortográficos.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1 error de ortografía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2 errores ortográficos.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Presenta 3 o más errores ortográficos.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714" marR="58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565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8"/>
          <p:cNvSpPr/>
          <p:nvPr/>
        </p:nvSpPr>
        <p:spPr>
          <a:xfrm>
            <a:off x="696721" y="2536448"/>
            <a:ext cx="109461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1. </a:t>
            </a:r>
            <a:r>
              <a:rPr lang="es-ES_tradnl" b="1" dirty="0" err="1" smtClean="0">
                <a:latin typeface="Arial" charset="0"/>
                <a:ea typeface="Arial" charset="0"/>
                <a:cs typeface="Arial" charset="0"/>
              </a:rPr>
              <a:t>Línea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del tiempo digital sobre los objetivos, principios y enfoques de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ambiental que expresa de forma creativa,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ubicación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en el tiempo de los distintos enfoques de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ambiental, de forma tal que haya una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vinculación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evolución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los problemas sociales y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temática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ambiental. </a:t>
            </a:r>
            <a:endParaRPr lang="es-ES_tradnl" b="1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2. Cuadro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comparativo donde se plasmen las posturas de las reuniones internacionales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más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destacados relacionadas con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ambiental. Se enfatiza en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comparación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los aspectos siguientes: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Los aportes y 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concepción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Ambiental que abordan.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El papel del docente.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El papel del estudiante. </a:t>
            </a:r>
            <a:endParaRPr lang="es-ES_tradnl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696721" y="365125"/>
            <a:ext cx="10657079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EVIDENCIAS UNIDAD II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696722" y="1661804"/>
            <a:ext cx="111109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3. Listado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de programas de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ambiental y dependencia responsable. El registro contiene un listado de los programas y proyectos que se desarrollan en las escuelas de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básica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y sus respectivas dependencias. Presenta las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áreas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oportunidad que existen en el programa analizado en los aspectos: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propósitos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, estrategias de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acción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y materiales educativos. </a:t>
            </a:r>
            <a:endParaRPr lang="es-ES_tradnl" b="1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endParaRPr lang="es-ES_tradnl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4. </a:t>
            </a:r>
            <a:r>
              <a:rPr lang="es-ES_tradnl" b="1" dirty="0" err="1" smtClean="0">
                <a:latin typeface="Arial" charset="0"/>
                <a:ea typeface="Arial" charset="0"/>
                <a:cs typeface="Arial" charset="0"/>
              </a:rPr>
              <a:t>Descripción</a:t>
            </a:r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del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análisis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realizado al campo formativo seleccionado de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preescolar. Las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características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información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rescatada situará: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los principios de la sustentabilidad que fomentan.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Las ventajas y dificultades de 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ambiental en 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formal.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Los materiales educativos que divulgan. </a:t>
            </a:r>
          </a:p>
          <a:p>
            <a:pPr marL="742950" lvl="1" indent="-285750">
              <a:buFont typeface="Arial" charset="0"/>
              <a:buChar char="•"/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  Propuesta de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adecuación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al contexto educativo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específico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. </a:t>
            </a:r>
            <a:endParaRPr lang="es-ES_tradnl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EVIDENCIAS UNIDAD III.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696722" y="1582341"/>
            <a:ext cx="106570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1. Portafolios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que contenga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didáctica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elaborada, evidencias de su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aplicación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(video, materiales elaborados por sus alumnos, otros), y escrito que analice y reflexione sobre los elementos que utilizó en el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diseño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, su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aplicación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evaluación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(antes, durante y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después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práctica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). </a:t>
            </a:r>
          </a:p>
          <a:p>
            <a:pPr algn="just"/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Los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contenidos de 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didáctica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para la puesta en marcha,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contendrán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elementos cognitivos, afectivos y conductuales. </a:t>
            </a:r>
          </a:p>
          <a:p>
            <a:pPr algn="just"/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b="1" dirty="0" smtClean="0">
                <a:latin typeface="Arial" charset="0"/>
                <a:ea typeface="Arial" charset="0"/>
                <a:cs typeface="Arial" charset="0"/>
              </a:rPr>
              <a:t>EVIDENCIA 2. Proyecto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ambiental para la EN que considere los aspectos propuestos por la SEMARNAT para la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elaboración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 de proyectos escolares ambientales. Se elaborará de manera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electrónica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;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incluira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́, </a:t>
            </a:r>
            <a:r>
              <a:rPr lang="es-ES_tradnl" b="1" dirty="0" err="1">
                <a:latin typeface="Arial" charset="0"/>
                <a:ea typeface="Arial" charset="0"/>
                <a:cs typeface="Arial" charset="0"/>
              </a:rPr>
              <a:t>fotografías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, videos que destaquen las acciones realizadas. </a:t>
            </a:r>
            <a:endParaRPr lang="es-ES_tradnl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7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770139" y="2206722"/>
            <a:ext cx="72136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800" b="1" dirty="0" smtClean="0">
                <a:latin typeface="Arial" pitchFamily="34" charset="0"/>
                <a:cs typeface="Arial" pitchFamily="34" charset="0"/>
              </a:rPr>
              <a:t>TRAYECTO FORMATIVO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OPTATIVO </a:t>
            </a:r>
          </a:p>
        </p:txBody>
      </p:sp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14" name="Imagen 13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355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723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732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1478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65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7" name="Imagen 6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872836" y="1509623"/>
            <a:ext cx="1077003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600" b="1" dirty="0" smtClean="0">
                <a:effectLst/>
                <a:latin typeface="Cambria" charset="0"/>
              </a:rPr>
              <a:t>PROP</a:t>
            </a:r>
            <a:r>
              <a:rPr lang="es-ES" sz="2600" b="1" dirty="0" smtClean="0">
                <a:effectLst/>
                <a:latin typeface="Cambria" charset="0"/>
              </a:rPr>
              <a:t>ÓSITO DEL CURSO</a:t>
            </a:r>
          </a:p>
          <a:p>
            <a:pPr algn="ctr"/>
            <a:endParaRPr lang="es-ES_tradnl" b="1" dirty="0" smtClean="0">
              <a:effectLst/>
              <a:latin typeface="Cambria" charset="0"/>
            </a:endParaRPr>
          </a:p>
          <a:p>
            <a:pPr algn="just"/>
            <a:r>
              <a:rPr lang="es-ES_tradnl" sz="1400" dirty="0" smtClean="0">
                <a:effectLst/>
                <a:latin typeface="Arial" charset="0"/>
                <a:ea typeface="Arial" charset="0"/>
                <a:cs typeface="Arial" charset="0"/>
              </a:rPr>
              <a:t>Es 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de fundamental importancia lograr que los actores del proceso educativo, en particular docentes y alumnos, se reconozcan como parte de 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problemática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ambiental y del proceso para su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trasformación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solución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través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ambiental. 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actual del ambiente no está fuera, sino dentro de cada individuo: en sus valores, cosmovisiones, prejuicios, experiencias, etc., ya que estos elementos influyen en la manera de ver la realidad y en la voluntad y capacidad de cambiar hacia una forma de sustentabilidad en el presente y hacia el futuro. </a:t>
            </a:r>
          </a:p>
          <a:p>
            <a:pPr algn="just"/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ambiental debe extender sus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propósitos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y estrategias al contexto, incorporando las relaciones entre los sujetos, la naturaleza y los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demás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seres humanos, vinculando lo local con lo global. Esta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ampliación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ámbito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ambiental la ubica como una alternativa de replanteamiento de las relaciones del individuo con la biosfera, a la vez que la convierte en un instrumento de 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transformación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social y empoderamiento de sectores socialmente desfavorecidos, todo ello con la meta final de conseguir sociedades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más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armónicas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, sustentables y equitativas. </a:t>
            </a:r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06040" y="365125"/>
            <a:ext cx="706374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COMPETENCIAS PROFESIONALES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Explora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situación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ambiental local, nacional y global desde una perspectiva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holística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, para ubicar la responsabilidad que corresponde a la escuela y al docente en su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atención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. </a:t>
            </a:r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Aplica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metodologías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de aprendizaje situadas que permitan a los alumnos interpretar su medio ambiente en toda su complejidad. </a:t>
            </a:r>
            <a:endParaRPr lang="es-ES_tradnl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dirty="0">
                <a:latin typeface="Arial" charset="0"/>
                <a:ea typeface="Arial" charset="0"/>
                <a:cs typeface="Arial" charset="0"/>
              </a:rPr>
              <a:t>identifica la estructura, principios y tendencias de la </a:t>
            </a:r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educación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ambiental para la sustentabilidad para fundamentar y potenciar su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aplicación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en la vida cotidiana,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asi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́ como para situar sus propuestas educativas. </a:t>
            </a:r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dirty="0" smtClean="0">
                <a:latin typeface="Arial" charset="0"/>
                <a:ea typeface="Arial" charset="0"/>
                <a:cs typeface="Arial" charset="0"/>
              </a:rPr>
              <a:t>Elabora 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y difunde material a favor del medio ambiente utilizando diversos recursos de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comunicación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pertinentes a la naturaleza de los mensajes y a los destinatarios. </a:t>
            </a:r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dirty="0" smtClean="0"/>
          </a:p>
          <a:p>
            <a:endParaRPr lang="es-ES_tradn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670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0491" y="365125"/>
            <a:ext cx="7403123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COMPETENCIAS DEL CURSO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474785" y="1540475"/>
            <a:ext cx="111680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Explora la situación ambiental local, nacional y global desde una perspectiva holística, para ubicar la responsabilidad que corresponde a la escuela y al docente en su atención. </a:t>
            </a:r>
          </a:p>
          <a:p>
            <a:pPr algn="just"/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buFont typeface="Arial" charset="0"/>
              <a:buChar char="•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Desarrolla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prácticas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escolares sustentables para contribuir a la preservación de los recursos naturales y la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prevención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de los problemas ambientales. </a:t>
            </a:r>
          </a:p>
          <a:p>
            <a:pPr algn="just"/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buFont typeface="Arial" charset="0"/>
              <a:buChar char="•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Identifica la estructura, principios y tendencias de la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ambiental para la sustentabilidad para fundamentar y potenciar su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aplicación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en la vida cotidiana,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asi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́ como para situar sus propuestas educativas. </a:t>
            </a:r>
          </a:p>
          <a:p>
            <a:pPr algn="just"/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buFont typeface="Arial" charset="0"/>
              <a:buChar char="•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Elabora y difunde material a favor del medio ambiente utilizando diversos recursos de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comunicación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pertinentes a la naturaleza de los mensajes y a los destinatarios. </a:t>
            </a:r>
          </a:p>
          <a:p>
            <a:pPr algn="just"/>
            <a:endParaRPr lang="es-ES_tradnl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pPr algn="just">
              <a:buFont typeface="Arial" charset="0"/>
              <a:buChar char="•"/>
            </a:pP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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Diseña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situaciones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didácticas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que propician el mejoramiento y desarrollo personal, socio-cultural y ambiental, generando en sus alumnos una actitud de respeto a la diversidad </a:t>
            </a:r>
            <a:r>
              <a:rPr lang="es-ES_tradnl" dirty="0" err="1" smtClean="0">
                <a:effectLst/>
                <a:latin typeface="Arial" charset="0"/>
                <a:ea typeface="Arial" charset="0"/>
                <a:cs typeface="Arial" charset="0"/>
              </a:rPr>
              <a:t>biológica</a:t>
            </a:r>
            <a:r>
              <a:rPr lang="es-ES_tradnl" dirty="0" smtClean="0">
                <a:effectLst/>
                <a:latin typeface="Arial" charset="0"/>
                <a:ea typeface="Arial" charset="0"/>
                <a:cs typeface="Arial" charset="0"/>
              </a:rPr>
              <a:t> y cultural. </a:t>
            </a:r>
            <a:endParaRPr lang="es-ES_tradnl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3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6060" y="371235"/>
            <a:ext cx="665988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UNIDADES DE APRENDIZAJE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dirty="0"/>
              <a:t>Unidad de aprendizaje I. </a:t>
            </a:r>
            <a:r>
              <a:rPr lang="es-ES_tradnl" dirty="0" smtClean="0"/>
              <a:t>Situación </a:t>
            </a:r>
            <a:r>
              <a:rPr lang="es-ES_tradnl" dirty="0"/>
              <a:t>ambiental: problemas y beneficios </a:t>
            </a:r>
            <a:endParaRPr lang="es-ES_tradnl" dirty="0" smtClean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r>
              <a:rPr lang="es-ES_tradnl" dirty="0" smtClean="0"/>
              <a:t>Unidad </a:t>
            </a:r>
            <a:r>
              <a:rPr lang="es-ES_tradnl" dirty="0"/>
              <a:t>de aprendizaje II. </a:t>
            </a:r>
            <a:r>
              <a:rPr lang="es-ES_tradnl" dirty="0" smtClean="0"/>
              <a:t>Educación </a:t>
            </a:r>
            <a:r>
              <a:rPr lang="es-ES_tradnl" dirty="0"/>
              <a:t>ambiental en el </a:t>
            </a:r>
            <a:r>
              <a:rPr lang="es-ES_tradnl" dirty="0" smtClean="0"/>
              <a:t>currículo escolar.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/>
          </a:p>
          <a:p>
            <a:pPr marL="0" indent="0" algn="just">
              <a:buNone/>
            </a:pPr>
            <a:r>
              <a:rPr lang="es-ES_tradnl" dirty="0"/>
              <a:t>Unidad de aprendizaje III. Estrategias de </a:t>
            </a:r>
            <a:r>
              <a:rPr lang="es-ES_tradnl" dirty="0" smtClean="0"/>
              <a:t>enseñanza </a:t>
            </a:r>
            <a:r>
              <a:rPr lang="es-ES_tradnl" dirty="0"/>
              <a:t>y aprendizaje en la </a:t>
            </a:r>
            <a:r>
              <a:rPr lang="es-ES_tradnl" dirty="0" smtClean="0"/>
              <a:t>educación ambiental.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837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0410" y="439815"/>
            <a:ext cx="563118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SECUENCIA DE CONTENIDOS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4266027"/>
          </a:xfrm>
        </p:spPr>
        <p:txBody>
          <a:bodyPr>
            <a:normAutofit lnSpcReduction="10000"/>
          </a:bodyPr>
          <a:lstStyle/>
          <a:p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Relación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hombre/naturaleza. </a:t>
            </a: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Biodiversidad, Ecorregiones,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Áreas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Naturales Protegidas y Servicios Ambientales </a:t>
            </a:r>
          </a:p>
          <a:p>
            <a:pPr algn="just"/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Problemática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ambiental: natural y social. </a:t>
            </a: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La huella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ecológica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: pautas para su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disminución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. </a:t>
            </a:r>
            <a:endParaRPr lang="es-ES_tradnl" sz="18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Evolución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histórica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ambiental. </a:t>
            </a: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Marco legal y desarrollo de 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 en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México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. Consideraciones generales. </a:t>
            </a: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 ante los nuevos retos de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profesionalización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docente. </a:t>
            </a: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ambiental, transversalidad y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prácticas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escolares. </a:t>
            </a:r>
            <a:endParaRPr lang="es-ES_tradnl" sz="18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Orientaciones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metodológicas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en la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ambiental. </a:t>
            </a:r>
          </a:p>
          <a:p>
            <a:pPr algn="just"/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Diseño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de situaciones </a:t>
            </a:r>
            <a:r>
              <a:rPr lang="es-ES_tradnl" sz="1800" dirty="0" err="1">
                <a:latin typeface="Arial" charset="0"/>
                <a:ea typeface="Arial" charset="0"/>
                <a:cs typeface="Arial" charset="0"/>
              </a:rPr>
              <a:t>didácticas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 y desarrollo de proyectos escolares ambientales. </a:t>
            </a:r>
          </a:p>
          <a:p>
            <a:endParaRPr lang="es-ES_tradnl" sz="1800" dirty="0"/>
          </a:p>
          <a:p>
            <a:endParaRPr lang="es-ES_tradnl" sz="18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s-ES_tradnl" dirty="0"/>
          </a:p>
        </p:txBody>
      </p:sp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10 Marcador de contenido"/>
          <p:cNvSpPr txBox="1">
            <a:spLocks/>
          </p:cNvSpPr>
          <p:nvPr/>
        </p:nvSpPr>
        <p:spPr>
          <a:xfrm>
            <a:off x="2330497" y="573143"/>
            <a:ext cx="7972452" cy="5340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MX" alt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None/>
            </a:pPr>
            <a:r>
              <a:rPr lang="es-ES" altLang="es-ES" dirty="0" smtClean="0">
                <a:latin typeface="Arial" pitchFamily="34" charset="0"/>
                <a:cs typeface="Arial" pitchFamily="34" charset="0"/>
              </a:rPr>
              <a:t>Acercamiento a las ciencias naturales en el preescolar</a:t>
            </a: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MX" altLang="es-E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MX" alt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Educación ambiental para la sustentabilidad</a:t>
            </a:r>
            <a:endParaRPr lang="es-ES" altLang="es-ES" dirty="0" smtClean="0">
              <a:latin typeface="Arial" pitchFamily="34" charset="0"/>
              <a:cs typeface="Arial" pitchFamily="34" charset="0"/>
            </a:endParaRPr>
          </a:p>
          <a:p>
            <a:pPr marL="0" indent="6667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MX" altLang="es-E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MX" altLang="es-E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lang="es-MX" alt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None/>
            </a:pPr>
            <a:endParaRPr lang="es-MX" alt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ctr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None/>
            </a:pPr>
            <a:r>
              <a:rPr lang="es-MX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de Trabajo Docente </a:t>
            </a:r>
            <a:endParaRPr lang="es-ES" altLang="es-E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706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2" y="305513"/>
            <a:ext cx="1227481" cy="10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ENEP-F-ST19</a:t>
            </a:r>
          </a:p>
          <a:p>
            <a:r>
              <a:rPr lang="es-ES_tradnl" sz="1000" dirty="0" smtClean="0"/>
              <a:t>V00/012016</a:t>
            </a:r>
            <a:endParaRPr lang="es-ES" sz="1000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903" y="6123550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696722" y="1698522"/>
            <a:ext cx="1094615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Anenberg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Fundation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(2007).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The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Habitable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Planet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Guide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Textbook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Systems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Approach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to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Environmental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Science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Annenberg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Media Professional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Development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Course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EEUU: Harvard-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Smithsonian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Center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Astrophysics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and Harvard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University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Center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the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Environment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Recuperado de 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www.bio-nica.info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/biblioteca/Luna&amp;Luna2001.PDF http://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www.learner.org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courses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envsci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 </a:t>
            </a:r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Luna, G. y Luna, L. (2001). Manual de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Educación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Ambiental para las Comunidades de la RAAS. Proyecto para el Desarrollo Integral de la Pesca </a:t>
            </a:r>
          </a:p>
          <a:p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Artesanal en la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Reunión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Autónoma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Atlántico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Sur. Nicaragua. Recuperado de </a:t>
            </a:r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sz="1600" dirty="0" smtClean="0"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RTPI. (2004).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Education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Sustainable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Development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A Manual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Schools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England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: Royal Town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Planing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Institute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(RTPI)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Environmental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Education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Panel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Steering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 smtClean="0">
                <a:effectLst/>
                <a:latin typeface="Arial" charset="0"/>
                <a:ea typeface="Arial" charset="0"/>
                <a:cs typeface="Arial" charset="0"/>
              </a:rPr>
              <a:t>Group</a:t>
            </a:r>
            <a:r>
              <a:rPr lang="es-ES_tradnl" sz="1600" dirty="0" smtClean="0">
                <a:effectLst/>
                <a:latin typeface="Arial" charset="0"/>
                <a:ea typeface="Arial" charset="0"/>
                <a:cs typeface="Arial" charset="0"/>
              </a:rPr>
              <a:t>, 74 p. Recuperado de 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www.rtpi.org.uk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consultations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envired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index.html</a:t>
            </a:r>
            <a:r>
              <a:rPr lang="es-ES_tradnl" sz="1600" dirty="0" smtClean="0">
                <a:solidFill>
                  <a:srgbClr val="0000FF"/>
                </a:solidFill>
                <a:effectLst/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RTPI. (2004).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Education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Sustainable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Development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. A Manual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Schools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England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: Royal Town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Planing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Institute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(RTPI)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Environmental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Education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Panel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Steering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Group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, 74 p. Recuperado de http://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www.rtpi.org.uk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resources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consultations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envired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s-ES_tradnl" sz="1600" dirty="0" err="1">
                <a:latin typeface="Arial" charset="0"/>
                <a:ea typeface="Arial" charset="0"/>
                <a:cs typeface="Arial" charset="0"/>
              </a:rPr>
              <a:t>index.html</a:t>
            </a: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 </a:t>
            </a:r>
            <a:endParaRPr lang="es-ES_tradnl" sz="16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sz="1400" dirty="0" smtClean="0">
              <a:latin typeface="Arial" charset="0"/>
              <a:ea typeface="Arial" charset="0"/>
              <a:cs typeface="Arial" charset="0"/>
            </a:endParaRPr>
          </a:p>
          <a:p>
            <a:endParaRPr lang="es-ES_tradnl" dirty="0" smtClean="0"/>
          </a:p>
          <a:p>
            <a:endParaRPr lang="es-ES_tradnl" dirty="0" smtClean="0">
              <a:solidFill>
                <a:srgbClr val="0000FF"/>
              </a:solidFill>
              <a:effectLst/>
              <a:latin typeface="Cambria" charset="0"/>
            </a:endParaRPr>
          </a:p>
          <a:p>
            <a:endParaRPr lang="es-ES_tradnl" dirty="0">
              <a:solidFill>
                <a:srgbClr val="0000FF"/>
              </a:solidFill>
              <a:latin typeface="Cambria" charset="0"/>
            </a:endParaRPr>
          </a:p>
          <a:p>
            <a:endParaRPr lang="es-ES_tradnl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069758" y="372959"/>
            <a:ext cx="6200079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2600" b="1" dirty="0" smtClean="0">
                <a:latin typeface="Arial" charset="0"/>
                <a:ea typeface="Arial" charset="0"/>
                <a:cs typeface="Arial" charset="0"/>
              </a:rPr>
              <a:t>BIBLIOGRAF</a:t>
            </a:r>
            <a:r>
              <a:rPr lang="es-ES" sz="2600" b="1" dirty="0" smtClean="0">
                <a:latin typeface="Arial" charset="0"/>
                <a:ea typeface="Arial" charset="0"/>
                <a:cs typeface="Arial" charset="0"/>
              </a:rPr>
              <a:t>ÍA BLOQUE I</a:t>
            </a:r>
            <a:endParaRPr lang="es-ES_tradnl" sz="26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97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2382</Words>
  <Application>Microsoft Macintosh PowerPoint</Application>
  <PresentationFormat>Panorámica</PresentationFormat>
  <Paragraphs>284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Calibri</vt:lpstr>
      <vt:lpstr>Calibri Light</vt:lpstr>
      <vt:lpstr>Cambria</vt:lpstr>
      <vt:lpstr>Times New Roman</vt:lpstr>
      <vt:lpstr>Arial</vt:lpstr>
      <vt:lpstr>Tema de Office</vt:lpstr>
      <vt:lpstr>Presentación de PowerPoint</vt:lpstr>
      <vt:lpstr>Presentación de PowerPoint</vt:lpstr>
      <vt:lpstr>Presentación de PowerPoint</vt:lpstr>
      <vt:lpstr>COMPETENCIAS PROFESIONALES</vt:lpstr>
      <vt:lpstr>COMPETENCIAS DEL CURSO</vt:lpstr>
      <vt:lpstr>UNIDADES DE APRENDIZAJE</vt:lpstr>
      <vt:lpstr>SECUENCIA DE CONTENIDOS</vt:lpstr>
      <vt:lpstr>Presentación de PowerPoint</vt:lpstr>
      <vt:lpstr>BIBLIOGRAFÍA BLOQUE I</vt:lpstr>
      <vt:lpstr>Presentación de PowerPoint</vt:lpstr>
      <vt:lpstr>BIBLIOGRAFÍA BLOQUE II</vt:lpstr>
      <vt:lpstr>BIBLIOGRAFÍA BLOQUE III</vt:lpstr>
      <vt:lpstr>EVIDENCIAS Y RÚBRICAS UNIDAD I</vt:lpstr>
      <vt:lpstr>Presentación de PowerPoint</vt:lpstr>
      <vt:lpstr>RÚBRICA PARA ELABORACIÓN DE CUADROS (EVIDENCIA 1 y 2)</vt:lpstr>
      <vt:lpstr>RÚBRICA PARA POSTER (EVIDENCIA 3)</vt:lpstr>
      <vt:lpstr>EVIDENCIAS UNIDAD II</vt:lpstr>
      <vt:lpstr>Presentación de PowerPoint</vt:lpstr>
      <vt:lpstr>EVIDENCIAS UNIDAD III.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gustavo montalvan zertuche</dc:creator>
  <cp:lastModifiedBy>david gustavo montalvan zertuche</cp:lastModifiedBy>
  <cp:revision>10</cp:revision>
  <dcterms:created xsi:type="dcterms:W3CDTF">2016-03-07T14:14:11Z</dcterms:created>
  <dcterms:modified xsi:type="dcterms:W3CDTF">2016-03-07T16:04:41Z</dcterms:modified>
</cp:coreProperties>
</file>