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3692"/>
  </p:normalViewPr>
  <p:slideViewPr>
    <p:cSldViewPr snapToGrid="0" snapToObjects="1">
      <p:cViewPr>
        <p:scale>
          <a:sx n="65" d="100"/>
          <a:sy n="65" d="100"/>
        </p:scale>
        <p:origin x="232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E745-2FEB-EF46-84ED-295FD91F6506}" type="datetimeFigureOut">
              <a:rPr lang="es-ES_tradnl" smtClean="0"/>
              <a:t>7/3/16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0552C-C00F-3745-B0C7-D12DB7754013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92553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E745-2FEB-EF46-84ED-295FD91F6506}" type="datetimeFigureOut">
              <a:rPr lang="es-ES_tradnl" smtClean="0"/>
              <a:t>7/3/16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0552C-C00F-3745-B0C7-D12DB7754013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70404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E745-2FEB-EF46-84ED-295FD91F6506}" type="datetimeFigureOut">
              <a:rPr lang="es-ES_tradnl" smtClean="0"/>
              <a:t>7/3/16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0552C-C00F-3745-B0C7-D12DB7754013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4954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E745-2FEB-EF46-84ED-295FD91F6506}" type="datetimeFigureOut">
              <a:rPr lang="es-ES_tradnl" smtClean="0"/>
              <a:t>7/3/16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0552C-C00F-3745-B0C7-D12DB7754013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86043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E745-2FEB-EF46-84ED-295FD91F6506}" type="datetimeFigureOut">
              <a:rPr lang="es-ES_tradnl" smtClean="0"/>
              <a:t>7/3/16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0552C-C00F-3745-B0C7-D12DB7754013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04226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E745-2FEB-EF46-84ED-295FD91F6506}" type="datetimeFigureOut">
              <a:rPr lang="es-ES_tradnl" smtClean="0"/>
              <a:t>7/3/16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0552C-C00F-3745-B0C7-D12DB7754013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53748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E745-2FEB-EF46-84ED-295FD91F6506}" type="datetimeFigureOut">
              <a:rPr lang="es-ES_tradnl" smtClean="0"/>
              <a:t>7/3/16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0552C-C00F-3745-B0C7-D12DB7754013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41194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E745-2FEB-EF46-84ED-295FD91F6506}" type="datetimeFigureOut">
              <a:rPr lang="es-ES_tradnl" smtClean="0"/>
              <a:t>7/3/16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0552C-C00F-3745-B0C7-D12DB7754013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60247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E745-2FEB-EF46-84ED-295FD91F6506}" type="datetimeFigureOut">
              <a:rPr lang="es-ES_tradnl" smtClean="0"/>
              <a:t>7/3/16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0552C-C00F-3745-B0C7-D12DB7754013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29379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E745-2FEB-EF46-84ED-295FD91F6506}" type="datetimeFigureOut">
              <a:rPr lang="es-ES_tradnl" smtClean="0"/>
              <a:t>7/3/16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0552C-C00F-3745-B0C7-D12DB7754013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47384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E745-2FEB-EF46-84ED-295FD91F6506}" type="datetimeFigureOut">
              <a:rPr lang="es-ES_tradnl" smtClean="0"/>
              <a:t>7/3/16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0552C-C00F-3745-B0C7-D12DB7754013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70895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2E745-2FEB-EF46-84ED-295FD91F6506}" type="datetimeFigureOut">
              <a:rPr lang="es-ES_tradnl" smtClean="0"/>
              <a:t>7/3/16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0552C-C00F-3745-B0C7-D12DB7754013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25897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Relationship Id="rId3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Relationship Id="rId3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Relationship Id="rId3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Relationship Id="rId3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Relationship Id="rId3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Relationship Id="rId3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Relationship Id="rId3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Relationship Id="rId3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Relationship Id="rId3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5" y="573569"/>
            <a:ext cx="9158477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</a:t>
            </a:r>
            <a:r>
              <a:rPr kumimoji="0" lang="es-ES_tradnl" alt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ES_tradnl" alt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Encuadre</a:t>
            </a:r>
            <a:r>
              <a:rPr kumimoji="0" lang="es-ES_tradnl" alt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Semestre: </a:t>
            </a:r>
            <a:r>
              <a:rPr lang="es-ES_tradnl" altLang="es-ES" sz="1200" b="1" dirty="0" smtClean="0">
                <a:ea typeface="Calibri" panose="020F0502020204030204" pitchFamily="34" charset="0"/>
                <a:cs typeface="Arial" panose="020B0604020202020204" pitchFamily="34" charset="0"/>
              </a:rPr>
              <a:t> 4º </a:t>
            </a:r>
            <a:r>
              <a:rPr kumimoji="0" lang="es-ES_tradnl" alt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Nombre del Curso:</a:t>
            </a:r>
            <a:r>
              <a:rPr kumimoji="0" lang="es-ES_tradnl" altLang="es-E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_tradnl" altLang="es-ES" sz="1200" b="1" dirty="0" smtClean="0">
                <a:ea typeface="Calibri" panose="020F0502020204030204" pitchFamily="34" charset="0"/>
                <a:cs typeface="Arial" panose="020B0604020202020204" pitchFamily="34" charset="0"/>
              </a:rPr>
              <a:t>EDUCACI</a:t>
            </a:r>
            <a:r>
              <a:rPr lang="es-ES" altLang="es-ES" sz="1200" b="1" smtClean="0">
                <a:ea typeface="Calibri" panose="020F0502020204030204" pitchFamily="34" charset="0"/>
                <a:cs typeface="Arial" panose="020B0604020202020204" pitchFamily="34" charset="0"/>
              </a:rPr>
              <a:t>ÓN AMBIENTAL PARA LA SUSTENTABILIDAD</a:t>
            </a:r>
            <a:endParaRPr kumimoji="0" lang="es-ES_tradnl" altLang="es-E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Docente: </a:t>
            </a:r>
            <a:r>
              <a:rPr lang="es-ES_tradnl" altLang="es-ES" sz="1200" b="1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_tradnl" altLang="es-ES" sz="1200" b="1" dirty="0" smtClean="0">
                <a:ea typeface="Calibri" panose="020F0502020204030204" pitchFamily="34" charset="0"/>
                <a:cs typeface="Arial" panose="020B0604020202020204" pitchFamily="34" charset="0"/>
              </a:rPr>
              <a:t>DAVID GUSTAVO MONTALV</a:t>
            </a:r>
            <a:r>
              <a:rPr lang="es-ES" altLang="es-ES" sz="1200" b="1" dirty="0" smtClean="0">
                <a:ea typeface="Calibri" panose="020F0502020204030204" pitchFamily="34" charset="0"/>
                <a:cs typeface="Arial" panose="020B0604020202020204" pitchFamily="34" charset="0"/>
              </a:rPr>
              <a:t>ÁN ZERTUCHE</a:t>
            </a:r>
            <a:endParaRPr kumimoji="0" lang="es-ES_tradnl" altLang="es-E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E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Instrucci</a:t>
            </a:r>
            <a:r>
              <a:rPr kumimoji="0" lang="es-MX" alt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cada docente realiza su encuadre  partiendo del programa de la asignatura a desarrollar  y apeg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ndose a los acuerdos del colegiado en cuanto a los  criterios de evaluaci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kumimoji="0" lang="es-MX" alt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altLang="es-E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ELEMENTOS DEL ENCUADRE 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Trayecto formativo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Prop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sito del curso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Competencias profesionales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Competencias del Curso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Unidades de aprendizaje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Secuencia de contenidos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Cursos que anteceden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Cursos subsecuentes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Relaci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de la materia con cursos del mismo semestre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Bibliograf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y materiales de apoyo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Evidencias de aprendizaje por unidad y global con su respectiva rubrica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Fechas de evaluaci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y jornadas de observaci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y pr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ctica docente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Criterios de evaluaci</a:t>
            </a: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n: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Reglamento y acuerdos internos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632363"/>
            <a:ext cx="1227481" cy="104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776" y="6050995"/>
            <a:ext cx="512150" cy="38283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936584" y="6050995"/>
            <a:ext cx="10781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000" dirty="0" smtClean="0"/>
              <a:t>ENEP-F-ST19</a:t>
            </a:r>
          </a:p>
          <a:p>
            <a:r>
              <a:rPr lang="es-ES_tradnl" sz="1000" dirty="0" smtClean="0"/>
              <a:t>V00/012016</a:t>
            </a:r>
            <a:endParaRPr lang="es-ES" sz="1000" dirty="0"/>
          </a:p>
        </p:txBody>
      </p:sp>
    </p:spTree>
    <p:extLst>
      <p:ext uri="{BB962C8B-B14F-4D97-AF65-F5344CB8AC3E}">
        <p14:creationId xmlns:p14="http://schemas.microsoft.com/office/powerpoint/2010/main" val="15554925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722" y="305513"/>
            <a:ext cx="1227481" cy="104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1051501" y="6093296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/>
              <a:t>ENEP-F-ST19</a:t>
            </a:r>
          </a:p>
          <a:p>
            <a:r>
              <a:rPr lang="es-ES_tradnl" sz="1000" dirty="0" smtClean="0"/>
              <a:t>V00/012016</a:t>
            </a:r>
            <a:endParaRPr lang="es-ES" sz="1000" dirty="0"/>
          </a:p>
        </p:txBody>
      </p:sp>
      <p:pic>
        <p:nvPicPr>
          <p:cNvPr id="6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903" y="6123550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ángulo 6"/>
          <p:cNvSpPr/>
          <p:nvPr/>
        </p:nvSpPr>
        <p:spPr>
          <a:xfrm>
            <a:off x="371206" y="1750300"/>
            <a:ext cx="11449587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600" dirty="0" err="1" smtClean="0">
                <a:latin typeface="Arial" charset="0"/>
                <a:ea typeface="Arial" charset="0"/>
                <a:cs typeface="Arial" charset="0"/>
              </a:rPr>
              <a:t>Sauve</a:t>
            </a:r>
            <a:r>
              <a:rPr lang="es-ES_tradnl" sz="1600" dirty="0" smtClean="0">
                <a:latin typeface="Arial" charset="0"/>
                <a:ea typeface="Arial" charset="0"/>
                <a:cs typeface="Arial" charset="0"/>
              </a:rPr>
              <a:t>́, L. (1999). La </a:t>
            </a:r>
            <a:r>
              <a:rPr lang="es-ES_tradnl" sz="1600" dirty="0" err="1" smtClean="0">
                <a:latin typeface="Arial" charset="0"/>
                <a:ea typeface="Arial" charset="0"/>
                <a:cs typeface="Arial" charset="0"/>
              </a:rPr>
              <a:t>educación</a:t>
            </a:r>
            <a:r>
              <a:rPr lang="es-ES_tradnl" sz="1600" dirty="0" smtClean="0">
                <a:latin typeface="Arial" charset="0"/>
                <a:ea typeface="Arial" charset="0"/>
                <a:cs typeface="Arial" charset="0"/>
              </a:rPr>
              <a:t> ambiental entre la modernidad y la posmodernidad. En Revista </a:t>
            </a:r>
            <a:r>
              <a:rPr lang="es-ES_tradnl" sz="1600" dirty="0" err="1" smtClean="0">
                <a:latin typeface="Arial" charset="0"/>
                <a:ea typeface="Arial" charset="0"/>
                <a:cs typeface="Arial" charset="0"/>
              </a:rPr>
              <a:t>Tópicos</a:t>
            </a:r>
            <a:r>
              <a:rPr lang="es-ES_tradnl" sz="1600" dirty="0" smtClean="0">
                <a:latin typeface="Arial" charset="0"/>
                <a:ea typeface="Arial" charset="0"/>
                <a:cs typeface="Arial" charset="0"/>
              </a:rPr>
              <a:t> en </a:t>
            </a:r>
            <a:r>
              <a:rPr lang="es-ES_tradnl" sz="1600" dirty="0" err="1" smtClean="0">
                <a:latin typeface="Arial" charset="0"/>
                <a:ea typeface="Arial" charset="0"/>
                <a:cs typeface="Arial" charset="0"/>
              </a:rPr>
              <a:t>educación</a:t>
            </a:r>
            <a:r>
              <a:rPr lang="es-ES_tradnl" sz="1600" dirty="0" smtClean="0">
                <a:latin typeface="Arial" charset="0"/>
                <a:ea typeface="Arial" charset="0"/>
                <a:cs typeface="Arial" charset="0"/>
              </a:rPr>
              <a:t> ambiental, 1, (2) agosto, pp. 7-25. </a:t>
            </a:r>
          </a:p>
          <a:p>
            <a:r>
              <a:rPr lang="es-ES_tradnl" sz="1600" dirty="0" err="1" smtClean="0">
                <a:latin typeface="Arial" charset="0"/>
                <a:ea typeface="Arial" charset="0"/>
                <a:cs typeface="Arial" charset="0"/>
              </a:rPr>
              <a:t>Sauve</a:t>
            </a:r>
            <a:r>
              <a:rPr lang="es-ES_tradnl" sz="1600" dirty="0" smtClean="0">
                <a:latin typeface="Arial" charset="0"/>
                <a:ea typeface="Arial" charset="0"/>
                <a:cs typeface="Arial" charset="0"/>
              </a:rPr>
              <a:t>́, L. (2004). La </a:t>
            </a:r>
            <a:r>
              <a:rPr lang="es-ES_tradnl" sz="1600" dirty="0" err="1" smtClean="0">
                <a:latin typeface="Arial" charset="0"/>
                <a:ea typeface="Arial" charset="0"/>
                <a:cs typeface="Arial" charset="0"/>
              </a:rPr>
              <a:t>incorporación</a:t>
            </a:r>
            <a:r>
              <a:rPr lang="es-ES_tradnl" sz="1600" dirty="0" smtClean="0">
                <a:latin typeface="Arial" charset="0"/>
                <a:ea typeface="Arial" charset="0"/>
                <a:cs typeface="Arial" charset="0"/>
              </a:rPr>
              <a:t> de la </a:t>
            </a:r>
            <a:r>
              <a:rPr lang="es-ES_tradnl" sz="1600" dirty="0" err="1" smtClean="0">
                <a:latin typeface="Arial" charset="0"/>
                <a:ea typeface="Arial" charset="0"/>
                <a:cs typeface="Arial" charset="0"/>
              </a:rPr>
              <a:t>educación</a:t>
            </a:r>
            <a:r>
              <a:rPr lang="es-ES_tradnl" sz="1600" dirty="0" smtClean="0">
                <a:latin typeface="Arial" charset="0"/>
                <a:ea typeface="Arial" charset="0"/>
                <a:cs typeface="Arial" charset="0"/>
              </a:rPr>
              <a:t> ambiental en el </a:t>
            </a:r>
            <a:r>
              <a:rPr lang="es-ES_tradnl" sz="1600" dirty="0" err="1" smtClean="0">
                <a:latin typeface="Arial" charset="0"/>
                <a:ea typeface="Arial" charset="0"/>
                <a:cs typeface="Arial" charset="0"/>
              </a:rPr>
              <a:t>currículo</a:t>
            </a:r>
            <a:r>
              <a:rPr lang="es-ES_tradnl" sz="1600" dirty="0" smtClean="0">
                <a:latin typeface="Arial" charset="0"/>
                <a:ea typeface="Arial" charset="0"/>
                <a:cs typeface="Arial" charset="0"/>
              </a:rPr>
              <a:t> escolar. Documento presentado en el X Seminario Internacional. 8 al 10 de julio. </a:t>
            </a:r>
            <a:r>
              <a:rPr lang="es-ES_tradnl" sz="1600" dirty="0" err="1" smtClean="0">
                <a:latin typeface="Arial" charset="0"/>
                <a:ea typeface="Arial" charset="0"/>
                <a:cs typeface="Arial" charset="0"/>
              </a:rPr>
              <a:t>México</a:t>
            </a:r>
            <a:r>
              <a:rPr lang="es-ES_tradnl" sz="1600" dirty="0" smtClean="0">
                <a:latin typeface="Arial" charset="0"/>
                <a:ea typeface="Arial" charset="0"/>
                <a:cs typeface="Arial" charset="0"/>
              </a:rPr>
              <a:t>: Universidad </a:t>
            </a:r>
            <a:r>
              <a:rPr lang="es-ES_tradnl" sz="1600" dirty="0" err="1" smtClean="0">
                <a:latin typeface="Arial" charset="0"/>
                <a:ea typeface="Arial" charset="0"/>
                <a:cs typeface="Arial" charset="0"/>
              </a:rPr>
              <a:t>Pedagógica</a:t>
            </a:r>
            <a:r>
              <a:rPr lang="es-ES_tradnl" sz="1600" dirty="0" smtClean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r>
              <a:rPr lang="es-ES_tradnl" sz="1600" dirty="0" smtClean="0">
                <a:latin typeface="Arial" charset="0"/>
                <a:ea typeface="Arial" charset="0"/>
                <a:cs typeface="Arial" charset="0"/>
              </a:rPr>
              <a:t>Veracruzana.</a:t>
            </a:r>
            <a:br>
              <a:rPr lang="es-ES_tradnl" sz="1600" dirty="0" smtClean="0">
                <a:latin typeface="Arial" charset="0"/>
                <a:ea typeface="Arial" charset="0"/>
                <a:cs typeface="Arial" charset="0"/>
              </a:rPr>
            </a:br>
            <a:endParaRPr lang="es-ES_tradnl" sz="16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s-ES_tradnl" sz="1600" dirty="0" smtClean="0">
                <a:latin typeface="Arial" charset="0"/>
                <a:ea typeface="Arial" charset="0"/>
                <a:cs typeface="Arial" charset="0"/>
              </a:rPr>
              <a:t>UICN. (2003). La </a:t>
            </a:r>
            <a:r>
              <a:rPr lang="es-ES_tradnl" sz="1600" dirty="0" err="1" smtClean="0">
                <a:latin typeface="Arial" charset="0"/>
                <a:ea typeface="Arial" charset="0"/>
                <a:cs typeface="Arial" charset="0"/>
              </a:rPr>
              <a:t>ciudadanía</a:t>
            </a:r>
            <a:r>
              <a:rPr lang="es-ES_tradnl" sz="1600" dirty="0" smtClean="0">
                <a:latin typeface="Arial" charset="0"/>
                <a:ea typeface="Arial" charset="0"/>
                <a:cs typeface="Arial" charset="0"/>
              </a:rPr>
              <a:t> ambiental global. Manual para docentes de </a:t>
            </a:r>
            <a:r>
              <a:rPr lang="es-ES_tradnl" sz="1600" dirty="0" err="1" smtClean="0">
                <a:latin typeface="Arial" charset="0"/>
                <a:ea typeface="Arial" charset="0"/>
                <a:cs typeface="Arial" charset="0"/>
              </a:rPr>
              <a:t>educación</a:t>
            </a:r>
            <a:r>
              <a:rPr lang="es-ES_tradnl" sz="16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s-ES_tradnl" sz="1600" dirty="0" err="1" smtClean="0">
                <a:latin typeface="Arial" charset="0"/>
                <a:ea typeface="Arial" charset="0"/>
                <a:cs typeface="Arial" charset="0"/>
              </a:rPr>
              <a:t>básica</a:t>
            </a:r>
            <a:r>
              <a:rPr lang="es-ES_tradnl" sz="1600" dirty="0" smtClean="0">
                <a:latin typeface="Arial" charset="0"/>
                <a:ea typeface="Arial" charset="0"/>
                <a:cs typeface="Arial" charset="0"/>
              </a:rPr>
              <a:t> de </a:t>
            </a:r>
          </a:p>
          <a:p>
            <a:r>
              <a:rPr lang="es-ES_tradnl" sz="1600" dirty="0" err="1" smtClean="0">
                <a:latin typeface="Arial" charset="0"/>
                <a:ea typeface="Arial" charset="0"/>
                <a:cs typeface="Arial" charset="0"/>
              </a:rPr>
              <a:t>América</a:t>
            </a:r>
            <a:r>
              <a:rPr lang="es-ES_tradnl" sz="1600" dirty="0" smtClean="0">
                <a:latin typeface="Arial" charset="0"/>
                <a:ea typeface="Arial" charset="0"/>
                <a:cs typeface="Arial" charset="0"/>
              </a:rPr>
              <a:t> Latina y el Caribe. </a:t>
            </a:r>
            <a:r>
              <a:rPr lang="es-ES_tradnl" sz="1600" dirty="0" err="1" smtClean="0">
                <a:latin typeface="Arial" charset="0"/>
                <a:ea typeface="Arial" charset="0"/>
                <a:cs typeface="Arial" charset="0"/>
              </a:rPr>
              <a:t>México</a:t>
            </a:r>
            <a:r>
              <a:rPr lang="es-ES_tradnl" sz="1600" dirty="0" smtClean="0">
                <a:latin typeface="Arial" charset="0"/>
                <a:ea typeface="Arial" charset="0"/>
                <a:cs typeface="Arial" charset="0"/>
              </a:rPr>
              <a:t>: PNUMA y UICN.</a:t>
            </a:r>
            <a:br>
              <a:rPr lang="es-ES_tradnl" sz="1600" dirty="0" smtClean="0">
                <a:latin typeface="Arial" charset="0"/>
                <a:ea typeface="Arial" charset="0"/>
                <a:cs typeface="Arial" charset="0"/>
              </a:rPr>
            </a:br>
            <a:endParaRPr lang="es-ES_tradnl" sz="16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s-ES_tradnl" sz="1600" dirty="0" smtClean="0">
                <a:latin typeface="Arial" charset="0"/>
                <a:ea typeface="Arial" charset="0"/>
                <a:cs typeface="Arial" charset="0"/>
              </a:rPr>
              <a:t>UNESCO - </a:t>
            </a:r>
            <a:r>
              <a:rPr lang="es-ES_tradnl" sz="1600" dirty="0" err="1" smtClean="0">
                <a:latin typeface="Arial" charset="0"/>
                <a:ea typeface="Arial" charset="0"/>
                <a:cs typeface="Arial" charset="0"/>
              </a:rPr>
              <a:t>Etxea</a:t>
            </a:r>
            <a:r>
              <a:rPr lang="es-ES_tradnl" sz="1600" dirty="0" smtClean="0">
                <a:latin typeface="Arial" charset="0"/>
                <a:ea typeface="Arial" charset="0"/>
                <a:cs typeface="Arial" charset="0"/>
              </a:rPr>
              <a:t>. (2009). Manual de </a:t>
            </a:r>
            <a:r>
              <a:rPr lang="es-ES_tradnl" sz="1600" dirty="0" err="1" smtClean="0">
                <a:latin typeface="Arial" charset="0"/>
                <a:ea typeface="Arial" charset="0"/>
                <a:cs typeface="Arial" charset="0"/>
              </a:rPr>
              <a:t>Educación</a:t>
            </a:r>
            <a:r>
              <a:rPr lang="es-ES_tradnl" sz="1600" dirty="0" smtClean="0">
                <a:latin typeface="Arial" charset="0"/>
                <a:ea typeface="Arial" charset="0"/>
                <a:cs typeface="Arial" charset="0"/>
              </a:rPr>
              <a:t> para la Sostenibilidad. </a:t>
            </a:r>
            <a:r>
              <a:rPr lang="es-ES_tradnl" sz="1600" dirty="0" err="1" smtClean="0">
                <a:latin typeface="Arial" charset="0"/>
                <a:ea typeface="Arial" charset="0"/>
                <a:cs typeface="Arial" charset="0"/>
              </a:rPr>
              <a:t>España</a:t>
            </a:r>
            <a:r>
              <a:rPr lang="es-ES_tradnl" sz="1600" dirty="0" smtClean="0">
                <a:latin typeface="Arial" charset="0"/>
                <a:ea typeface="Arial" charset="0"/>
                <a:cs typeface="Arial" charset="0"/>
              </a:rPr>
              <a:t>: Centro UNESCO </a:t>
            </a:r>
            <a:r>
              <a:rPr lang="es-ES_tradnl" sz="1600" dirty="0" err="1" smtClean="0">
                <a:latin typeface="Arial" charset="0"/>
                <a:ea typeface="Arial" charset="0"/>
                <a:cs typeface="Arial" charset="0"/>
              </a:rPr>
              <a:t>País</a:t>
            </a:r>
            <a:r>
              <a:rPr lang="es-ES_tradnl" sz="1600" dirty="0" smtClean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r>
              <a:rPr lang="es-ES_tradnl" sz="1600" dirty="0" smtClean="0">
                <a:latin typeface="Arial" charset="0"/>
                <a:ea typeface="Arial" charset="0"/>
                <a:cs typeface="Arial" charset="0"/>
              </a:rPr>
              <a:t>Vasco, </a:t>
            </a:r>
            <a:r>
              <a:rPr lang="es-ES_tradnl" sz="1600" dirty="0" err="1" smtClean="0">
                <a:latin typeface="Arial" charset="0"/>
                <a:ea typeface="Arial" charset="0"/>
                <a:cs typeface="Arial" charset="0"/>
              </a:rPr>
              <a:t>Fundación</a:t>
            </a:r>
            <a:r>
              <a:rPr lang="es-ES_tradnl" sz="1600" dirty="0" smtClean="0">
                <a:latin typeface="Arial" charset="0"/>
                <a:ea typeface="Arial" charset="0"/>
                <a:cs typeface="Arial" charset="0"/>
              </a:rPr>
              <a:t> Iberdrola. Recuperado de: </a:t>
            </a:r>
          </a:p>
          <a:p>
            <a:r>
              <a:rPr lang="es-ES_tradnl" sz="1600" dirty="0" err="1" smtClean="0">
                <a:latin typeface="Arial" charset="0"/>
                <a:ea typeface="Arial" charset="0"/>
                <a:cs typeface="Arial" charset="0"/>
              </a:rPr>
              <a:t>www.unescoetxea.org</a:t>
            </a:r>
            <a:r>
              <a:rPr lang="es-ES_tradnl" sz="1600" dirty="0" smtClean="0">
                <a:latin typeface="Arial" charset="0"/>
                <a:ea typeface="Arial" charset="0"/>
                <a:cs typeface="Arial" charset="0"/>
              </a:rPr>
              <a:t>/</a:t>
            </a:r>
            <a:r>
              <a:rPr lang="es-ES_tradnl" sz="1600" dirty="0" err="1" smtClean="0">
                <a:latin typeface="Arial" charset="0"/>
                <a:ea typeface="Arial" charset="0"/>
                <a:cs typeface="Arial" charset="0"/>
              </a:rPr>
              <a:t>ext</a:t>
            </a:r>
            <a:r>
              <a:rPr lang="es-ES_tradnl" sz="1600" dirty="0" smtClean="0">
                <a:latin typeface="Arial" charset="0"/>
                <a:ea typeface="Arial" charset="0"/>
                <a:cs typeface="Arial" charset="0"/>
              </a:rPr>
              <a:t>/</a:t>
            </a:r>
            <a:r>
              <a:rPr lang="es-ES_tradnl" sz="1600" dirty="0" err="1" smtClean="0">
                <a:latin typeface="Arial" charset="0"/>
                <a:ea typeface="Arial" charset="0"/>
                <a:cs typeface="Arial" charset="0"/>
              </a:rPr>
              <a:t>manual_EDS</a:t>
            </a:r>
            <a:r>
              <a:rPr lang="es-ES_tradnl" sz="1600" dirty="0" smtClean="0">
                <a:latin typeface="Arial" charset="0"/>
                <a:ea typeface="Arial" charset="0"/>
                <a:cs typeface="Arial" charset="0"/>
              </a:rPr>
              <a:t>/</a:t>
            </a:r>
            <a:r>
              <a:rPr lang="es-ES_tradnl" sz="1600" dirty="0" err="1" smtClean="0">
                <a:latin typeface="Arial" charset="0"/>
                <a:ea typeface="Arial" charset="0"/>
                <a:cs typeface="Arial" charset="0"/>
              </a:rPr>
              <a:t>unesco.html</a:t>
            </a:r>
            <a:r>
              <a:rPr lang="es-ES_tradnl" sz="1600" dirty="0" smtClean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endParaRPr lang="es-ES_tradnl" dirty="0" smtClean="0"/>
          </a:p>
        </p:txBody>
      </p:sp>
    </p:spTree>
    <p:extLst>
      <p:ext uri="{BB962C8B-B14F-4D97-AF65-F5344CB8AC3E}">
        <p14:creationId xmlns:p14="http://schemas.microsoft.com/office/powerpoint/2010/main" val="1459637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31688" y="365125"/>
            <a:ext cx="6378497" cy="1325563"/>
          </a:xfrm>
        </p:spPr>
        <p:txBody>
          <a:bodyPr>
            <a:normAutofit/>
          </a:bodyPr>
          <a:lstStyle/>
          <a:p>
            <a:pPr algn="ctr"/>
            <a:r>
              <a:rPr lang="es-ES_tradnl" sz="2600" b="1" dirty="0" smtClean="0">
                <a:latin typeface="Arial" charset="0"/>
                <a:ea typeface="Arial" charset="0"/>
                <a:cs typeface="Arial" charset="0"/>
              </a:rPr>
              <a:t>BIBLIOGRAF</a:t>
            </a:r>
            <a:r>
              <a:rPr lang="es-ES" sz="2600" b="1" dirty="0" smtClean="0">
                <a:latin typeface="Arial" charset="0"/>
                <a:ea typeface="Arial" charset="0"/>
                <a:cs typeface="Arial" charset="0"/>
              </a:rPr>
              <a:t>ÍA BLOQUE II</a:t>
            </a:r>
            <a:endParaRPr lang="es-ES_tradnl" sz="26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6722" y="1619483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_tradnl" sz="2300" dirty="0">
                <a:latin typeface="Arial" charset="0"/>
                <a:ea typeface="Arial" charset="0"/>
                <a:cs typeface="Arial" charset="0"/>
              </a:rPr>
              <a:t>ANUIES, U de G, SEMARNAP. (1999). La </a:t>
            </a:r>
            <a:r>
              <a:rPr lang="es-ES_tradnl" sz="2300" dirty="0" err="1">
                <a:latin typeface="Arial" charset="0"/>
                <a:ea typeface="Arial" charset="0"/>
                <a:cs typeface="Arial" charset="0"/>
              </a:rPr>
              <a:t>Educación</a:t>
            </a:r>
            <a:r>
              <a:rPr lang="es-ES_tradnl" sz="2300" dirty="0">
                <a:latin typeface="Arial" charset="0"/>
                <a:ea typeface="Arial" charset="0"/>
                <a:cs typeface="Arial" charset="0"/>
              </a:rPr>
              <a:t> Superior ante los </a:t>
            </a:r>
            <a:r>
              <a:rPr lang="es-ES_tradnl" sz="2300" dirty="0" err="1">
                <a:latin typeface="Arial" charset="0"/>
                <a:ea typeface="Arial" charset="0"/>
                <a:cs typeface="Arial" charset="0"/>
              </a:rPr>
              <a:t>Desafíos</a:t>
            </a:r>
            <a:r>
              <a:rPr lang="es-ES_tradnl" sz="2300" dirty="0">
                <a:latin typeface="Arial" charset="0"/>
                <a:ea typeface="Arial" charset="0"/>
                <a:cs typeface="Arial" charset="0"/>
              </a:rPr>
              <a:t> de la Sustentabilidad. En Torno a la </a:t>
            </a:r>
            <a:r>
              <a:rPr lang="es-ES_tradnl" sz="2300" dirty="0" err="1">
                <a:latin typeface="Arial" charset="0"/>
                <a:ea typeface="Arial" charset="0"/>
                <a:cs typeface="Arial" charset="0"/>
              </a:rPr>
              <a:t>Educación</a:t>
            </a:r>
            <a:r>
              <a:rPr lang="es-ES_tradnl" sz="2300" dirty="0">
                <a:latin typeface="Arial" charset="0"/>
                <a:ea typeface="Arial" charset="0"/>
                <a:cs typeface="Arial" charset="0"/>
              </a:rPr>
              <a:t> Ambiental. </a:t>
            </a:r>
            <a:r>
              <a:rPr lang="es-ES_tradnl" sz="2300" dirty="0" err="1">
                <a:latin typeface="Arial" charset="0"/>
                <a:ea typeface="Arial" charset="0"/>
                <a:cs typeface="Arial" charset="0"/>
              </a:rPr>
              <a:t>Antología</a:t>
            </a:r>
            <a:r>
              <a:rPr lang="es-ES_tradnl" sz="2300" dirty="0">
                <a:latin typeface="Arial" charset="0"/>
                <a:ea typeface="Arial" charset="0"/>
                <a:cs typeface="Arial" charset="0"/>
              </a:rPr>
              <a:t>. Vol.2. </a:t>
            </a:r>
            <a:r>
              <a:rPr lang="es-ES_tradnl" sz="2300" dirty="0" err="1">
                <a:latin typeface="Arial" charset="0"/>
                <a:ea typeface="Arial" charset="0"/>
                <a:cs typeface="Arial" charset="0"/>
              </a:rPr>
              <a:t>México</a:t>
            </a:r>
            <a:r>
              <a:rPr lang="es-ES_tradnl" sz="2300" dirty="0">
                <a:latin typeface="Arial" charset="0"/>
                <a:ea typeface="Arial" charset="0"/>
                <a:cs typeface="Arial" charset="0"/>
              </a:rPr>
              <a:t>: ANUIES, U de G, SEMARNAP. </a:t>
            </a:r>
            <a:endParaRPr lang="es-ES_tradnl" sz="2300" dirty="0" smtClean="0">
              <a:latin typeface="Arial" charset="0"/>
              <a:ea typeface="Arial" charset="0"/>
              <a:cs typeface="Arial" charset="0"/>
            </a:endParaRPr>
          </a:p>
          <a:p>
            <a:pPr algn="just"/>
            <a:r>
              <a:rPr lang="es-ES_tradnl" sz="2300" dirty="0" err="1">
                <a:latin typeface="Arial" charset="0"/>
                <a:ea typeface="Arial" charset="0"/>
                <a:cs typeface="Arial" charset="0"/>
              </a:rPr>
              <a:t>Bertely</a:t>
            </a:r>
            <a:r>
              <a:rPr lang="es-ES_tradnl" sz="2300" dirty="0">
                <a:latin typeface="Arial" charset="0"/>
                <a:ea typeface="Arial" charset="0"/>
                <a:cs typeface="Arial" charset="0"/>
              </a:rPr>
              <a:t>, M. (2003). </a:t>
            </a:r>
            <a:r>
              <a:rPr lang="es-ES_tradnl" sz="2300" dirty="0" err="1">
                <a:latin typeface="Arial" charset="0"/>
                <a:ea typeface="Arial" charset="0"/>
                <a:cs typeface="Arial" charset="0"/>
              </a:rPr>
              <a:t>Educación</a:t>
            </a:r>
            <a:r>
              <a:rPr lang="es-ES_tradnl" sz="2300" dirty="0">
                <a:latin typeface="Arial" charset="0"/>
                <a:ea typeface="Arial" charset="0"/>
                <a:cs typeface="Arial" charset="0"/>
              </a:rPr>
              <a:t>, Derechos sociales y Equidad. I </a:t>
            </a:r>
            <a:r>
              <a:rPr lang="es-ES_tradnl" sz="2300" dirty="0" err="1">
                <a:latin typeface="Arial" charset="0"/>
                <a:ea typeface="Arial" charset="0"/>
                <a:cs typeface="Arial" charset="0"/>
              </a:rPr>
              <a:t>Colección</a:t>
            </a:r>
            <a:r>
              <a:rPr lang="es-ES_tradnl" sz="2300" dirty="0">
                <a:latin typeface="Arial" charset="0"/>
                <a:ea typeface="Arial" charset="0"/>
                <a:cs typeface="Arial" charset="0"/>
              </a:rPr>
              <a:t>: La </a:t>
            </a:r>
            <a:r>
              <a:rPr lang="es-ES_tradnl" sz="2300" dirty="0" err="1">
                <a:latin typeface="Arial" charset="0"/>
                <a:ea typeface="Arial" charset="0"/>
                <a:cs typeface="Arial" charset="0"/>
              </a:rPr>
              <a:t>investigación</a:t>
            </a:r>
            <a:r>
              <a:rPr lang="es-ES_tradnl" sz="2300" dirty="0">
                <a:latin typeface="Arial" charset="0"/>
                <a:ea typeface="Arial" charset="0"/>
                <a:cs typeface="Arial" charset="0"/>
              </a:rPr>
              <a:t> educativa en </a:t>
            </a:r>
            <a:r>
              <a:rPr lang="es-ES_tradnl" sz="2300" dirty="0" err="1">
                <a:latin typeface="Arial" charset="0"/>
                <a:ea typeface="Arial" charset="0"/>
                <a:cs typeface="Arial" charset="0"/>
              </a:rPr>
              <a:t>México</a:t>
            </a:r>
            <a:r>
              <a:rPr lang="es-ES_tradnl" sz="2300" dirty="0">
                <a:latin typeface="Arial" charset="0"/>
                <a:ea typeface="Arial" charset="0"/>
                <a:cs typeface="Arial" charset="0"/>
              </a:rPr>
              <a:t> (1992-2002), I. </a:t>
            </a:r>
            <a:r>
              <a:rPr lang="es-ES_tradnl" sz="2300" dirty="0" err="1">
                <a:latin typeface="Arial" charset="0"/>
                <a:ea typeface="Arial" charset="0"/>
                <a:cs typeface="Arial" charset="0"/>
              </a:rPr>
              <a:t>Educación</a:t>
            </a:r>
            <a:r>
              <a:rPr lang="es-ES_tradnl" sz="2300" dirty="0">
                <a:latin typeface="Arial" charset="0"/>
                <a:ea typeface="Arial" charset="0"/>
                <a:cs typeface="Arial" charset="0"/>
              </a:rPr>
              <a:t> y Diversidad Cultural. </a:t>
            </a:r>
            <a:r>
              <a:rPr lang="es-ES_tradnl" sz="2300" dirty="0" err="1">
                <a:latin typeface="Arial" charset="0"/>
                <a:ea typeface="Arial" charset="0"/>
                <a:cs typeface="Arial" charset="0"/>
              </a:rPr>
              <a:t>México</a:t>
            </a:r>
            <a:r>
              <a:rPr lang="es-ES_tradnl" sz="23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s-ES_tradnl" sz="2300" dirty="0" err="1">
                <a:latin typeface="Arial" charset="0"/>
                <a:ea typeface="Arial" charset="0"/>
                <a:cs typeface="Arial" charset="0"/>
              </a:rPr>
              <a:t>Educación</a:t>
            </a:r>
            <a:r>
              <a:rPr lang="es-ES_tradnl" sz="2300" dirty="0">
                <a:latin typeface="Arial" charset="0"/>
                <a:ea typeface="Arial" charset="0"/>
                <a:cs typeface="Arial" charset="0"/>
              </a:rPr>
              <a:t> y Medio Ambiente. </a:t>
            </a:r>
            <a:r>
              <a:rPr lang="es-ES_tradnl" sz="2300" dirty="0" err="1">
                <a:latin typeface="Arial" charset="0"/>
                <a:ea typeface="Arial" charset="0"/>
                <a:cs typeface="Arial" charset="0"/>
              </a:rPr>
              <a:t>México</a:t>
            </a:r>
            <a:r>
              <a:rPr lang="es-ES_tradnl" sz="2300" dirty="0">
                <a:latin typeface="Arial" charset="0"/>
                <a:ea typeface="Arial" charset="0"/>
                <a:cs typeface="Arial" charset="0"/>
              </a:rPr>
              <a:t>: Grupo Ideograma. </a:t>
            </a:r>
            <a:endParaRPr lang="es-ES_tradnl" sz="2300" dirty="0" smtClean="0">
              <a:latin typeface="Arial" charset="0"/>
              <a:ea typeface="Arial" charset="0"/>
              <a:cs typeface="Arial" charset="0"/>
            </a:endParaRPr>
          </a:p>
          <a:p>
            <a:pPr algn="just"/>
            <a:r>
              <a:rPr lang="es-ES_tradnl" sz="2300" dirty="0">
                <a:latin typeface="Arial" charset="0"/>
                <a:ea typeface="Arial" charset="0"/>
                <a:cs typeface="Arial" charset="0"/>
              </a:rPr>
              <a:t>Bravo, Teresa. (2008). La </a:t>
            </a:r>
            <a:r>
              <a:rPr lang="es-ES_tradnl" sz="2300" dirty="0" err="1">
                <a:latin typeface="Arial" charset="0"/>
                <a:ea typeface="Arial" charset="0"/>
                <a:cs typeface="Arial" charset="0"/>
              </a:rPr>
              <a:t>Educación</a:t>
            </a:r>
            <a:r>
              <a:rPr lang="es-ES_tradnl" sz="2300" dirty="0">
                <a:latin typeface="Arial" charset="0"/>
                <a:ea typeface="Arial" charset="0"/>
                <a:cs typeface="Arial" charset="0"/>
              </a:rPr>
              <a:t> Ambiental en </a:t>
            </a:r>
            <a:r>
              <a:rPr lang="es-ES_tradnl" sz="2300" dirty="0" err="1">
                <a:latin typeface="Arial" charset="0"/>
                <a:ea typeface="Arial" charset="0"/>
                <a:cs typeface="Arial" charset="0"/>
              </a:rPr>
              <a:t>México</a:t>
            </a:r>
            <a:r>
              <a:rPr lang="es-ES_tradnl" sz="2300" dirty="0">
                <a:latin typeface="Arial" charset="0"/>
                <a:ea typeface="Arial" charset="0"/>
                <a:cs typeface="Arial" charset="0"/>
              </a:rPr>
              <a:t>: visiones y proyecciones de actualidad. En </a:t>
            </a:r>
            <a:endParaRPr lang="es-ES_tradnl" sz="2300" dirty="0" smtClean="0">
              <a:latin typeface="Arial" charset="0"/>
              <a:ea typeface="Arial" charset="0"/>
              <a:cs typeface="Arial" charset="0"/>
            </a:endParaRPr>
          </a:p>
          <a:p>
            <a:pPr algn="just"/>
            <a:r>
              <a:rPr lang="es-ES_tradnl" sz="2300" dirty="0" err="1">
                <a:latin typeface="Arial" charset="0"/>
                <a:ea typeface="Arial" charset="0"/>
                <a:cs typeface="Arial" charset="0"/>
              </a:rPr>
              <a:t>Educación</a:t>
            </a:r>
            <a:r>
              <a:rPr lang="es-ES_tradnl" sz="2300" dirty="0">
                <a:latin typeface="Arial" charset="0"/>
                <a:ea typeface="Arial" charset="0"/>
                <a:cs typeface="Arial" charset="0"/>
              </a:rPr>
              <a:t> ambiental para la sustentabilidad en </a:t>
            </a:r>
            <a:r>
              <a:rPr lang="es-ES_tradnl" sz="2300" dirty="0" err="1">
                <a:latin typeface="Arial" charset="0"/>
                <a:ea typeface="Arial" charset="0"/>
                <a:cs typeface="Arial" charset="0"/>
              </a:rPr>
              <a:t>México</a:t>
            </a:r>
            <a:r>
              <a:rPr lang="es-ES_tradnl" sz="2300" dirty="0">
                <a:latin typeface="Arial" charset="0"/>
                <a:ea typeface="Arial" charset="0"/>
                <a:cs typeface="Arial" charset="0"/>
              </a:rPr>
              <a:t>. Aproximaciones conceptuales, </a:t>
            </a:r>
            <a:r>
              <a:rPr lang="es-ES_tradnl" sz="2300" dirty="0" err="1">
                <a:latin typeface="Arial" charset="0"/>
                <a:ea typeface="Arial" charset="0"/>
                <a:cs typeface="Arial" charset="0"/>
              </a:rPr>
              <a:t>metodológicas</a:t>
            </a:r>
            <a:r>
              <a:rPr lang="es-ES_tradnl" sz="2300" dirty="0">
                <a:latin typeface="Arial" charset="0"/>
                <a:ea typeface="Arial" charset="0"/>
                <a:cs typeface="Arial" charset="0"/>
              </a:rPr>
              <a:t> y </a:t>
            </a:r>
            <a:endParaRPr lang="es-ES_tradnl" sz="2300" dirty="0" smtClean="0">
              <a:latin typeface="Arial" charset="0"/>
              <a:ea typeface="Arial" charset="0"/>
              <a:cs typeface="Arial" charset="0"/>
            </a:endParaRPr>
          </a:p>
          <a:p>
            <a:pPr algn="just"/>
            <a:r>
              <a:rPr lang="es-ES_tradnl" sz="2300" dirty="0" err="1">
                <a:latin typeface="Arial" charset="0"/>
                <a:ea typeface="Arial" charset="0"/>
                <a:cs typeface="Arial" charset="0"/>
              </a:rPr>
              <a:t>prácticas</a:t>
            </a:r>
            <a:r>
              <a:rPr lang="es-ES_tradnl" sz="2300" dirty="0">
                <a:latin typeface="Arial" charset="0"/>
                <a:ea typeface="Arial" charset="0"/>
                <a:cs typeface="Arial" charset="0"/>
              </a:rPr>
              <a:t>. Tuxtla </a:t>
            </a:r>
            <a:r>
              <a:rPr lang="es-ES_tradnl" sz="2300" dirty="0" err="1">
                <a:latin typeface="Arial" charset="0"/>
                <a:ea typeface="Arial" charset="0"/>
                <a:cs typeface="Arial" charset="0"/>
              </a:rPr>
              <a:t>Gutiérrez</a:t>
            </a:r>
            <a:r>
              <a:rPr lang="es-ES_tradnl" sz="2300" dirty="0">
                <a:latin typeface="Arial" charset="0"/>
                <a:ea typeface="Arial" charset="0"/>
                <a:cs typeface="Arial" charset="0"/>
              </a:rPr>
              <a:t>: Universidad de Ciencias y Artes de Chiapas.</a:t>
            </a:r>
            <a:br>
              <a:rPr lang="es-ES_tradnl" sz="2300" dirty="0">
                <a:latin typeface="Arial" charset="0"/>
                <a:ea typeface="Arial" charset="0"/>
                <a:cs typeface="Arial" charset="0"/>
              </a:rPr>
            </a:br>
            <a:r>
              <a:rPr lang="es-ES_tradnl" sz="2300" dirty="0">
                <a:latin typeface="Arial" charset="0"/>
                <a:ea typeface="Arial" charset="0"/>
                <a:cs typeface="Arial" charset="0"/>
              </a:rPr>
              <a:t>Calixto, R. (2010). El medio ambiente. En La </a:t>
            </a:r>
            <a:r>
              <a:rPr lang="es-ES_tradnl" sz="2300" dirty="0" err="1">
                <a:latin typeface="Arial" charset="0"/>
                <a:ea typeface="Arial" charset="0"/>
                <a:cs typeface="Arial" charset="0"/>
              </a:rPr>
              <a:t>formación</a:t>
            </a:r>
            <a:r>
              <a:rPr lang="es-ES_tradnl" sz="2300" dirty="0">
                <a:latin typeface="Arial" charset="0"/>
                <a:ea typeface="Arial" charset="0"/>
                <a:cs typeface="Arial" charset="0"/>
              </a:rPr>
              <a:t> de los futuros </a:t>
            </a:r>
            <a:r>
              <a:rPr lang="es-ES_tradnl" sz="2300" dirty="0" smtClean="0">
                <a:latin typeface="Arial" charset="0"/>
                <a:ea typeface="Arial" charset="0"/>
                <a:cs typeface="Arial" charset="0"/>
              </a:rPr>
              <a:t>profesores. </a:t>
            </a:r>
            <a:r>
              <a:rPr lang="es-ES_tradnl" sz="2300" dirty="0" err="1" smtClean="0">
                <a:latin typeface="Arial" charset="0"/>
                <a:ea typeface="Arial" charset="0"/>
                <a:cs typeface="Arial" charset="0"/>
              </a:rPr>
              <a:t>Monterrey:CECYTE,N.L.-CAEIP</a:t>
            </a:r>
            <a:r>
              <a:rPr lang="es-ES_tradnl" sz="2300" dirty="0">
                <a:latin typeface="Arial" charset="0"/>
                <a:ea typeface="Arial" charset="0"/>
                <a:cs typeface="Arial" charset="0"/>
              </a:rPr>
              <a:t>.</a:t>
            </a:r>
            <a:br>
              <a:rPr lang="es-ES_tradnl" sz="2300" dirty="0">
                <a:latin typeface="Arial" charset="0"/>
                <a:ea typeface="Arial" charset="0"/>
                <a:cs typeface="Arial" charset="0"/>
              </a:rPr>
            </a:br>
            <a:endParaRPr lang="es-ES_tradnl" sz="2300" dirty="0" smtClean="0">
              <a:latin typeface="Arial" charset="0"/>
              <a:ea typeface="Arial" charset="0"/>
              <a:cs typeface="Arial" charset="0"/>
            </a:endParaRPr>
          </a:p>
          <a:p>
            <a:endParaRPr lang="es-ES_tradnl" dirty="0"/>
          </a:p>
        </p:txBody>
      </p:sp>
      <p:pic>
        <p:nvPicPr>
          <p:cNvPr id="4" name="Imagen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722" y="305513"/>
            <a:ext cx="1227481" cy="104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1051501" y="6093296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/>
              <a:t>ENEP-F-ST19</a:t>
            </a:r>
          </a:p>
          <a:p>
            <a:r>
              <a:rPr lang="es-ES_tradnl" sz="1000" dirty="0" smtClean="0"/>
              <a:t>V00/012016</a:t>
            </a:r>
            <a:endParaRPr lang="es-ES" sz="1000" dirty="0"/>
          </a:p>
        </p:txBody>
      </p:sp>
      <p:pic>
        <p:nvPicPr>
          <p:cNvPr id="6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903" y="6123550"/>
            <a:ext cx="402972" cy="3396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7727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7083" y="365125"/>
            <a:ext cx="6133172" cy="1325563"/>
          </a:xfrm>
        </p:spPr>
        <p:txBody>
          <a:bodyPr>
            <a:normAutofit/>
          </a:bodyPr>
          <a:lstStyle/>
          <a:p>
            <a:pPr algn="ctr"/>
            <a:r>
              <a:rPr lang="es-ES_tradnl" sz="2600" b="1" dirty="0" smtClean="0">
                <a:latin typeface="Arial" charset="0"/>
                <a:ea typeface="Arial" charset="0"/>
                <a:cs typeface="Arial" charset="0"/>
              </a:rPr>
              <a:t>BIBLIOGRAF</a:t>
            </a:r>
            <a:r>
              <a:rPr lang="es-ES" sz="2600" b="1" dirty="0" smtClean="0">
                <a:latin typeface="Arial" charset="0"/>
                <a:ea typeface="Arial" charset="0"/>
                <a:cs typeface="Arial" charset="0"/>
              </a:rPr>
              <a:t>ÍA BLOQUE III</a:t>
            </a:r>
            <a:endParaRPr lang="es-ES_tradnl" sz="26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ES_tradnl" sz="2100" dirty="0">
                <a:latin typeface="Arial" charset="0"/>
                <a:ea typeface="Arial" charset="0"/>
                <a:cs typeface="Arial" charset="0"/>
              </a:rPr>
              <a:t>CONAMP. (2007). </a:t>
            </a:r>
            <a:r>
              <a:rPr lang="es-ES_tradnl" sz="2100" dirty="0" err="1">
                <a:latin typeface="Arial" charset="0"/>
                <a:ea typeface="Arial" charset="0"/>
                <a:cs typeface="Arial" charset="0"/>
              </a:rPr>
              <a:t>Educación</a:t>
            </a:r>
            <a:r>
              <a:rPr lang="es-ES_tradnl" sz="2100" dirty="0">
                <a:latin typeface="Arial" charset="0"/>
                <a:ea typeface="Arial" charset="0"/>
                <a:cs typeface="Arial" charset="0"/>
              </a:rPr>
              <a:t> Ambiental como tema transversal. Manual para trabajar en la </a:t>
            </a:r>
            <a:r>
              <a:rPr lang="es-ES_tradnl" sz="2100" dirty="0" err="1">
                <a:latin typeface="Arial" charset="0"/>
                <a:ea typeface="Arial" charset="0"/>
                <a:cs typeface="Arial" charset="0"/>
              </a:rPr>
              <a:t>programación</a:t>
            </a:r>
            <a:r>
              <a:rPr lang="es-ES_tradnl" sz="2100" dirty="0">
                <a:latin typeface="Arial" charset="0"/>
                <a:ea typeface="Arial" charset="0"/>
                <a:cs typeface="Arial" charset="0"/>
              </a:rPr>
              <a:t> del aula. </a:t>
            </a:r>
            <a:r>
              <a:rPr lang="es-ES_tradnl" sz="2100" dirty="0" err="1">
                <a:latin typeface="Arial" charset="0"/>
                <a:ea typeface="Arial" charset="0"/>
                <a:cs typeface="Arial" charset="0"/>
              </a:rPr>
              <a:t>Peru</a:t>
            </a:r>
            <a:r>
              <a:rPr lang="es-ES_tradnl" sz="2100" dirty="0">
                <a:latin typeface="Arial" charset="0"/>
                <a:ea typeface="Arial" charset="0"/>
                <a:cs typeface="Arial" charset="0"/>
              </a:rPr>
              <a:t>́: Consejo Nacional del Ambiente. Recuperado de http://</a:t>
            </a:r>
            <a:r>
              <a:rPr lang="es-ES_tradnl" sz="2100" dirty="0" err="1">
                <a:latin typeface="Arial" charset="0"/>
                <a:ea typeface="Arial" charset="0"/>
                <a:cs typeface="Arial" charset="0"/>
              </a:rPr>
              <a:t>www.bvsde.paho.org</a:t>
            </a:r>
            <a:r>
              <a:rPr lang="es-ES_tradnl" sz="2100" dirty="0">
                <a:latin typeface="Arial" charset="0"/>
                <a:ea typeface="Arial" charset="0"/>
                <a:cs typeface="Arial" charset="0"/>
              </a:rPr>
              <a:t>/</a:t>
            </a:r>
            <a:r>
              <a:rPr lang="es-ES_tradnl" sz="2100" dirty="0" err="1">
                <a:latin typeface="Arial" charset="0"/>
                <a:ea typeface="Arial" charset="0"/>
                <a:cs typeface="Arial" charset="0"/>
              </a:rPr>
              <a:t>bvsacd</a:t>
            </a:r>
            <a:r>
              <a:rPr lang="es-ES_tradnl" sz="2100" dirty="0">
                <a:latin typeface="Arial" charset="0"/>
                <a:ea typeface="Arial" charset="0"/>
                <a:cs typeface="Arial" charset="0"/>
              </a:rPr>
              <a:t>/cd27/</a:t>
            </a:r>
            <a:r>
              <a:rPr lang="es-ES_tradnl" sz="2100" dirty="0" err="1">
                <a:latin typeface="Arial" charset="0"/>
                <a:ea typeface="Arial" charset="0"/>
                <a:cs typeface="Arial" charset="0"/>
              </a:rPr>
              <a:t>transversal.pdf</a:t>
            </a:r>
            <a:r>
              <a:rPr lang="es-ES_tradnl" sz="2100" dirty="0">
                <a:latin typeface="Arial" charset="0"/>
                <a:ea typeface="Arial" charset="0"/>
                <a:cs typeface="Arial" charset="0"/>
              </a:rPr>
              <a:t> </a:t>
            </a:r>
            <a:endParaRPr lang="es-ES_tradnl" sz="2100" dirty="0" smtClean="0">
              <a:latin typeface="Arial" charset="0"/>
              <a:ea typeface="Arial" charset="0"/>
              <a:cs typeface="Arial" charset="0"/>
            </a:endParaRPr>
          </a:p>
          <a:p>
            <a:pPr algn="just"/>
            <a:r>
              <a:rPr lang="es-ES_tradnl" sz="2100" dirty="0" err="1">
                <a:latin typeface="Arial" charset="0"/>
                <a:ea typeface="Arial" charset="0"/>
                <a:cs typeface="Arial" charset="0"/>
              </a:rPr>
              <a:t>Damin</a:t>
            </a:r>
            <a:r>
              <a:rPr lang="es-ES_tradnl" sz="2100" dirty="0">
                <a:latin typeface="Arial" charset="0"/>
                <a:ea typeface="Arial" charset="0"/>
                <a:cs typeface="Arial" charset="0"/>
              </a:rPr>
              <a:t>, Roberto y </a:t>
            </a:r>
            <a:r>
              <a:rPr lang="es-ES_tradnl" sz="2100" dirty="0" err="1">
                <a:latin typeface="Arial" charset="0"/>
                <a:ea typeface="Arial" charset="0"/>
                <a:cs typeface="Arial" charset="0"/>
              </a:rPr>
              <a:t>Monteleone</a:t>
            </a:r>
            <a:r>
              <a:rPr lang="es-ES_tradnl" sz="21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s-ES_tradnl" sz="2100" dirty="0" err="1">
                <a:latin typeface="Arial" charset="0"/>
                <a:ea typeface="Arial" charset="0"/>
                <a:cs typeface="Arial" charset="0"/>
              </a:rPr>
              <a:t>Adrián</a:t>
            </a:r>
            <a:r>
              <a:rPr lang="es-ES_tradnl" sz="2100" dirty="0">
                <a:latin typeface="Arial" charset="0"/>
                <a:ea typeface="Arial" charset="0"/>
                <a:cs typeface="Arial" charset="0"/>
              </a:rPr>
              <a:t>. (2002). Temas Ambientales en el Aula. Una Mirada </a:t>
            </a:r>
            <a:r>
              <a:rPr lang="es-ES_tradnl" sz="2100" dirty="0" err="1">
                <a:latin typeface="Arial" charset="0"/>
                <a:ea typeface="Arial" charset="0"/>
                <a:cs typeface="Arial" charset="0"/>
              </a:rPr>
              <a:t>Crítica</a:t>
            </a:r>
            <a:r>
              <a:rPr lang="es-ES_tradnl" sz="2100" dirty="0">
                <a:latin typeface="Arial" charset="0"/>
                <a:ea typeface="Arial" charset="0"/>
                <a:cs typeface="Arial" charset="0"/>
              </a:rPr>
              <a:t> desde las Ciencias Sociales. Buenos Aires: </a:t>
            </a:r>
            <a:r>
              <a:rPr lang="es-ES_tradnl" sz="2100" dirty="0" err="1">
                <a:latin typeface="Arial" charset="0"/>
                <a:ea typeface="Arial" charset="0"/>
                <a:cs typeface="Arial" charset="0"/>
              </a:rPr>
              <a:t>Paidós</a:t>
            </a:r>
            <a:r>
              <a:rPr lang="es-ES_tradnl" sz="2100" dirty="0">
                <a:latin typeface="Arial" charset="0"/>
                <a:ea typeface="Arial" charset="0"/>
                <a:cs typeface="Arial" charset="0"/>
              </a:rPr>
              <a:t>. </a:t>
            </a:r>
            <a:endParaRPr lang="es-ES_tradnl" sz="2100" dirty="0" smtClean="0">
              <a:latin typeface="Arial" charset="0"/>
              <a:ea typeface="Arial" charset="0"/>
              <a:cs typeface="Arial" charset="0"/>
            </a:endParaRPr>
          </a:p>
          <a:p>
            <a:pPr algn="just"/>
            <a:r>
              <a:rPr lang="es-ES_tradnl" sz="2100" dirty="0" err="1">
                <a:latin typeface="Arial" charset="0"/>
                <a:ea typeface="Arial" charset="0"/>
                <a:cs typeface="Arial" charset="0"/>
              </a:rPr>
              <a:t>Fullan</a:t>
            </a:r>
            <a:r>
              <a:rPr lang="es-ES_tradnl" sz="2100" dirty="0">
                <a:latin typeface="Arial" charset="0"/>
                <a:ea typeface="Arial" charset="0"/>
                <a:cs typeface="Arial" charset="0"/>
              </a:rPr>
              <a:t>, Michael. (2002). Los Nuevos Significados del Cambio en la </a:t>
            </a:r>
            <a:r>
              <a:rPr lang="es-ES_tradnl" sz="2100" dirty="0" err="1">
                <a:latin typeface="Arial" charset="0"/>
                <a:ea typeface="Arial" charset="0"/>
                <a:cs typeface="Arial" charset="0"/>
              </a:rPr>
              <a:t>Educación</a:t>
            </a:r>
            <a:r>
              <a:rPr lang="es-ES_tradnl" sz="21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s-ES_tradnl" sz="2100" dirty="0" err="1">
                <a:latin typeface="Arial" charset="0"/>
                <a:ea typeface="Arial" charset="0"/>
                <a:cs typeface="Arial" charset="0"/>
              </a:rPr>
              <a:t>España</a:t>
            </a:r>
            <a:r>
              <a:rPr lang="es-ES_tradnl" sz="2100" dirty="0">
                <a:latin typeface="Arial" charset="0"/>
                <a:ea typeface="Arial" charset="0"/>
                <a:cs typeface="Arial" charset="0"/>
              </a:rPr>
              <a:t>: Octaedro.</a:t>
            </a:r>
            <a:br>
              <a:rPr lang="es-ES_tradnl" sz="2100" dirty="0">
                <a:latin typeface="Arial" charset="0"/>
                <a:ea typeface="Arial" charset="0"/>
                <a:cs typeface="Arial" charset="0"/>
              </a:rPr>
            </a:br>
            <a:r>
              <a:rPr lang="es-ES_tradnl" sz="2100" dirty="0">
                <a:latin typeface="Arial" charset="0"/>
                <a:ea typeface="Arial" charset="0"/>
                <a:cs typeface="Arial" charset="0"/>
              </a:rPr>
              <a:t>NAAEE. (2009). </a:t>
            </a:r>
            <a:r>
              <a:rPr lang="es-ES_tradnl" sz="2100" dirty="0" err="1">
                <a:latin typeface="Arial" charset="0"/>
                <a:ea typeface="Arial" charset="0"/>
                <a:cs typeface="Arial" charset="0"/>
              </a:rPr>
              <a:t>Guía</a:t>
            </a:r>
            <a:r>
              <a:rPr lang="es-ES_tradnl" sz="2100" dirty="0">
                <a:latin typeface="Arial" charset="0"/>
                <a:ea typeface="Arial" charset="0"/>
                <a:cs typeface="Arial" charset="0"/>
              </a:rPr>
              <a:t> para elaborar materiales de </a:t>
            </a:r>
            <a:r>
              <a:rPr lang="es-ES_tradnl" sz="2100" dirty="0" err="1">
                <a:latin typeface="Arial" charset="0"/>
                <a:ea typeface="Arial" charset="0"/>
                <a:cs typeface="Arial" charset="0"/>
              </a:rPr>
              <a:t>educación</a:t>
            </a:r>
            <a:r>
              <a:rPr lang="es-ES_tradnl" sz="2100" dirty="0">
                <a:latin typeface="Arial" charset="0"/>
                <a:ea typeface="Arial" charset="0"/>
                <a:cs typeface="Arial" charset="0"/>
              </a:rPr>
              <a:t> ambiental. North American </a:t>
            </a:r>
            <a:r>
              <a:rPr lang="es-ES_tradnl" sz="2100" dirty="0" err="1">
                <a:latin typeface="Arial" charset="0"/>
                <a:ea typeface="Arial" charset="0"/>
                <a:cs typeface="Arial" charset="0"/>
              </a:rPr>
              <a:t>Association</a:t>
            </a:r>
            <a:r>
              <a:rPr lang="es-ES_tradnl" sz="21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s-ES_tradnl" sz="2100" dirty="0" err="1">
                <a:latin typeface="Arial" charset="0"/>
                <a:ea typeface="Arial" charset="0"/>
                <a:cs typeface="Arial" charset="0"/>
              </a:rPr>
              <a:t>for</a:t>
            </a:r>
            <a:r>
              <a:rPr lang="es-ES_tradnl" sz="2100" dirty="0">
                <a:latin typeface="Arial" charset="0"/>
                <a:ea typeface="Arial" charset="0"/>
                <a:cs typeface="Arial" charset="0"/>
              </a:rPr>
              <a:t> </a:t>
            </a:r>
            <a:endParaRPr lang="es-ES_tradnl" sz="2100" dirty="0" smtClean="0">
              <a:latin typeface="Arial" charset="0"/>
              <a:ea typeface="Arial" charset="0"/>
              <a:cs typeface="Arial" charset="0"/>
            </a:endParaRPr>
          </a:p>
          <a:p>
            <a:pPr algn="just"/>
            <a:r>
              <a:rPr lang="es-ES_tradnl" sz="2100" dirty="0" err="1">
                <a:latin typeface="Arial" charset="0"/>
                <a:ea typeface="Arial" charset="0"/>
                <a:cs typeface="Arial" charset="0"/>
              </a:rPr>
              <a:t>Environmental</a:t>
            </a:r>
            <a:r>
              <a:rPr lang="es-ES_tradnl" sz="21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s-ES_tradnl" sz="2100" dirty="0" err="1">
                <a:latin typeface="Arial" charset="0"/>
                <a:ea typeface="Arial" charset="0"/>
                <a:cs typeface="Arial" charset="0"/>
              </a:rPr>
              <a:t>Education</a:t>
            </a:r>
            <a:r>
              <a:rPr lang="es-ES_tradnl" sz="21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s-ES_tradnl" sz="2100" dirty="0" err="1">
                <a:latin typeface="Arial" charset="0"/>
                <a:ea typeface="Arial" charset="0"/>
                <a:cs typeface="Arial" charset="0"/>
              </a:rPr>
              <a:t>Traducción</a:t>
            </a:r>
            <a:r>
              <a:rPr lang="es-ES_tradnl" sz="2100" dirty="0">
                <a:latin typeface="Arial" charset="0"/>
                <a:ea typeface="Arial" charset="0"/>
                <a:cs typeface="Arial" charset="0"/>
              </a:rPr>
              <a:t> de Edgar </a:t>
            </a:r>
            <a:r>
              <a:rPr lang="es-ES_tradnl" sz="2100" dirty="0" err="1">
                <a:latin typeface="Arial" charset="0"/>
                <a:ea typeface="Arial" charset="0"/>
                <a:cs typeface="Arial" charset="0"/>
              </a:rPr>
              <a:t>González</a:t>
            </a:r>
            <a:r>
              <a:rPr lang="es-ES_tradnl" sz="21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s-ES_tradnl" sz="2100" dirty="0" err="1">
                <a:latin typeface="Arial" charset="0"/>
                <a:ea typeface="Arial" charset="0"/>
                <a:cs typeface="Arial" charset="0"/>
              </a:rPr>
              <a:t>Gaudiano</a:t>
            </a:r>
            <a:r>
              <a:rPr lang="es-ES_tradnl" sz="21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s-ES_tradnl" sz="2100" dirty="0" err="1">
                <a:latin typeface="Arial" charset="0"/>
                <a:ea typeface="Arial" charset="0"/>
                <a:cs typeface="Arial" charset="0"/>
              </a:rPr>
              <a:t>México</a:t>
            </a:r>
            <a:r>
              <a:rPr lang="es-ES_tradnl" sz="2100" dirty="0"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s-ES_tradnl" sz="2100" dirty="0" err="1">
                <a:latin typeface="Arial" charset="0"/>
                <a:ea typeface="Arial" charset="0"/>
                <a:cs typeface="Arial" charset="0"/>
              </a:rPr>
              <a:t>Secretaría</a:t>
            </a:r>
            <a:r>
              <a:rPr lang="es-ES_tradnl" sz="2100" dirty="0">
                <a:latin typeface="Arial" charset="0"/>
                <a:ea typeface="Arial" charset="0"/>
                <a:cs typeface="Arial" charset="0"/>
              </a:rPr>
              <a:t> de Medio </a:t>
            </a:r>
            <a:endParaRPr lang="es-ES_tradnl" sz="2100" dirty="0" smtClean="0">
              <a:latin typeface="Arial" charset="0"/>
              <a:ea typeface="Arial" charset="0"/>
              <a:cs typeface="Arial" charset="0"/>
            </a:endParaRPr>
          </a:p>
          <a:p>
            <a:pPr algn="just"/>
            <a:r>
              <a:rPr lang="es-ES_tradnl" sz="2100" dirty="0">
                <a:latin typeface="Arial" charset="0"/>
                <a:ea typeface="Arial" charset="0"/>
                <a:cs typeface="Arial" charset="0"/>
              </a:rPr>
              <a:t>Ambiente y Recursos Naturales. Recuperado de </a:t>
            </a:r>
            <a:endParaRPr lang="es-ES_tradnl" sz="2100" dirty="0" smtClean="0">
              <a:latin typeface="Arial" charset="0"/>
              <a:ea typeface="Arial" charset="0"/>
              <a:cs typeface="Arial" charset="0"/>
            </a:endParaRPr>
          </a:p>
          <a:p>
            <a:pPr algn="just"/>
            <a:r>
              <a:rPr lang="es-ES_tradnl" sz="2100" dirty="0">
                <a:latin typeface="Arial" charset="0"/>
                <a:ea typeface="Arial" charset="0"/>
                <a:cs typeface="Arial" charset="0"/>
              </a:rPr>
              <a:t>http://</a:t>
            </a:r>
            <a:r>
              <a:rPr lang="es-ES_tradnl" sz="2100" dirty="0" err="1">
                <a:latin typeface="Arial" charset="0"/>
                <a:ea typeface="Arial" charset="0"/>
                <a:cs typeface="Arial" charset="0"/>
              </a:rPr>
              <a:t>www.semarnat.gob.mx</a:t>
            </a:r>
            <a:r>
              <a:rPr lang="es-ES_tradnl" sz="2100" dirty="0">
                <a:latin typeface="Arial" charset="0"/>
                <a:ea typeface="Arial" charset="0"/>
                <a:cs typeface="Arial" charset="0"/>
              </a:rPr>
              <a:t>/</a:t>
            </a:r>
            <a:r>
              <a:rPr lang="es-ES_tradnl" sz="2100" dirty="0" err="1">
                <a:latin typeface="Arial" charset="0"/>
                <a:ea typeface="Arial" charset="0"/>
                <a:cs typeface="Arial" charset="0"/>
              </a:rPr>
              <a:t>informacionambiental</a:t>
            </a:r>
            <a:r>
              <a:rPr lang="es-ES_tradnl" sz="2100" dirty="0">
                <a:latin typeface="Arial" charset="0"/>
                <a:ea typeface="Arial" charset="0"/>
                <a:cs typeface="Arial" charset="0"/>
              </a:rPr>
              <a:t>/publicaciones/</a:t>
            </a:r>
            <a:r>
              <a:rPr lang="es-ES_tradnl" sz="2100" dirty="0" err="1">
                <a:latin typeface="Arial" charset="0"/>
                <a:ea typeface="Arial" charset="0"/>
                <a:cs typeface="Arial" charset="0"/>
              </a:rPr>
              <a:t>Pages</a:t>
            </a:r>
            <a:r>
              <a:rPr lang="es-ES_tradnl" sz="2100" dirty="0">
                <a:latin typeface="Arial" charset="0"/>
                <a:ea typeface="Arial" charset="0"/>
                <a:cs typeface="Arial" charset="0"/>
              </a:rPr>
              <a:t>/</a:t>
            </a:r>
            <a:r>
              <a:rPr lang="es-ES_tradnl" sz="2100" dirty="0" err="1">
                <a:latin typeface="Arial" charset="0"/>
                <a:ea typeface="Arial" charset="0"/>
                <a:cs typeface="Arial" charset="0"/>
              </a:rPr>
              <a:t>publicaciones.aspx</a:t>
            </a:r>
            <a:r>
              <a:rPr lang="es-ES_tradnl" sz="2100" dirty="0">
                <a:latin typeface="Arial" charset="0"/>
                <a:ea typeface="Arial" charset="0"/>
                <a:cs typeface="Arial" charset="0"/>
              </a:rPr>
              <a:t>?&amp;p=3 </a:t>
            </a:r>
            <a:endParaRPr lang="es-ES_tradnl" sz="2100" dirty="0" smtClean="0">
              <a:latin typeface="Arial" charset="0"/>
              <a:ea typeface="Arial" charset="0"/>
              <a:cs typeface="Arial" charset="0"/>
            </a:endParaRPr>
          </a:p>
          <a:p>
            <a:endParaRPr lang="es-ES_tradnl" dirty="0"/>
          </a:p>
        </p:txBody>
      </p:sp>
      <p:pic>
        <p:nvPicPr>
          <p:cNvPr id="4" name="Imagen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722" y="305513"/>
            <a:ext cx="1227481" cy="104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1051501" y="6093296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/>
              <a:t>ENEP-F-ST19</a:t>
            </a:r>
          </a:p>
          <a:p>
            <a:r>
              <a:rPr lang="es-ES_tradnl" sz="1000" dirty="0" smtClean="0"/>
              <a:t>V00/012016</a:t>
            </a:r>
            <a:endParaRPr lang="es-ES" sz="1000" dirty="0"/>
          </a:p>
        </p:txBody>
      </p:sp>
      <p:pic>
        <p:nvPicPr>
          <p:cNvPr id="6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903" y="6123550"/>
            <a:ext cx="402972" cy="3396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3274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722" y="305513"/>
            <a:ext cx="1227481" cy="104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1051501" y="6093296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/>
              <a:t>ENEP-F-ST19</a:t>
            </a:r>
          </a:p>
          <a:p>
            <a:r>
              <a:rPr lang="es-ES_tradnl" sz="1000" dirty="0" smtClean="0"/>
              <a:t>V00/012016</a:t>
            </a:r>
            <a:endParaRPr lang="es-ES" sz="1000" dirty="0"/>
          </a:p>
        </p:txBody>
      </p:sp>
      <p:pic>
        <p:nvPicPr>
          <p:cNvPr id="6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903" y="6123550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ángulo 6"/>
          <p:cNvSpPr/>
          <p:nvPr/>
        </p:nvSpPr>
        <p:spPr>
          <a:xfrm>
            <a:off x="401444" y="1619334"/>
            <a:ext cx="1148575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b="1" dirty="0" smtClean="0">
                <a:effectLst/>
                <a:latin typeface="Arial" charset="0"/>
                <a:ea typeface="Arial" charset="0"/>
                <a:cs typeface="Arial" charset="0"/>
              </a:rPr>
              <a:t>EVIDENCIA 1. Cuadro que concentre la </a:t>
            </a:r>
            <a:r>
              <a:rPr lang="es-ES_tradnl" b="1" dirty="0" err="1" smtClean="0">
                <a:effectLst/>
                <a:latin typeface="Arial" charset="0"/>
                <a:ea typeface="Arial" charset="0"/>
                <a:cs typeface="Arial" charset="0"/>
              </a:rPr>
              <a:t>información</a:t>
            </a:r>
            <a:r>
              <a:rPr lang="es-ES_tradnl" b="1" dirty="0" smtClean="0">
                <a:effectLst/>
                <a:latin typeface="Arial" charset="0"/>
                <a:ea typeface="Arial" charset="0"/>
                <a:cs typeface="Arial" charset="0"/>
              </a:rPr>
              <a:t> recabada sobre las concepciones de ambiente y los efectos positivos y negativos en los sistemas naturales y en la </a:t>
            </a:r>
            <a:r>
              <a:rPr lang="es-ES_tradnl" b="1" dirty="0" err="1" smtClean="0">
                <a:effectLst/>
                <a:latin typeface="Arial" charset="0"/>
                <a:ea typeface="Arial" charset="0"/>
                <a:cs typeface="Arial" charset="0"/>
              </a:rPr>
              <a:t>población</a:t>
            </a:r>
            <a:r>
              <a:rPr lang="es-ES_tradnl" b="1" dirty="0" smtClean="0">
                <a:effectLst/>
                <a:latin typeface="Arial" charset="0"/>
                <a:ea typeface="Arial" charset="0"/>
                <a:cs typeface="Arial" charset="0"/>
              </a:rPr>
              <a:t> donde vive. Los contenidos del cuadro identifican los siguientes factores: </a:t>
            </a:r>
            <a:endParaRPr lang="es-ES_tradnl" b="1" dirty="0" smtClean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Tx/>
              <a:buChar char="-"/>
            </a:pPr>
            <a:r>
              <a:rPr lang="es-ES_tradnl" dirty="0" smtClean="0">
                <a:effectLst/>
                <a:latin typeface="Arial" charset="0"/>
                <a:ea typeface="Arial" charset="0"/>
                <a:cs typeface="Arial" charset="0"/>
              </a:rPr>
              <a:t>Concepciones de ambiente</a:t>
            </a:r>
            <a:endParaRPr lang="es-ES_tradnl" dirty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Tx/>
              <a:buChar char="-"/>
            </a:pPr>
            <a:r>
              <a:rPr lang="es-ES_tradnl" dirty="0" smtClean="0">
                <a:effectLst/>
                <a:latin typeface="Arial" charset="0"/>
                <a:ea typeface="Arial" charset="0"/>
                <a:cs typeface="Arial" charset="0"/>
              </a:rPr>
              <a:t> Impacto del ambiente (natural o social), (positivo o negativo). </a:t>
            </a:r>
          </a:p>
          <a:p>
            <a:endParaRPr lang="es-ES_tradnl" dirty="0">
              <a:latin typeface="Arial" charset="0"/>
              <a:ea typeface="Arial" charset="0"/>
              <a:cs typeface="Arial" charset="0"/>
            </a:endParaRPr>
          </a:p>
          <a:p>
            <a:pPr algn="just"/>
            <a:r>
              <a:rPr lang="es-ES_tradnl" b="1" dirty="0" smtClean="0">
                <a:latin typeface="Arial" charset="0"/>
                <a:ea typeface="Arial" charset="0"/>
                <a:cs typeface="Arial" charset="0"/>
              </a:rPr>
              <a:t>EVIDENCIA 2. Cuadro </a:t>
            </a:r>
            <a:r>
              <a:rPr lang="es-ES_tradnl" b="1" dirty="0">
                <a:latin typeface="Arial" charset="0"/>
                <a:ea typeface="Arial" charset="0"/>
                <a:cs typeface="Arial" charset="0"/>
              </a:rPr>
              <a:t>de doble entrada que englobe los problemas ambientales, sus causas y consecuencias. El cuadro integrará tres problemas ambientales globales. Por ejemplo: </a:t>
            </a:r>
            <a:r>
              <a:rPr lang="es-ES_tradnl" b="1" dirty="0" err="1">
                <a:latin typeface="Arial" charset="0"/>
                <a:ea typeface="Arial" charset="0"/>
                <a:cs typeface="Arial" charset="0"/>
              </a:rPr>
              <a:t>deforestación</a:t>
            </a:r>
            <a:r>
              <a:rPr lang="es-ES_tradnl" b="1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s-ES_tradnl" b="1" dirty="0" err="1">
                <a:latin typeface="Arial" charset="0"/>
                <a:ea typeface="Arial" charset="0"/>
                <a:cs typeface="Arial" charset="0"/>
              </a:rPr>
              <a:t>erosión</a:t>
            </a:r>
            <a:r>
              <a:rPr lang="es-ES_tradnl" b="1" dirty="0">
                <a:latin typeface="Arial" charset="0"/>
                <a:ea typeface="Arial" charset="0"/>
                <a:cs typeface="Arial" charset="0"/>
              </a:rPr>
              <a:t>, el agujero en la capa de ozono, la </a:t>
            </a:r>
            <a:r>
              <a:rPr lang="es-ES_tradnl" b="1" dirty="0" err="1">
                <a:latin typeface="Arial" charset="0"/>
                <a:ea typeface="Arial" charset="0"/>
                <a:cs typeface="Arial" charset="0"/>
              </a:rPr>
              <a:t>extinción</a:t>
            </a:r>
            <a:r>
              <a:rPr lang="es-ES_tradnl" b="1" dirty="0">
                <a:latin typeface="Arial" charset="0"/>
                <a:ea typeface="Arial" charset="0"/>
                <a:cs typeface="Arial" charset="0"/>
              </a:rPr>
              <a:t> de las especies, y su </a:t>
            </a:r>
            <a:r>
              <a:rPr lang="es-ES_tradnl" b="1" dirty="0" err="1">
                <a:latin typeface="Arial" charset="0"/>
                <a:ea typeface="Arial" charset="0"/>
                <a:cs typeface="Arial" charset="0"/>
              </a:rPr>
              <a:t>interrelación</a:t>
            </a:r>
            <a:r>
              <a:rPr lang="es-ES_tradnl" b="1" dirty="0">
                <a:latin typeface="Arial" charset="0"/>
                <a:ea typeface="Arial" charset="0"/>
                <a:cs typeface="Arial" charset="0"/>
              </a:rPr>
              <a:t> con el cambio </a:t>
            </a:r>
            <a:r>
              <a:rPr lang="es-ES_tradnl" b="1" dirty="0" err="1">
                <a:latin typeface="Arial" charset="0"/>
                <a:ea typeface="Arial" charset="0"/>
                <a:cs typeface="Arial" charset="0"/>
              </a:rPr>
              <a:t>climático</a:t>
            </a:r>
            <a:r>
              <a:rPr lang="es-ES_tradnl" b="1" dirty="0">
                <a:latin typeface="Arial" charset="0"/>
                <a:ea typeface="Arial" charset="0"/>
                <a:cs typeface="Arial" charset="0"/>
              </a:rPr>
              <a:t>. De esta manera identifica el abuso de los recursos (aire, agua, suelo</a:t>
            </a:r>
            <a:r>
              <a:rPr lang="es-ES_tradnl" b="1" dirty="0" smtClean="0">
                <a:latin typeface="Arial" charset="0"/>
                <a:ea typeface="Arial" charset="0"/>
                <a:cs typeface="Arial" charset="0"/>
              </a:rPr>
              <a:t>):</a:t>
            </a:r>
          </a:p>
          <a:p>
            <a:pPr algn="just"/>
            <a:r>
              <a:rPr lang="es-ES_tradnl" dirty="0" smtClean="0">
                <a:latin typeface="Arial" charset="0"/>
                <a:ea typeface="Arial" charset="0"/>
                <a:cs typeface="Arial" charset="0"/>
              </a:rPr>
              <a:t>- </a:t>
            </a:r>
            <a:r>
              <a:rPr lang="es-ES_tradnl" dirty="0" err="1" smtClean="0">
                <a:latin typeface="Arial" charset="0"/>
                <a:ea typeface="Arial" charset="0"/>
                <a:cs typeface="Arial" charset="0"/>
              </a:rPr>
              <a:t>Más</a:t>
            </a:r>
            <a:r>
              <a:rPr lang="es-ES_tradnl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s-ES_tradnl" dirty="0">
                <a:latin typeface="Arial" charset="0"/>
                <a:ea typeface="Arial" charset="0"/>
                <a:cs typeface="Arial" charset="0"/>
              </a:rPr>
              <a:t>explotados, </a:t>
            </a:r>
          </a:p>
          <a:p>
            <a:pPr algn="just"/>
            <a:r>
              <a:rPr lang="es-ES_tradnl" dirty="0" smtClean="0">
                <a:latin typeface="Arial" charset="0"/>
                <a:ea typeface="Arial" charset="0"/>
                <a:cs typeface="Arial" charset="0"/>
              </a:rPr>
              <a:t>- </a:t>
            </a:r>
            <a:r>
              <a:rPr lang="es-ES_tradnl" dirty="0" err="1" smtClean="0">
                <a:latin typeface="Arial" charset="0"/>
                <a:ea typeface="Arial" charset="0"/>
                <a:cs typeface="Arial" charset="0"/>
              </a:rPr>
              <a:t>Más</a:t>
            </a:r>
            <a:r>
              <a:rPr lang="es-ES_tradnl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s-ES_tradnl" dirty="0">
                <a:latin typeface="Arial" charset="0"/>
                <a:ea typeface="Arial" charset="0"/>
                <a:cs typeface="Arial" charset="0"/>
              </a:rPr>
              <a:t>contaminados, </a:t>
            </a:r>
          </a:p>
          <a:p>
            <a:pPr algn="just"/>
            <a:r>
              <a:rPr lang="es-ES_tradnl" dirty="0" smtClean="0">
                <a:latin typeface="Arial" charset="0"/>
                <a:ea typeface="Arial" charset="0"/>
                <a:cs typeface="Arial" charset="0"/>
              </a:rPr>
              <a:t>- Los </a:t>
            </a:r>
            <a:r>
              <a:rPr lang="es-ES_tradnl" dirty="0">
                <a:latin typeface="Arial" charset="0"/>
                <a:ea typeface="Arial" charset="0"/>
                <a:cs typeface="Arial" charset="0"/>
              </a:rPr>
              <a:t>que pueden recuperarse con el tiempo, </a:t>
            </a:r>
          </a:p>
          <a:p>
            <a:pPr algn="just"/>
            <a:r>
              <a:rPr lang="es-ES_tradnl" dirty="0" smtClean="0">
                <a:latin typeface="Arial" charset="0"/>
                <a:ea typeface="Arial" charset="0"/>
                <a:cs typeface="Arial" charset="0"/>
              </a:rPr>
              <a:t>- Los </a:t>
            </a:r>
            <a:r>
              <a:rPr lang="es-ES_tradnl" dirty="0">
                <a:latin typeface="Arial" charset="0"/>
                <a:ea typeface="Arial" charset="0"/>
                <a:cs typeface="Arial" charset="0"/>
              </a:rPr>
              <a:t>que posiblemente se </a:t>
            </a:r>
            <a:r>
              <a:rPr lang="es-ES_tradnl" dirty="0" err="1">
                <a:latin typeface="Arial" charset="0"/>
                <a:ea typeface="Arial" charset="0"/>
                <a:cs typeface="Arial" charset="0"/>
              </a:rPr>
              <a:t>agotarán</a:t>
            </a:r>
            <a:r>
              <a:rPr lang="es-ES_tradnl" dirty="0">
                <a:latin typeface="Arial" charset="0"/>
                <a:ea typeface="Arial" charset="0"/>
                <a:cs typeface="Arial" charset="0"/>
              </a:rPr>
              <a:t>. </a:t>
            </a:r>
            <a:endParaRPr lang="es-ES_tradnl" dirty="0" smtClean="0">
              <a:effectLst/>
              <a:latin typeface="Arial" charset="0"/>
              <a:ea typeface="Arial" charset="0"/>
              <a:cs typeface="Arial" charset="0"/>
            </a:endParaRPr>
          </a:p>
          <a:p>
            <a:endParaRPr lang="es-ES_tradnl" sz="2000" dirty="0" smtClean="0">
              <a:effectLst/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Tx/>
              <a:buChar char="-"/>
            </a:pPr>
            <a:endParaRPr lang="es-ES_tradnl" sz="2000" dirty="0">
              <a:latin typeface="Arial" charset="0"/>
              <a:ea typeface="Arial" charset="0"/>
              <a:cs typeface="Arial" charset="0"/>
            </a:endParaRPr>
          </a:p>
          <a:p>
            <a:endParaRPr lang="es-ES_tradnl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2582200" y="293771"/>
            <a:ext cx="7888871" cy="1325563"/>
          </a:xfrm>
        </p:spPr>
        <p:txBody>
          <a:bodyPr/>
          <a:lstStyle/>
          <a:p>
            <a:r>
              <a:rPr lang="es-ES_tradnl" b="1" dirty="0" smtClean="0"/>
              <a:t>EVIDENCIAS Y R</a:t>
            </a:r>
            <a:r>
              <a:rPr lang="es-ES" b="1" dirty="0" smtClean="0"/>
              <a:t>ÚBRICAS UNIDAD I</a:t>
            </a:r>
            <a:endParaRPr lang="es-ES_tradnl" b="1" dirty="0"/>
          </a:p>
        </p:txBody>
      </p:sp>
    </p:spTree>
    <p:extLst>
      <p:ext uri="{BB962C8B-B14F-4D97-AF65-F5344CB8AC3E}">
        <p14:creationId xmlns:p14="http://schemas.microsoft.com/office/powerpoint/2010/main" val="7637003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722" y="305513"/>
            <a:ext cx="1227481" cy="104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1051501" y="6093296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/>
              <a:t>ENEP-F-ST19</a:t>
            </a:r>
          </a:p>
          <a:p>
            <a:r>
              <a:rPr lang="es-ES_tradnl" sz="1000" dirty="0" smtClean="0"/>
              <a:t>V00/012016</a:t>
            </a:r>
            <a:endParaRPr lang="es-ES" sz="1000" dirty="0"/>
          </a:p>
        </p:txBody>
      </p:sp>
      <p:pic>
        <p:nvPicPr>
          <p:cNvPr id="6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903" y="6123550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ángulo 6"/>
          <p:cNvSpPr/>
          <p:nvPr/>
        </p:nvSpPr>
        <p:spPr>
          <a:xfrm>
            <a:off x="549125" y="1845979"/>
            <a:ext cx="1144958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dirty="0" smtClean="0">
                <a:effectLst/>
                <a:latin typeface="Arial" charset="0"/>
                <a:ea typeface="Arial" charset="0"/>
                <a:cs typeface="Arial" charset="0"/>
              </a:rPr>
              <a:t>EVIDENCIA 3. Poster sobre: ecorregiones, ANP o Servicios ambientales. </a:t>
            </a:r>
            <a:r>
              <a:rPr lang="es-ES_tradnl" b="1" dirty="0" err="1" smtClean="0">
                <a:effectLst/>
                <a:latin typeface="Arial" charset="0"/>
                <a:ea typeface="Arial" charset="0"/>
                <a:cs typeface="Arial" charset="0"/>
              </a:rPr>
              <a:t>Podra</a:t>
            </a:r>
            <a:r>
              <a:rPr lang="es-ES_tradnl" b="1" dirty="0" smtClean="0">
                <a:effectLst/>
                <a:latin typeface="Arial" charset="0"/>
                <a:ea typeface="Arial" charset="0"/>
                <a:cs typeface="Arial" charset="0"/>
              </a:rPr>
              <a:t>́ abordar una de estas tres </a:t>
            </a:r>
            <a:r>
              <a:rPr lang="es-ES_tradnl" b="1" dirty="0" err="1" smtClean="0">
                <a:effectLst/>
                <a:latin typeface="Arial" charset="0"/>
                <a:ea typeface="Arial" charset="0"/>
                <a:cs typeface="Arial" charset="0"/>
              </a:rPr>
              <a:t>temáticas</a:t>
            </a:r>
            <a:r>
              <a:rPr lang="es-ES_tradnl" b="1" dirty="0" smtClean="0">
                <a:effectLst/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r>
              <a:rPr lang="es-ES_tradnl" dirty="0" smtClean="0">
                <a:effectLst/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r>
              <a:rPr lang="es-ES_tradnl" dirty="0" smtClean="0">
                <a:effectLst/>
                <a:latin typeface="Arial" charset="0"/>
                <a:ea typeface="Arial" charset="0"/>
                <a:cs typeface="Arial" charset="0"/>
              </a:rPr>
              <a:t>Las ecorregiones de </a:t>
            </a:r>
            <a:r>
              <a:rPr lang="es-ES_tradnl" dirty="0" err="1" smtClean="0">
                <a:effectLst/>
                <a:latin typeface="Arial" charset="0"/>
                <a:ea typeface="Arial" charset="0"/>
                <a:cs typeface="Arial" charset="0"/>
              </a:rPr>
              <a:t>México</a:t>
            </a:r>
            <a:r>
              <a:rPr lang="es-ES_tradnl" dirty="0" smtClean="0">
                <a:effectLst/>
                <a:latin typeface="Arial" charset="0"/>
                <a:ea typeface="Arial" charset="0"/>
                <a:cs typeface="Arial" charset="0"/>
              </a:rPr>
              <a:t>. Incluye: </a:t>
            </a:r>
          </a:p>
          <a:p>
            <a:r>
              <a:rPr lang="es-ES_tradnl" dirty="0" smtClean="0">
                <a:effectLst/>
                <a:latin typeface="Arial" charset="0"/>
                <a:ea typeface="Arial" charset="0"/>
                <a:cs typeface="Arial" charset="0"/>
              </a:rPr>
              <a:t>- </a:t>
            </a:r>
            <a:r>
              <a:rPr lang="es-ES_tradnl" dirty="0" err="1" smtClean="0">
                <a:effectLst/>
                <a:latin typeface="Arial" charset="0"/>
                <a:ea typeface="Arial" charset="0"/>
                <a:cs typeface="Arial" charset="0"/>
              </a:rPr>
              <a:t>Concepción</a:t>
            </a:r>
            <a:r>
              <a:rPr lang="es-ES_tradnl" dirty="0" smtClean="0">
                <a:effectLst/>
                <a:latin typeface="Arial" charset="0"/>
                <a:ea typeface="Arial" charset="0"/>
                <a:cs typeface="Arial" charset="0"/>
              </a:rPr>
              <a:t> sobre los recursos naturales: qué es una </a:t>
            </a:r>
            <a:r>
              <a:rPr lang="es-ES_tradnl" dirty="0" err="1" smtClean="0">
                <a:effectLst/>
                <a:latin typeface="Arial" charset="0"/>
                <a:ea typeface="Arial" charset="0"/>
                <a:cs typeface="Arial" charset="0"/>
              </a:rPr>
              <a:t>ecorregión</a:t>
            </a:r>
            <a:r>
              <a:rPr lang="es-ES_tradnl" dirty="0" smtClean="0">
                <a:effectLst/>
                <a:latin typeface="Arial" charset="0"/>
                <a:ea typeface="Arial" charset="0"/>
                <a:cs typeface="Arial" charset="0"/>
              </a:rPr>
              <a:t> y que es biodiversidad </a:t>
            </a:r>
            <a:r>
              <a:rPr lang="es-ES_tradnl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s-ES_tradnl" dirty="0" smtClean="0">
                <a:effectLst/>
                <a:latin typeface="Arial" charset="0"/>
                <a:ea typeface="Arial" charset="0"/>
                <a:cs typeface="Arial" charset="0"/>
              </a:rPr>
              <a:t>para caracterizar luego a la comunidad inmediata. </a:t>
            </a:r>
            <a:endParaRPr lang="es-ES_tradnl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s-ES_tradnl" dirty="0" smtClean="0">
                <a:effectLst/>
                <a:latin typeface="Arial" charset="0"/>
                <a:ea typeface="Arial" charset="0"/>
                <a:cs typeface="Arial" charset="0"/>
              </a:rPr>
              <a:t>Las ANP incluyen: </a:t>
            </a:r>
            <a:endParaRPr lang="es-ES_tradnl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s-ES_tradnl" dirty="0" smtClean="0">
                <a:effectLst/>
                <a:latin typeface="Arial" charset="0"/>
                <a:ea typeface="Arial" charset="0"/>
                <a:cs typeface="Arial" charset="0"/>
              </a:rPr>
              <a:t>- </a:t>
            </a:r>
            <a:r>
              <a:rPr lang="es-ES_tradnl" dirty="0" err="1" smtClean="0">
                <a:effectLst/>
                <a:latin typeface="Arial" charset="0"/>
                <a:ea typeface="Arial" charset="0"/>
                <a:cs typeface="Arial" charset="0"/>
              </a:rPr>
              <a:t>Clasificación</a:t>
            </a:r>
            <a:r>
              <a:rPr lang="es-ES_tradnl" dirty="0" smtClean="0">
                <a:effectLst/>
                <a:latin typeface="Arial" charset="0"/>
                <a:ea typeface="Arial" charset="0"/>
                <a:cs typeface="Arial" charset="0"/>
              </a:rPr>
              <a:t> de las ANP: federales, estatales, municipales, comunitarias y privadas y  sociales. </a:t>
            </a:r>
          </a:p>
          <a:p>
            <a:r>
              <a:rPr lang="es-ES_tradnl" dirty="0" smtClean="0">
                <a:effectLst/>
                <a:latin typeface="Arial" charset="0"/>
                <a:ea typeface="Arial" charset="0"/>
                <a:cs typeface="Arial" charset="0"/>
              </a:rPr>
              <a:t>- </a:t>
            </a:r>
            <a:r>
              <a:rPr lang="es-ES_tradnl" dirty="0" err="1" smtClean="0">
                <a:effectLst/>
                <a:latin typeface="Arial" charset="0"/>
                <a:ea typeface="Arial" charset="0"/>
                <a:cs typeface="Arial" charset="0"/>
              </a:rPr>
              <a:t>Localización</a:t>
            </a:r>
            <a:r>
              <a:rPr lang="es-ES_tradnl" dirty="0" smtClean="0">
                <a:effectLst/>
                <a:latin typeface="Arial" charset="0"/>
                <a:ea typeface="Arial" charset="0"/>
                <a:cs typeface="Arial" charset="0"/>
              </a:rPr>
              <a:t> de alguna ANP cercana a la comunidad, entidad inmediata. </a:t>
            </a:r>
          </a:p>
          <a:p>
            <a:r>
              <a:rPr lang="es-ES_tradnl" dirty="0" smtClean="0">
                <a:effectLst/>
                <a:latin typeface="Arial" charset="0"/>
                <a:ea typeface="Arial" charset="0"/>
                <a:cs typeface="Arial" charset="0"/>
              </a:rPr>
              <a:t>- Ventajas de contar con el cuidado de las ANP. </a:t>
            </a:r>
          </a:p>
          <a:p>
            <a:r>
              <a:rPr lang="es-ES_tradnl" dirty="0" smtClean="0">
                <a:effectLst/>
                <a:latin typeface="Arial" charset="0"/>
                <a:ea typeface="Arial" charset="0"/>
                <a:cs typeface="Arial" charset="0"/>
              </a:rPr>
              <a:t>- Necesidades de contar con otros instrumentos de </a:t>
            </a:r>
            <a:r>
              <a:rPr lang="es-ES_tradnl" dirty="0" err="1" smtClean="0">
                <a:effectLst/>
                <a:latin typeface="Arial" charset="0"/>
                <a:ea typeface="Arial" charset="0"/>
                <a:cs typeface="Arial" charset="0"/>
              </a:rPr>
              <a:t>protección</a:t>
            </a:r>
            <a:r>
              <a:rPr lang="es-ES_tradnl" dirty="0" smtClean="0">
                <a:effectLst/>
                <a:latin typeface="Arial" charset="0"/>
                <a:ea typeface="Arial" charset="0"/>
                <a:cs typeface="Arial" charset="0"/>
              </a:rPr>
              <a:t> en otras </a:t>
            </a:r>
            <a:r>
              <a:rPr lang="es-ES_tradnl" dirty="0" err="1" smtClean="0">
                <a:effectLst/>
                <a:latin typeface="Arial" charset="0"/>
                <a:ea typeface="Arial" charset="0"/>
                <a:cs typeface="Arial" charset="0"/>
              </a:rPr>
              <a:t>áreas</a:t>
            </a:r>
            <a:r>
              <a:rPr lang="es-ES_tradnl" dirty="0" smtClean="0">
                <a:effectLst/>
                <a:latin typeface="Arial" charset="0"/>
                <a:ea typeface="Arial" charset="0"/>
                <a:cs typeface="Arial" charset="0"/>
              </a:rPr>
              <a:t> del  territorio mexicano. </a:t>
            </a:r>
          </a:p>
          <a:p>
            <a:r>
              <a:rPr lang="es-ES_tradnl" dirty="0" smtClean="0">
                <a:effectLst/>
                <a:latin typeface="Arial" charset="0"/>
                <a:ea typeface="Arial" charset="0"/>
                <a:cs typeface="Arial" charset="0"/>
              </a:rPr>
              <a:t>Los Servicios ambientales, incluyen:</a:t>
            </a:r>
            <a:br>
              <a:rPr lang="es-ES_tradnl" dirty="0" smtClean="0">
                <a:effectLst/>
                <a:latin typeface="Arial" charset="0"/>
                <a:ea typeface="Arial" charset="0"/>
                <a:cs typeface="Arial" charset="0"/>
              </a:rPr>
            </a:br>
            <a:r>
              <a:rPr lang="es-ES_tradnl" dirty="0" smtClean="0">
                <a:effectLst/>
                <a:latin typeface="Arial" charset="0"/>
                <a:ea typeface="Arial" charset="0"/>
                <a:cs typeface="Arial" charset="0"/>
              </a:rPr>
              <a:t>- Clasificación de los Servicios ambientales: servicios de soporte, de </a:t>
            </a:r>
            <a:r>
              <a:rPr lang="es-ES_tradnl" dirty="0" err="1" smtClean="0">
                <a:effectLst/>
                <a:latin typeface="Arial" charset="0"/>
                <a:ea typeface="Arial" charset="0"/>
                <a:cs typeface="Arial" charset="0"/>
              </a:rPr>
              <a:t>provisión</a:t>
            </a:r>
            <a:r>
              <a:rPr lang="es-ES_tradnl" dirty="0" smtClean="0">
                <a:effectLst/>
                <a:latin typeface="Arial" charset="0"/>
                <a:ea typeface="Arial" charset="0"/>
                <a:cs typeface="Arial" charset="0"/>
              </a:rPr>
              <a:t>, de </a:t>
            </a:r>
            <a:r>
              <a:rPr lang="es-ES_tradnl" dirty="0" err="1" smtClean="0">
                <a:effectLst/>
                <a:latin typeface="Arial" charset="0"/>
                <a:ea typeface="Arial" charset="0"/>
                <a:cs typeface="Arial" charset="0"/>
              </a:rPr>
              <a:t>egulación</a:t>
            </a:r>
            <a:r>
              <a:rPr lang="es-ES_tradnl" dirty="0" smtClean="0">
                <a:effectLst/>
                <a:latin typeface="Arial" charset="0"/>
                <a:ea typeface="Arial" charset="0"/>
                <a:cs typeface="Arial" charset="0"/>
              </a:rPr>
              <a:t> y culturales.</a:t>
            </a:r>
            <a:endParaRPr lang="es-ES_tradnl" dirty="0">
              <a:latin typeface="Arial" charset="0"/>
              <a:ea typeface="Arial" charset="0"/>
              <a:cs typeface="Arial" charset="0"/>
            </a:endParaRPr>
          </a:p>
          <a:p>
            <a:r>
              <a:rPr lang="es-ES_tradnl" dirty="0" smtClean="0">
                <a:effectLst/>
                <a:latin typeface="Arial" charset="0"/>
                <a:ea typeface="Arial" charset="0"/>
                <a:cs typeface="Arial" charset="0"/>
              </a:rPr>
              <a:t>- Bienes y servicios que ofrecen. </a:t>
            </a:r>
            <a:endParaRPr lang="es-ES_tradnl" dirty="0">
              <a:effectLst/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5310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0" y="365125"/>
            <a:ext cx="6934200" cy="682625"/>
          </a:xfrm>
        </p:spPr>
        <p:txBody>
          <a:bodyPr>
            <a:noAutofit/>
          </a:bodyPr>
          <a:lstStyle/>
          <a:p>
            <a:pPr algn="ctr"/>
            <a:r>
              <a:rPr lang="es-ES_tradnl" sz="2600" b="1" dirty="0" smtClean="0">
                <a:latin typeface="Arial" charset="0"/>
                <a:ea typeface="Arial" charset="0"/>
                <a:cs typeface="Arial" charset="0"/>
              </a:rPr>
              <a:t>R</a:t>
            </a:r>
            <a:r>
              <a:rPr lang="es-ES" sz="2600" b="1" dirty="0" smtClean="0">
                <a:latin typeface="Arial" charset="0"/>
                <a:ea typeface="Arial" charset="0"/>
                <a:cs typeface="Arial" charset="0"/>
              </a:rPr>
              <a:t>ÚBRICA PARA ELABORACIÓN DE CUADROS (EVIDENCIA 1 y 2)</a:t>
            </a:r>
            <a:endParaRPr lang="es-ES_tradnl" sz="2600" b="1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5005315"/>
              </p:ext>
            </p:extLst>
          </p:nvPr>
        </p:nvGraphicFramePr>
        <p:xfrm>
          <a:off x="1695452" y="1414278"/>
          <a:ext cx="8782049" cy="4631102"/>
        </p:xfrm>
        <a:graphic>
          <a:graphicData uri="http://schemas.openxmlformats.org/drawingml/2006/table">
            <a:tbl>
              <a:tblPr firstRow="1" firstCol="1" bandRow="1"/>
              <a:tblGrid>
                <a:gridCol w="1755597"/>
                <a:gridCol w="1756613"/>
                <a:gridCol w="1756613"/>
                <a:gridCol w="1756613"/>
                <a:gridCol w="1756613"/>
              </a:tblGrid>
              <a:tr h="1254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RUBRO</a:t>
                      </a:r>
                      <a:endParaRPr lang="es-ES_tradnl" sz="10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0832" marR="40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</a:t>
                      </a:r>
                      <a:endParaRPr lang="es-ES_tradnl" sz="10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0832" marR="40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</a:t>
                      </a:r>
                      <a:endParaRPr lang="es-ES_tradnl" sz="10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0832" marR="40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</a:t>
                      </a:r>
                      <a:endParaRPr lang="es-ES_tradnl" sz="10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0832" marR="40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endParaRPr lang="es-ES_tradnl" sz="10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0832" marR="40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60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  <a:endParaRPr lang="es-ES_tradnl" sz="10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CALIDAD DEL CONTENIDO</a:t>
                      </a:r>
                      <a:endParaRPr lang="es-ES_tradnl" sz="10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0832" marR="40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Incluye información </a:t>
                      </a:r>
                      <a:r>
                        <a:rPr lang="es-ES" sz="10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importante </a:t>
                      </a:r>
                      <a:r>
                        <a:rPr lang="es-ES" sz="10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sobre los aspectos positivos, negativos y concepciones ambientales. </a:t>
                      </a:r>
                      <a:endParaRPr lang="es-ES_tradnl" sz="10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0832" marR="40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La mayoría de información es importante. Se omiten aspectos relevantes sobre el impacto ambiental.</a:t>
                      </a:r>
                      <a:endParaRPr lang="es-ES_tradnl" sz="10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0832" marR="40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Algunos eventos incluidos son triviales y la mayor parte de los eventos relevantes se omiten</a:t>
                      </a:r>
                      <a:endParaRPr lang="es-ES_tradnl" sz="10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0832" marR="40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Muchos eventos importantes son omitidos y aparecen demasiados eventos triviales</a:t>
                      </a:r>
                      <a:endParaRPr lang="es-ES_tradnl" sz="10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0832" marR="40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213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  <a:endParaRPr lang="es-ES_tradnl" sz="10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CANTIDAD DE HECHOS INCLUIDOS</a:t>
                      </a:r>
                      <a:endParaRPr lang="es-ES_tradnl" sz="10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0832" marR="40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Contiene al menos 10 aspectos positivos y 10 negativos sobre el impacto ambiental.</a:t>
                      </a:r>
                      <a:endParaRPr lang="es-ES_tradnl" sz="10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0832" marR="40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Contiene al menos 6 a 7 aspectos positivos y negativos.</a:t>
                      </a:r>
                      <a:endParaRPr lang="es-ES_tradnl" sz="10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0832" marR="40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Contiene al menos 5 eventos relacionados con el tema</a:t>
                      </a:r>
                      <a:endParaRPr lang="es-ES_tradnl" sz="10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0832" marR="40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Contiene menos de 5 eventos relacionados con el tema</a:t>
                      </a:r>
                      <a:endParaRPr lang="es-ES_tradnl" sz="10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0832" marR="40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213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  <a:endParaRPr lang="es-ES_tradnl" sz="10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  <a:endParaRPr lang="es-ES_tradnl" sz="10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PRECISIÓN DEL CONTENIDO</a:t>
                      </a:r>
                      <a:endParaRPr lang="es-ES_tradnl" sz="10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0832" marR="40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Los hechos descritos son precisos e incluye bibliografías.</a:t>
                      </a:r>
                      <a:endParaRPr lang="es-ES_tradnl" sz="10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0832" marR="40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Los hechos descritos son precisos, sin embargo no existe sustento bibliográfico</a:t>
                      </a:r>
                      <a:endParaRPr lang="es-ES_tradnl" sz="10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0832" marR="40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Los hechos descritos son precisos en alrededor del 75% de los eventos incluidos</a:t>
                      </a:r>
                      <a:endParaRPr lang="es-ES_tradnl" sz="10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0832" marR="40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Una buena parte de los hechos descritos son imprecisos</a:t>
                      </a:r>
                      <a:endParaRPr lang="es-ES_tradnl" sz="10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0832" marR="40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866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  <a:endParaRPr lang="es-ES_tradnl" sz="10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SECUENCIA DEL CONTENIDO</a:t>
                      </a:r>
                      <a:endParaRPr lang="es-ES_tradnl" sz="10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0832" marR="40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Los aspectos mencionados son colocados en el lugar adecuado</a:t>
                      </a:r>
                      <a:endParaRPr lang="es-ES_tradnl" sz="10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0832" marR="40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Casi todos los aspectos son colocados en el lugar adecuado</a:t>
                      </a:r>
                      <a:endParaRPr lang="es-ES_tradnl" sz="10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0832" marR="40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Alrededor de 75% de los eventos son colocados en el lugar adecuado</a:t>
                      </a:r>
                      <a:endParaRPr lang="es-ES_tradnl" sz="10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0832" marR="40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Una buena parte de los eventos son colocados incorrectamente</a:t>
                      </a:r>
                      <a:endParaRPr lang="es-ES_tradnl" sz="10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0832" marR="40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040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  <a:endParaRPr lang="es-ES_tradnl" sz="10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  <a:endParaRPr lang="es-ES_tradnl" sz="10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REDACCIÓN</a:t>
                      </a:r>
                      <a:endParaRPr lang="es-ES_tradnl" sz="10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0832" marR="40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La información fue analizada y se observa la paráfrasis en la descripción del contenido.</a:t>
                      </a:r>
                      <a:endParaRPr lang="es-ES_tradnl" sz="10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0832" marR="40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La información fue analizada, sin embargo el lenguaje utilizado es muy técnico. </a:t>
                      </a:r>
                      <a:endParaRPr lang="es-ES_tradnl" sz="10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0832" marR="40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La información no está bien descrita y el lenguaje es con frecuencia vago e impreciso</a:t>
                      </a:r>
                      <a:endParaRPr lang="es-ES_tradnl" sz="10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0832" marR="40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La información y el lenguaje es vago e impreciso.</a:t>
                      </a:r>
                      <a:endParaRPr lang="es-ES_tradnl" sz="10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0832" marR="40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213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  <a:endParaRPr lang="es-ES_tradnl" sz="10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  <a:endParaRPr lang="es-ES_tradnl" sz="10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GRAMÁTICA</a:t>
                      </a:r>
                      <a:endParaRPr lang="es-ES_tradnl" sz="10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0832" marR="40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Redacción, puntuación y ortografía perfectos</a:t>
                      </a:r>
                      <a:endParaRPr lang="es-ES_tradnl" sz="10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0832" marR="40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 texto contiene uno o dos errores gramaticales pero la ortografía es correcta</a:t>
                      </a:r>
                      <a:endParaRPr lang="es-ES_tradnl" sz="10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0832" marR="40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 texto contiene más de tres o cuatro errores gramaticales pero la ortografía es correcta</a:t>
                      </a:r>
                      <a:endParaRPr lang="es-ES_tradnl" sz="10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0832" marR="40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 texto contiene más de cuatro errores gramaticales y/o errores ortográficos</a:t>
                      </a:r>
                      <a:endParaRPr lang="es-ES_tradnl" sz="10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0832" marR="40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4" name="Imagen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722" y="305513"/>
            <a:ext cx="1227481" cy="104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1051501" y="6093296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/>
              <a:t>ENEP-F-ST19</a:t>
            </a:r>
          </a:p>
          <a:p>
            <a:r>
              <a:rPr lang="es-ES_tradnl" sz="1000" dirty="0" smtClean="0"/>
              <a:t>V00/012016</a:t>
            </a:r>
            <a:endParaRPr lang="es-ES" sz="1000" dirty="0"/>
          </a:p>
        </p:txBody>
      </p:sp>
      <p:pic>
        <p:nvPicPr>
          <p:cNvPr id="6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903" y="6123550"/>
            <a:ext cx="402972" cy="3396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6608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64904" y="365126"/>
            <a:ext cx="6102626" cy="989542"/>
          </a:xfrm>
        </p:spPr>
        <p:txBody>
          <a:bodyPr>
            <a:normAutofit/>
          </a:bodyPr>
          <a:lstStyle/>
          <a:p>
            <a:pPr algn="ctr"/>
            <a:r>
              <a:rPr lang="es-ES_tradnl" sz="2600" b="1" dirty="0" smtClean="0">
                <a:latin typeface="Arial" charset="0"/>
                <a:ea typeface="Arial" charset="0"/>
                <a:cs typeface="Arial" charset="0"/>
              </a:rPr>
              <a:t>R</a:t>
            </a:r>
            <a:r>
              <a:rPr lang="es-ES" sz="2600" b="1" dirty="0" smtClean="0">
                <a:latin typeface="Arial" charset="0"/>
                <a:ea typeface="Arial" charset="0"/>
                <a:cs typeface="Arial" charset="0"/>
              </a:rPr>
              <a:t>Ú</a:t>
            </a:r>
            <a:r>
              <a:rPr lang="es-ES_tradnl" sz="2600" b="1" dirty="0" smtClean="0">
                <a:latin typeface="Arial" charset="0"/>
                <a:ea typeface="Arial" charset="0"/>
                <a:cs typeface="Arial" charset="0"/>
              </a:rPr>
              <a:t>BRICA PARA POSTER (EVIDENCIA 3)</a:t>
            </a:r>
            <a:endParaRPr lang="es-ES_tradnl" sz="2600" b="1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882950"/>
              </p:ext>
            </p:extLst>
          </p:nvPr>
        </p:nvGraphicFramePr>
        <p:xfrm>
          <a:off x="1551210" y="1635284"/>
          <a:ext cx="8899075" cy="4411605"/>
        </p:xfrm>
        <a:graphic>
          <a:graphicData uri="http://schemas.openxmlformats.org/drawingml/2006/table">
            <a:tbl>
              <a:tblPr firstRow="1" firstCol="1" bandRow="1"/>
              <a:tblGrid>
                <a:gridCol w="1778991"/>
                <a:gridCol w="1780021"/>
                <a:gridCol w="1780021"/>
                <a:gridCol w="1780021"/>
                <a:gridCol w="1780021"/>
              </a:tblGrid>
              <a:tr h="150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RUBRO</a:t>
                      </a:r>
                      <a:endParaRPr lang="es-ES_tradnl" sz="12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8714" marR="5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4</a:t>
                      </a:r>
                      <a:endParaRPr lang="es-ES_tradnl" sz="12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8714" marR="5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3</a:t>
                      </a:r>
                      <a:endParaRPr lang="es-ES_tradnl" sz="12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8714" marR="5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2</a:t>
                      </a:r>
                      <a:endParaRPr lang="es-ES_tradnl" sz="12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8714" marR="5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1</a:t>
                      </a:r>
                      <a:endParaRPr lang="es-ES_tradnl" sz="12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8714" marR="5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001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CONTENIDO</a:t>
                      </a:r>
                      <a:endParaRPr lang="es-ES_tradnl" sz="1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8714" marR="5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Demuestra un completo entendimiento del tema.</a:t>
                      </a:r>
                      <a:endParaRPr lang="es-ES_tradnl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8714" marR="5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Demuestra un buen entendimiento del tema.</a:t>
                      </a:r>
                      <a:endParaRPr lang="es-ES_tradnl" sz="1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8714" marR="5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Demuestra entendimiento sólo en algunas partes.</a:t>
                      </a:r>
                      <a:endParaRPr lang="es-ES_tradnl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8714" marR="5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No parece entender muy bien el tema ni sus partes</a:t>
                      </a:r>
                      <a:endParaRPr lang="es-ES_tradnl" sz="1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8714" marR="5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001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PRECISIÓN</a:t>
                      </a:r>
                      <a:endParaRPr lang="es-ES_tradnl" sz="1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8714" marR="5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Toda la información en el poster es correcta</a:t>
                      </a:r>
                      <a:endParaRPr lang="es-ES_tradnl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8714" marR="5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La mayoría de la información es correcta.</a:t>
                      </a:r>
                      <a:endParaRPr lang="es-ES_tradnl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8714" marR="5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80%-60% de la información es acertada.</a:t>
                      </a:r>
                      <a:endParaRPr lang="es-ES_tradnl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8714" marR="5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La mayoría de la información presentada es incorrecta.</a:t>
                      </a:r>
                      <a:endParaRPr lang="es-ES_tradnl" sz="1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8714" marR="5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001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ESTRUCTURA</a:t>
                      </a:r>
                      <a:endParaRPr lang="es-ES_tradnl" sz="1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8714" marR="5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Presenta la información requerida.</a:t>
                      </a:r>
                      <a:endParaRPr lang="es-ES_tradnl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8714" marR="5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Presenta  ¾ partes de la información requerida.</a:t>
                      </a:r>
                      <a:endParaRPr lang="es-ES_tradnl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8714" marR="5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Presenta ½ de la información requerida.</a:t>
                      </a:r>
                      <a:endParaRPr lang="es-ES_tradnl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8714" marR="5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No presenta la mayor parte de información requerida.</a:t>
                      </a:r>
                      <a:endParaRPr lang="es-ES_tradnl" sz="1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8714" marR="5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002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DISEÑO DEL POSTER</a:t>
                      </a:r>
                      <a:endParaRPr lang="es-ES_tradnl" sz="1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8714" marR="5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Presenta imágenes e información clara, de forma equilibrada y ordenada.</a:t>
                      </a:r>
                      <a:endParaRPr lang="es-ES_tradnl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8714" marR="5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La información presentada no es clara y las imágenes no van acorde  con el contenido.</a:t>
                      </a:r>
                      <a:endParaRPr lang="es-ES_tradnl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8714" marR="5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No se presentan imágenes necesarias o falta información.</a:t>
                      </a:r>
                      <a:endParaRPr lang="es-ES_tradnl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8714" marR="5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No presenta información adecuada y con paráfrasis y las imágenes no son claras.</a:t>
                      </a:r>
                      <a:endParaRPr lang="es-ES_tradnl" sz="1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8714" marR="5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503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ORGANIZACIÓN</a:t>
                      </a:r>
                      <a:endParaRPr lang="es-ES_tradnl" sz="1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8714" marR="5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El poster tiene la información muy bien organizada y un formato atractivo.</a:t>
                      </a:r>
                      <a:endParaRPr lang="es-ES_tradnl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8714" marR="5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El poster tiene una información medianamente organizada y un formato atractivo.</a:t>
                      </a:r>
                      <a:endParaRPr lang="es-ES_tradnl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8714" marR="5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El poster tiene la información bien organizada o es atractiva en general. Logra uno de los dos aspectos.</a:t>
                      </a:r>
                      <a:endParaRPr lang="es-ES_tradnl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8714" marR="5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El formato y la organización del material es confuso para el lector.</a:t>
                      </a:r>
                      <a:endParaRPr lang="es-ES_tradnl" sz="1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8714" marR="5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0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Ortografía</a:t>
                      </a:r>
                      <a:endParaRPr lang="es-ES_tradnl" sz="1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8714" marR="5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No presenta errores ortográficos.</a:t>
                      </a:r>
                      <a:endParaRPr lang="es-ES_tradnl" sz="1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8714" marR="5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Presenta 1 error de ortografía</a:t>
                      </a:r>
                      <a:endParaRPr lang="es-ES_tradnl" sz="1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8714" marR="5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Presenta 2 errores ortográficos.</a:t>
                      </a:r>
                      <a:endParaRPr lang="es-ES_tradnl" sz="1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8714" marR="5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Presenta 3 o más errores ortográficos.</a:t>
                      </a:r>
                      <a:endParaRPr lang="es-ES_tradnl" sz="1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8714" marR="5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4" name="Imagen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722" y="305513"/>
            <a:ext cx="1227481" cy="104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1051501" y="6093296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/>
              <a:t>ENEP-F-ST19</a:t>
            </a:r>
          </a:p>
          <a:p>
            <a:r>
              <a:rPr lang="es-ES_tradnl" sz="1000" dirty="0" smtClean="0"/>
              <a:t>V00/012016</a:t>
            </a:r>
            <a:endParaRPr lang="es-ES" sz="1000" dirty="0"/>
          </a:p>
        </p:txBody>
      </p:sp>
      <p:pic>
        <p:nvPicPr>
          <p:cNvPr id="6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903" y="6123550"/>
            <a:ext cx="402972" cy="3396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605655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722" y="305513"/>
            <a:ext cx="1227481" cy="104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1051501" y="6093296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/>
              <a:t>ENEP-F-ST19</a:t>
            </a:r>
          </a:p>
          <a:p>
            <a:r>
              <a:rPr lang="es-ES_tradnl" sz="1000" dirty="0" smtClean="0"/>
              <a:t>V00/012016</a:t>
            </a:r>
            <a:endParaRPr lang="es-ES" sz="1000" dirty="0"/>
          </a:p>
        </p:txBody>
      </p:sp>
      <p:pic>
        <p:nvPicPr>
          <p:cNvPr id="6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903" y="6123550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ángulo 8"/>
          <p:cNvSpPr/>
          <p:nvPr/>
        </p:nvSpPr>
        <p:spPr>
          <a:xfrm>
            <a:off x="696721" y="2536448"/>
            <a:ext cx="1094615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b="1" dirty="0" smtClean="0">
                <a:latin typeface="Arial" charset="0"/>
                <a:ea typeface="Arial" charset="0"/>
                <a:cs typeface="Arial" charset="0"/>
              </a:rPr>
              <a:t>EVIDENCIA 1. </a:t>
            </a:r>
            <a:r>
              <a:rPr lang="es-ES_tradnl" b="1" dirty="0" err="1" smtClean="0">
                <a:latin typeface="Arial" charset="0"/>
                <a:ea typeface="Arial" charset="0"/>
                <a:cs typeface="Arial" charset="0"/>
              </a:rPr>
              <a:t>Línea</a:t>
            </a:r>
            <a:r>
              <a:rPr lang="es-ES_tradnl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s-ES_tradnl" b="1" dirty="0">
                <a:latin typeface="Arial" charset="0"/>
                <a:ea typeface="Arial" charset="0"/>
                <a:cs typeface="Arial" charset="0"/>
              </a:rPr>
              <a:t>del tiempo digital sobre los objetivos, principios y enfoques de la </a:t>
            </a:r>
            <a:r>
              <a:rPr lang="es-ES_tradnl" b="1" dirty="0" err="1">
                <a:latin typeface="Arial" charset="0"/>
                <a:ea typeface="Arial" charset="0"/>
                <a:cs typeface="Arial" charset="0"/>
              </a:rPr>
              <a:t>educación</a:t>
            </a:r>
            <a:r>
              <a:rPr lang="es-ES_tradnl" b="1" dirty="0">
                <a:latin typeface="Arial" charset="0"/>
                <a:ea typeface="Arial" charset="0"/>
                <a:cs typeface="Arial" charset="0"/>
              </a:rPr>
              <a:t> ambiental que expresa de forma creativa, la </a:t>
            </a:r>
            <a:r>
              <a:rPr lang="es-ES_tradnl" b="1" dirty="0" err="1">
                <a:latin typeface="Arial" charset="0"/>
                <a:ea typeface="Arial" charset="0"/>
                <a:cs typeface="Arial" charset="0"/>
              </a:rPr>
              <a:t>ubicación</a:t>
            </a:r>
            <a:r>
              <a:rPr lang="es-ES_tradnl" b="1" dirty="0">
                <a:latin typeface="Arial" charset="0"/>
                <a:ea typeface="Arial" charset="0"/>
                <a:cs typeface="Arial" charset="0"/>
              </a:rPr>
              <a:t> en el tiempo de los distintos enfoques de la </a:t>
            </a:r>
            <a:r>
              <a:rPr lang="es-ES_tradnl" b="1" dirty="0" err="1">
                <a:latin typeface="Arial" charset="0"/>
                <a:ea typeface="Arial" charset="0"/>
                <a:cs typeface="Arial" charset="0"/>
              </a:rPr>
              <a:t>educación</a:t>
            </a:r>
            <a:r>
              <a:rPr lang="es-ES_tradnl" b="1" dirty="0">
                <a:latin typeface="Arial" charset="0"/>
                <a:ea typeface="Arial" charset="0"/>
                <a:cs typeface="Arial" charset="0"/>
              </a:rPr>
              <a:t> ambiental, de forma tal que haya una </a:t>
            </a:r>
            <a:r>
              <a:rPr lang="es-ES_tradnl" b="1" dirty="0" err="1">
                <a:latin typeface="Arial" charset="0"/>
                <a:ea typeface="Arial" charset="0"/>
                <a:cs typeface="Arial" charset="0"/>
              </a:rPr>
              <a:t>vinculación</a:t>
            </a:r>
            <a:r>
              <a:rPr lang="es-ES_tradnl" b="1" dirty="0">
                <a:latin typeface="Arial" charset="0"/>
                <a:ea typeface="Arial" charset="0"/>
                <a:cs typeface="Arial" charset="0"/>
              </a:rPr>
              <a:t> de la </a:t>
            </a:r>
            <a:r>
              <a:rPr lang="es-ES_tradnl" b="1" dirty="0" err="1">
                <a:latin typeface="Arial" charset="0"/>
                <a:ea typeface="Arial" charset="0"/>
                <a:cs typeface="Arial" charset="0"/>
              </a:rPr>
              <a:t>evolución</a:t>
            </a:r>
            <a:r>
              <a:rPr lang="es-ES_tradnl" b="1" dirty="0">
                <a:latin typeface="Arial" charset="0"/>
                <a:ea typeface="Arial" charset="0"/>
                <a:cs typeface="Arial" charset="0"/>
              </a:rPr>
              <a:t> de los problemas sociales y la </a:t>
            </a:r>
            <a:r>
              <a:rPr lang="es-ES_tradnl" b="1" dirty="0" err="1">
                <a:latin typeface="Arial" charset="0"/>
                <a:ea typeface="Arial" charset="0"/>
                <a:cs typeface="Arial" charset="0"/>
              </a:rPr>
              <a:t>temática</a:t>
            </a:r>
            <a:r>
              <a:rPr lang="es-ES_tradnl" b="1" dirty="0">
                <a:latin typeface="Arial" charset="0"/>
                <a:ea typeface="Arial" charset="0"/>
                <a:cs typeface="Arial" charset="0"/>
              </a:rPr>
              <a:t> ambiental. </a:t>
            </a:r>
            <a:endParaRPr lang="es-ES_tradnl" b="1" dirty="0" smtClean="0">
              <a:latin typeface="Arial" charset="0"/>
              <a:ea typeface="Arial" charset="0"/>
              <a:cs typeface="Arial" charset="0"/>
            </a:endParaRPr>
          </a:p>
          <a:p>
            <a:endParaRPr lang="es-ES_tradnl" dirty="0">
              <a:latin typeface="Arial" charset="0"/>
              <a:ea typeface="Arial" charset="0"/>
              <a:cs typeface="Arial" charset="0"/>
            </a:endParaRPr>
          </a:p>
          <a:p>
            <a:pPr algn="just"/>
            <a:r>
              <a:rPr lang="es-ES_tradnl" b="1" dirty="0" smtClean="0">
                <a:latin typeface="Arial" charset="0"/>
                <a:ea typeface="Arial" charset="0"/>
                <a:cs typeface="Arial" charset="0"/>
              </a:rPr>
              <a:t>EVIDENCIA 2. Cuadro </a:t>
            </a:r>
            <a:r>
              <a:rPr lang="es-ES_tradnl" b="1" dirty="0">
                <a:latin typeface="Arial" charset="0"/>
                <a:ea typeface="Arial" charset="0"/>
                <a:cs typeface="Arial" charset="0"/>
              </a:rPr>
              <a:t>comparativo donde se plasmen las posturas de las reuniones internacionales </a:t>
            </a:r>
            <a:r>
              <a:rPr lang="es-ES_tradnl" b="1" dirty="0" err="1">
                <a:latin typeface="Arial" charset="0"/>
                <a:ea typeface="Arial" charset="0"/>
                <a:cs typeface="Arial" charset="0"/>
              </a:rPr>
              <a:t>más</a:t>
            </a:r>
            <a:r>
              <a:rPr lang="es-ES_tradnl" b="1" dirty="0">
                <a:latin typeface="Arial" charset="0"/>
                <a:ea typeface="Arial" charset="0"/>
                <a:cs typeface="Arial" charset="0"/>
              </a:rPr>
              <a:t> destacados relacionadas con la </a:t>
            </a:r>
            <a:r>
              <a:rPr lang="es-ES_tradnl" b="1" dirty="0" err="1">
                <a:latin typeface="Arial" charset="0"/>
                <a:ea typeface="Arial" charset="0"/>
                <a:cs typeface="Arial" charset="0"/>
              </a:rPr>
              <a:t>educación</a:t>
            </a:r>
            <a:r>
              <a:rPr lang="es-ES_tradnl" b="1" dirty="0">
                <a:latin typeface="Arial" charset="0"/>
                <a:ea typeface="Arial" charset="0"/>
                <a:cs typeface="Arial" charset="0"/>
              </a:rPr>
              <a:t> ambiental. Se enfatiza en la </a:t>
            </a:r>
            <a:r>
              <a:rPr lang="es-ES_tradnl" b="1" dirty="0" err="1">
                <a:latin typeface="Arial" charset="0"/>
                <a:ea typeface="Arial" charset="0"/>
                <a:cs typeface="Arial" charset="0"/>
              </a:rPr>
              <a:t>comparación</a:t>
            </a:r>
            <a:r>
              <a:rPr lang="es-ES_tradnl" b="1" dirty="0">
                <a:latin typeface="Arial" charset="0"/>
                <a:ea typeface="Arial" charset="0"/>
                <a:cs typeface="Arial" charset="0"/>
              </a:rPr>
              <a:t> de los aspectos siguientes: </a:t>
            </a:r>
          </a:p>
          <a:p>
            <a:pPr marL="742950" lvl="1" indent="-285750">
              <a:buFont typeface="Arial" charset="0"/>
              <a:buChar char="•"/>
            </a:pPr>
            <a:r>
              <a:rPr lang="es-ES_tradnl" dirty="0">
                <a:latin typeface="Arial" charset="0"/>
                <a:ea typeface="Arial" charset="0"/>
                <a:cs typeface="Arial" charset="0"/>
              </a:rPr>
              <a:t>  Los aportes y la </a:t>
            </a:r>
            <a:r>
              <a:rPr lang="es-ES_tradnl" dirty="0" err="1">
                <a:latin typeface="Arial" charset="0"/>
                <a:ea typeface="Arial" charset="0"/>
                <a:cs typeface="Arial" charset="0"/>
              </a:rPr>
              <a:t>concepción</a:t>
            </a:r>
            <a:r>
              <a:rPr lang="es-ES_tradnl" dirty="0"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s-ES_tradnl" dirty="0" err="1">
                <a:latin typeface="Arial" charset="0"/>
                <a:ea typeface="Arial" charset="0"/>
                <a:cs typeface="Arial" charset="0"/>
              </a:rPr>
              <a:t>Educación</a:t>
            </a:r>
            <a:r>
              <a:rPr lang="es-ES_tradnl" dirty="0">
                <a:latin typeface="Arial" charset="0"/>
                <a:ea typeface="Arial" charset="0"/>
                <a:cs typeface="Arial" charset="0"/>
              </a:rPr>
              <a:t> Ambiental que abordan. </a:t>
            </a:r>
          </a:p>
          <a:p>
            <a:pPr marL="742950" lvl="1" indent="-285750">
              <a:buFont typeface="Arial" charset="0"/>
              <a:buChar char="•"/>
            </a:pPr>
            <a:r>
              <a:rPr lang="es-ES_tradnl" dirty="0">
                <a:latin typeface="Arial" charset="0"/>
                <a:ea typeface="Arial" charset="0"/>
                <a:cs typeface="Arial" charset="0"/>
              </a:rPr>
              <a:t>  El papel del docente. </a:t>
            </a:r>
          </a:p>
          <a:p>
            <a:pPr marL="742950" lvl="1" indent="-285750">
              <a:buFont typeface="Arial" charset="0"/>
              <a:buChar char="•"/>
            </a:pPr>
            <a:r>
              <a:rPr lang="es-ES_tradnl" dirty="0">
                <a:latin typeface="Arial" charset="0"/>
                <a:ea typeface="Arial" charset="0"/>
                <a:cs typeface="Arial" charset="0"/>
              </a:rPr>
              <a:t>  El papel del estudiante. </a:t>
            </a:r>
            <a:endParaRPr lang="es-ES_tradnl" dirty="0"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696721" y="365125"/>
            <a:ext cx="10657079" cy="1325563"/>
          </a:xfrm>
        </p:spPr>
        <p:txBody>
          <a:bodyPr>
            <a:normAutofit/>
          </a:bodyPr>
          <a:lstStyle/>
          <a:p>
            <a:pPr algn="ctr"/>
            <a:r>
              <a:rPr lang="es-ES_tradnl" sz="2600" b="1" dirty="0" smtClean="0">
                <a:latin typeface="Arial" charset="0"/>
                <a:ea typeface="Arial" charset="0"/>
                <a:cs typeface="Arial" charset="0"/>
              </a:rPr>
              <a:t>EVIDENCIAS UNIDAD II</a:t>
            </a:r>
            <a:endParaRPr lang="es-ES_tradnl" sz="2600" b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68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722" y="305513"/>
            <a:ext cx="1227481" cy="104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1051501" y="6093296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/>
              <a:t>ENEP-F-ST19</a:t>
            </a:r>
          </a:p>
          <a:p>
            <a:r>
              <a:rPr lang="es-ES_tradnl" sz="1000" dirty="0" smtClean="0"/>
              <a:t>V00/012016</a:t>
            </a:r>
            <a:endParaRPr lang="es-ES" sz="1000" dirty="0"/>
          </a:p>
        </p:txBody>
      </p:sp>
      <p:pic>
        <p:nvPicPr>
          <p:cNvPr id="6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903" y="6123550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ángulo 6"/>
          <p:cNvSpPr/>
          <p:nvPr/>
        </p:nvSpPr>
        <p:spPr>
          <a:xfrm>
            <a:off x="696722" y="1661804"/>
            <a:ext cx="1111096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b="1" dirty="0" smtClean="0">
                <a:latin typeface="Arial" charset="0"/>
                <a:ea typeface="Arial" charset="0"/>
                <a:cs typeface="Arial" charset="0"/>
              </a:rPr>
              <a:t>EVIDENCIA 3. Listado </a:t>
            </a:r>
            <a:r>
              <a:rPr lang="es-ES_tradnl" b="1" dirty="0">
                <a:latin typeface="Arial" charset="0"/>
                <a:ea typeface="Arial" charset="0"/>
                <a:cs typeface="Arial" charset="0"/>
              </a:rPr>
              <a:t>de programas de </a:t>
            </a:r>
            <a:r>
              <a:rPr lang="es-ES_tradnl" b="1" dirty="0" err="1">
                <a:latin typeface="Arial" charset="0"/>
                <a:ea typeface="Arial" charset="0"/>
                <a:cs typeface="Arial" charset="0"/>
              </a:rPr>
              <a:t>educación</a:t>
            </a:r>
            <a:r>
              <a:rPr lang="es-ES_tradnl" b="1" dirty="0">
                <a:latin typeface="Arial" charset="0"/>
                <a:ea typeface="Arial" charset="0"/>
                <a:cs typeface="Arial" charset="0"/>
              </a:rPr>
              <a:t> ambiental y dependencia responsable. El registro contiene un listado de los programas y proyectos que se desarrollan en las escuelas de </a:t>
            </a:r>
            <a:r>
              <a:rPr lang="es-ES_tradnl" b="1" dirty="0" err="1">
                <a:latin typeface="Arial" charset="0"/>
                <a:ea typeface="Arial" charset="0"/>
                <a:cs typeface="Arial" charset="0"/>
              </a:rPr>
              <a:t>educación</a:t>
            </a:r>
            <a:r>
              <a:rPr lang="es-ES_tradnl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s-ES_tradnl" b="1" dirty="0" err="1">
                <a:latin typeface="Arial" charset="0"/>
                <a:ea typeface="Arial" charset="0"/>
                <a:cs typeface="Arial" charset="0"/>
              </a:rPr>
              <a:t>básica</a:t>
            </a:r>
            <a:r>
              <a:rPr lang="es-ES_tradnl" b="1" dirty="0">
                <a:latin typeface="Arial" charset="0"/>
                <a:ea typeface="Arial" charset="0"/>
                <a:cs typeface="Arial" charset="0"/>
              </a:rPr>
              <a:t> y sus respectivas dependencias. Presenta las </a:t>
            </a:r>
            <a:r>
              <a:rPr lang="es-ES_tradnl" b="1" dirty="0" err="1">
                <a:latin typeface="Arial" charset="0"/>
                <a:ea typeface="Arial" charset="0"/>
                <a:cs typeface="Arial" charset="0"/>
              </a:rPr>
              <a:t>áreas</a:t>
            </a:r>
            <a:r>
              <a:rPr lang="es-ES_tradnl" b="1" dirty="0">
                <a:latin typeface="Arial" charset="0"/>
                <a:ea typeface="Arial" charset="0"/>
                <a:cs typeface="Arial" charset="0"/>
              </a:rPr>
              <a:t> de oportunidad que existen en el programa analizado en los aspectos: </a:t>
            </a:r>
            <a:r>
              <a:rPr lang="es-ES_tradnl" b="1" dirty="0" err="1">
                <a:latin typeface="Arial" charset="0"/>
                <a:ea typeface="Arial" charset="0"/>
                <a:cs typeface="Arial" charset="0"/>
              </a:rPr>
              <a:t>propósitos</a:t>
            </a:r>
            <a:r>
              <a:rPr lang="es-ES_tradnl" b="1" dirty="0">
                <a:latin typeface="Arial" charset="0"/>
                <a:ea typeface="Arial" charset="0"/>
                <a:cs typeface="Arial" charset="0"/>
              </a:rPr>
              <a:t>, estrategias de </a:t>
            </a:r>
            <a:r>
              <a:rPr lang="es-ES_tradnl" b="1" dirty="0" err="1">
                <a:latin typeface="Arial" charset="0"/>
                <a:ea typeface="Arial" charset="0"/>
                <a:cs typeface="Arial" charset="0"/>
              </a:rPr>
              <a:t>acción</a:t>
            </a:r>
            <a:r>
              <a:rPr lang="es-ES_tradnl" b="1" dirty="0">
                <a:latin typeface="Arial" charset="0"/>
                <a:ea typeface="Arial" charset="0"/>
                <a:cs typeface="Arial" charset="0"/>
              </a:rPr>
              <a:t> y materiales educativos. </a:t>
            </a:r>
            <a:endParaRPr lang="es-ES_tradnl" b="1" dirty="0" smtClean="0"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s-ES_tradnl" b="1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buFont typeface="Arial" charset="0"/>
              <a:buChar char="•"/>
            </a:pPr>
            <a:endParaRPr lang="es-ES_tradnl" b="1" dirty="0">
              <a:latin typeface="Arial" charset="0"/>
              <a:ea typeface="Arial" charset="0"/>
              <a:cs typeface="Arial" charset="0"/>
            </a:endParaRPr>
          </a:p>
          <a:p>
            <a:r>
              <a:rPr lang="es-ES_tradnl" b="1" dirty="0" smtClean="0">
                <a:latin typeface="Arial" charset="0"/>
                <a:ea typeface="Arial" charset="0"/>
                <a:cs typeface="Arial" charset="0"/>
              </a:rPr>
              <a:t>EVIDENCIA 4. </a:t>
            </a:r>
            <a:r>
              <a:rPr lang="es-ES_tradnl" b="1" dirty="0" err="1" smtClean="0">
                <a:latin typeface="Arial" charset="0"/>
                <a:ea typeface="Arial" charset="0"/>
                <a:cs typeface="Arial" charset="0"/>
              </a:rPr>
              <a:t>Descripción</a:t>
            </a:r>
            <a:r>
              <a:rPr lang="es-ES_tradnl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s-ES_tradnl" b="1" dirty="0">
                <a:latin typeface="Arial" charset="0"/>
                <a:ea typeface="Arial" charset="0"/>
                <a:cs typeface="Arial" charset="0"/>
              </a:rPr>
              <a:t>del </a:t>
            </a:r>
            <a:r>
              <a:rPr lang="es-ES_tradnl" b="1" dirty="0" err="1">
                <a:latin typeface="Arial" charset="0"/>
                <a:ea typeface="Arial" charset="0"/>
                <a:cs typeface="Arial" charset="0"/>
              </a:rPr>
              <a:t>análisis</a:t>
            </a:r>
            <a:r>
              <a:rPr lang="es-ES_tradnl" b="1" dirty="0">
                <a:latin typeface="Arial" charset="0"/>
                <a:ea typeface="Arial" charset="0"/>
                <a:cs typeface="Arial" charset="0"/>
              </a:rPr>
              <a:t> realizado al campo formativo seleccionado de </a:t>
            </a:r>
            <a:r>
              <a:rPr lang="es-ES_tradnl" b="1" dirty="0" err="1">
                <a:latin typeface="Arial" charset="0"/>
                <a:ea typeface="Arial" charset="0"/>
                <a:cs typeface="Arial" charset="0"/>
              </a:rPr>
              <a:t>educación</a:t>
            </a:r>
            <a:r>
              <a:rPr lang="es-ES_tradnl" b="1" dirty="0">
                <a:latin typeface="Arial" charset="0"/>
                <a:ea typeface="Arial" charset="0"/>
                <a:cs typeface="Arial" charset="0"/>
              </a:rPr>
              <a:t> preescolar. Las </a:t>
            </a:r>
            <a:r>
              <a:rPr lang="es-ES_tradnl" b="1" dirty="0" err="1">
                <a:latin typeface="Arial" charset="0"/>
                <a:ea typeface="Arial" charset="0"/>
                <a:cs typeface="Arial" charset="0"/>
              </a:rPr>
              <a:t>características</a:t>
            </a:r>
            <a:r>
              <a:rPr lang="es-ES_tradnl" b="1" dirty="0">
                <a:latin typeface="Arial" charset="0"/>
                <a:ea typeface="Arial" charset="0"/>
                <a:cs typeface="Arial" charset="0"/>
              </a:rPr>
              <a:t> de la </a:t>
            </a:r>
            <a:r>
              <a:rPr lang="es-ES_tradnl" b="1" dirty="0" err="1">
                <a:latin typeface="Arial" charset="0"/>
                <a:ea typeface="Arial" charset="0"/>
                <a:cs typeface="Arial" charset="0"/>
              </a:rPr>
              <a:t>información</a:t>
            </a:r>
            <a:r>
              <a:rPr lang="es-ES_tradnl" b="1" dirty="0">
                <a:latin typeface="Arial" charset="0"/>
                <a:ea typeface="Arial" charset="0"/>
                <a:cs typeface="Arial" charset="0"/>
              </a:rPr>
              <a:t> rescatada situará: </a:t>
            </a:r>
          </a:p>
          <a:p>
            <a:pPr marL="742950" lvl="1" indent="-285750">
              <a:buFont typeface="Arial" charset="0"/>
              <a:buChar char="•"/>
            </a:pPr>
            <a:r>
              <a:rPr lang="es-ES_tradnl" dirty="0">
                <a:latin typeface="Arial" charset="0"/>
                <a:ea typeface="Arial" charset="0"/>
                <a:cs typeface="Arial" charset="0"/>
              </a:rPr>
              <a:t>  los principios de la sustentabilidad que fomentan. </a:t>
            </a:r>
          </a:p>
          <a:p>
            <a:pPr marL="742950" lvl="1" indent="-285750">
              <a:buFont typeface="Arial" charset="0"/>
              <a:buChar char="•"/>
            </a:pPr>
            <a:r>
              <a:rPr lang="es-ES_tradnl" dirty="0">
                <a:latin typeface="Arial" charset="0"/>
                <a:ea typeface="Arial" charset="0"/>
                <a:cs typeface="Arial" charset="0"/>
              </a:rPr>
              <a:t>  Las ventajas y dificultades de la </a:t>
            </a:r>
            <a:r>
              <a:rPr lang="es-ES_tradnl" dirty="0" err="1">
                <a:latin typeface="Arial" charset="0"/>
                <a:ea typeface="Arial" charset="0"/>
                <a:cs typeface="Arial" charset="0"/>
              </a:rPr>
              <a:t>educación</a:t>
            </a:r>
            <a:r>
              <a:rPr lang="es-ES_tradnl" dirty="0">
                <a:latin typeface="Arial" charset="0"/>
                <a:ea typeface="Arial" charset="0"/>
                <a:cs typeface="Arial" charset="0"/>
              </a:rPr>
              <a:t> ambiental en la </a:t>
            </a:r>
            <a:r>
              <a:rPr lang="es-ES_tradnl" dirty="0" err="1">
                <a:latin typeface="Arial" charset="0"/>
                <a:ea typeface="Arial" charset="0"/>
                <a:cs typeface="Arial" charset="0"/>
              </a:rPr>
              <a:t>educación</a:t>
            </a:r>
            <a:r>
              <a:rPr lang="es-ES_tradnl" dirty="0">
                <a:latin typeface="Arial" charset="0"/>
                <a:ea typeface="Arial" charset="0"/>
                <a:cs typeface="Arial" charset="0"/>
              </a:rPr>
              <a:t> formal. </a:t>
            </a:r>
          </a:p>
          <a:p>
            <a:pPr marL="742950" lvl="1" indent="-285750">
              <a:buFont typeface="Arial" charset="0"/>
              <a:buChar char="•"/>
            </a:pPr>
            <a:r>
              <a:rPr lang="es-ES_tradnl" dirty="0">
                <a:latin typeface="Arial" charset="0"/>
                <a:ea typeface="Arial" charset="0"/>
                <a:cs typeface="Arial" charset="0"/>
              </a:rPr>
              <a:t>  Los materiales educativos que divulgan. </a:t>
            </a:r>
          </a:p>
          <a:p>
            <a:pPr marL="742950" lvl="1" indent="-285750">
              <a:buFont typeface="Arial" charset="0"/>
              <a:buChar char="•"/>
            </a:pPr>
            <a:r>
              <a:rPr lang="es-ES_tradnl" dirty="0">
                <a:latin typeface="Arial" charset="0"/>
                <a:ea typeface="Arial" charset="0"/>
                <a:cs typeface="Arial" charset="0"/>
              </a:rPr>
              <a:t>  Propuesta de </a:t>
            </a:r>
            <a:r>
              <a:rPr lang="es-ES_tradnl" dirty="0" err="1">
                <a:latin typeface="Arial" charset="0"/>
                <a:ea typeface="Arial" charset="0"/>
                <a:cs typeface="Arial" charset="0"/>
              </a:rPr>
              <a:t>adecuación</a:t>
            </a:r>
            <a:r>
              <a:rPr lang="es-ES_tradnl" dirty="0">
                <a:latin typeface="Arial" charset="0"/>
                <a:ea typeface="Arial" charset="0"/>
                <a:cs typeface="Arial" charset="0"/>
              </a:rPr>
              <a:t> al contexto educativo </a:t>
            </a:r>
            <a:r>
              <a:rPr lang="es-ES_tradnl" dirty="0" err="1">
                <a:latin typeface="Arial" charset="0"/>
                <a:ea typeface="Arial" charset="0"/>
                <a:cs typeface="Arial" charset="0"/>
              </a:rPr>
              <a:t>específico</a:t>
            </a:r>
            <a:r>
              <a:rPr lang="es-ES_tradnl" dirty="0">
                <a:latin typeface="Arial" charset="0"/>
                <a:ea typeface="Arial" charset="0"/>
                <a:cs typeface="Arial" charset="0"/>
              </a:rPr>
              <a:t>. </a:t>
            </a:r>
            <a:endParaRPr lang="es-ES_tradnl" dirty="0">
              <a:effectLst/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1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_tradnl" sz="2600" b="1" dirty="0" smtClean="0">
                <a:latin typeface="Arial" charset="0"/>
                <a:ea typeface="Arial" charset="0"/>
                <a:cs typeface="Arial" charset="0"/>
              </a:rPr>
              <a:t>EVIDENCIAS UNIDAD III.</a:t>
            </a:r>
            <a:endParaRPr lang="es-ES_tradnl" sz="2600" b="1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Imagen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722" y="305513"/>
            <a:ext cx="1227481" cy="104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1051501" y="6093296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/>
              <a:t>ENEP-F-ST19</a:t>
            </a:r>
          </a:p>
          <a:p>
            <a:r>
              <a:rPr lang="es-ES_tradnl" sz="1000" dirty="0" smtClean="0"/>
              <a:t>V00/012016</a:t>
            </a:r>
            <a:endParaRPr lang="es-ES" sz="1000" dirty="0"/>
          </a:p>
        </p:txBody>
      </p:sp>
      <p:pic>
        <p:nvPicPr>
          <p:cNvPr id="6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903" y="6123550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ángulo 6"/>
          <p:cNvSpPr/>
          <p:nvPr/>
        </p:nvSpPr>
        <p:spPr>
          <a:xfrm>
            <a:off x="696722" y="1582341"/>
            <a:ext cx="1065707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b="1" dirty="0" smtClean="0">
                <a:latin typeface="Arial" charset="0"/>
                <a:ea typeface="Arial" charset="0"/>
                <a:cs typeface="Arial" charset="0"/>
              </a:rPr>
              <a:t>EVIDENCIA 1. Portafolios </a:t>
            </a:r>
            <a:r>
              <a:rPr lang="es-ES_tradnl" b="1" dirty="0">
                <a:latin typeface="Arial" charset="0"/>
                <a:ea typeface="Arial" charset="0"/>
                <a:cs typeface="Arial" charset="0"/>
              </a:rPr>
              <a:t>que contenga la </a:t>
            </a:r>
            <a:r>
              <a:rPr lang="es-ES_tradnl" b="1" dirty="0" err="1">
                <a:latin typeface="Arial" charset="0"/>
                <a:ea typeface="Arial" charset="0"/>
                <a:cs typeface="Arial" charset="0"/>
              </a:rPr>
              <a:t>situación</a:t>
            </a:r>
            <a:r>
              <a:rPr lang="es-ES_tradnl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s-ES_tradnl" b="1" dirty="0" err="1">
                <a:latin typeface="Arial" charset="0"/>
                <a:ea typeface="Arial" charset="0"/>
                <a:cs typeface="Arial" charset="0"/>
              </a:rPr>
              <a:t>didáctica</a:t>
            </a:r>
            <a:r>
              <a:rPr lang="es-ES_tradnl" b="1" dirty="0">
                <a:latin typeface="Arial" charset="0"/>
                <a:ea typeface="Arial" charset="0"/>
                <a:cs typeface="Arial" charset="0"/>
              </a:rPr>
              <a:t> elaborada, evidencias de su </a:t>
            </a:r>
            <a:r>
              <a:rPr lang="es-ES_tradnl" b="1" dirty="0" err="1">
                <a:latin typeface="Arial" charset="0"/>
                <a:ea typeface="Arial" charset="0"/>
                <a:cs typeface="Arial" charset="0"/>
              </a:rPr>
              <a:t>aplicación</a:t>
            </a:r>
            <a:r>
              <a:rPr lang="es-ES_tradnl" b="1" dirty="0">
                <a:latin typeface="Arial" charset="0"/>
                <a:ea typeface="Arial" charset="0"/>
                <a:cs typeface="Arial" charset="0"/>
              </a:rPr>
              <a:t> (video, materiales elaborados por sus alumnos, otros), y escrito que analice y reflexione sobre los elementos que utilizó en el </a:t>
            </a:r>
            <a:r>
              <a:rPr lang="es-ES_tradnl" b="1" dirty="0" err="1">
                <a:latin typeface="Arial" charset="0"/>
                <a:ea typeface="Arial" charset="0"/>
                <a:cs typeface="Arial" charset="0"/>
              </a:rPr>
              <a:t>diseño</a:t>
            </a:r>
            <a:r>
              <a:rPr lang="es-ES_tradnl" b="1" dirty="0">
                <a:latin typeface="Arial" charset="0"/>
                <a:ea typeface="Arial" charset="0"/>
                <a:cs typeface="Arial" charset="0"/>
              </a:rPr>
              <a:t>, su </a:t>
            </a:r>
            <a:r>
              <a:rPr lang="es-ES_tradnl" b="1" dirty="0" err="1">
                <a:latin typeface="Arial" charset="0"/>
                <a:ea typeface="Arial" charset="0"/>
                <a:cs typeface="Arial" charset="0"/>
              </a:rPr>
              <a:t>aplicación</a:t>
            </a:r>
            <a:r>
              <a:rPr lang="es-ES_tradnl" b="1" dirty="0">
                <a:latin typeface="Arial" charset="0"/>
                <a:ea typeface="Arial" charset="0"/>
                <a:cs typeface="Arial" charset="0"/>
              </a:rPr>
              <a:t> y </a:t>
            </a:r>
            <a:r>
              <a:rPr lang="es-ES_tradnl" b="1" dirty="0" err="1">
                <a:latin typeface="Arial" charset="0"/>
                <a:ea typeface="Arial" charset="0"/>
                <a:cs typeface="Arial" charset="0"/>
              </a:rPr>
              <a:t>evaluación</a:t>
            </a:r>
            <a:r>
              <a:rPr lang="es-ES_tradnl" b="1" dirty="0">
                <a:latin typeface="Arial" charset="0"/>
                <a:ea typeface="Arial" charset="0"/>
                <a:cs typeface="Arial" charset="0"/>
              </a:rPr>
              <a:t> (antes, durante y </a:t>
            </a:r>
            <a:r>
              <a:rPr lang="es-ES_tradnl" b="1" dirty="0" err="1">
                <a:latin typeface="Arial" charset="0"/>
                <a:ea typeface="Arial" charset="0"/>
                <a:cs typeface="Arial" charset="0"/>
              </a:rPr>
              <a:t>después</a:t>
            </a:r>
            <a:r>
              <a:rPr lang="es-ES_tradnl" b="1" dirty="0">
                <a:latin typeface="Arial" charset="0"/>
                <a:ea typeface="Arial" charset="0"/>
                <a:cs typeface="Arial" charset="0"/>
              </a:rPr>
              <a:t> de la </a:t>
            </a:r>
            <a:r>
              <a:rPr lang="es-ES_tradnl" b="1" dirty="0" err="1">
                <a:latin typeface="Arial" charset="0"/>
                <a:ea typeface="Arial" charset="0"/>
                <a:cs typeface="Arial" charset="0"/>
              </a:rPr>
              <a:t>práctica</a:t>
            </a:r>
            <a:r>
              <a:rPr lang="es-ES_tradnl" b="1" dirty="0">
                <a:latin typeface="Arial" charset="0"/>
                <a:ea typeface="Arial" charset="0"/>
                <a:cs typeface="Arial" charset="0"/>
              </a:rPr>
              <a:t>). </a:t>
            </a:r>
          </a:p>
          <a:p>
            <a:pPr algn="just"/>
            <a:endParaRPr lang="es-ES_tradnl" dirty="0" smtClean="0">
              <a:latin typeface="Arial" charset="0"/>
              <a:ea typeface="Arial" charset="0"/>
              <a:cs typeface="Arial" charset="0"/>
            </a:endParaRPr>
          </a:p>
          <a:p>
            <a:pPr algn="just"/>
            <a:r>
              <a:rPr lang="es-ES_tradnl" dirty="0" smtClean="0">
                <a:latin typeface="Arial" charset="0"/>
                <a:ea typeface="Arial" charset="0"/>
                <a:cs typeface="Arial" charset="0"/>
              </a:rPr>
              <a:t>Los </a:t>
            </a:r>
            <a:r>
              <a:rPr lang="es-ES_tradnl" dirty="0">
                <a:latin typeface="Arial" charset="0"/>
                <a:ea typeface="Arial" charset="0"/>
                <a:cs typeface="Arial" charset="0"/>
              </a:rPr>
              <a:t>contenidos de la </a:t>
            </a:r>
            <a:r>
              <a:rPr lang="es-ES_tradnl" dirty="0" err="1">
                <a:latin typeface="Arial" charset="0"/>
                <a:ea typeface="Arial" charset="0"/>
                <a:cs typeface="Arial" charset="0"/>
              </a:rPr>
              <a:t>situación</a:t>
            </a:r>
            <a:r>
              <a:rPr lang="es-ES_tradnl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s-ES_tradnl" dirty="0" err="1">
                <a:latin typeface="Arial" charset="0"/>
                <a:ea typeface="Arial" charset="0"/>
                <a:cs typeface="Arial" charset="0"/>
              </a:rPr>
              <a:t>didáctica</a:t>
            </a:r>
            <a:r>
              <a:rPr lang="es-ES_tradnl" dirty="0">
                <a:latin typeface="Arial" charset="0"/>
                <a:ea typeface="Arial" charset="0"/>
                <a:cs typeface="Arial" charset="0"/>
              </a:rPr>
              <a:t> para la puesta en marcha, </a:t>
            </a:r>
            <a:r>
              <a:rPr lang="es-ES_tradnl" dirty="0" err="1">
                <a:latin typeface="Arial" charset="0"/>
                <a:ea typeface="Arial" charset="0"/>
                <a:cs typeface="Arial" charset="0"/>
              </a:rPr>
              <a:t>contendrán</a:t>
            </a:r>
            <a:r>
              <a:rPr lang="es-ES_tradnl" dirty="0">
                <a:latin typeface="Arial" charset="0"/>
                <a:ea typeface="Arial" charset="0"/>
                <a:cs typeface="Arial" charset="0"/>
              </a:rPr>
              <a:t> elementos cognitivos, afectivos y conductuales. </a:t>
            </a:r>
          </a:p>
          <a:p>
            <a:pPr algn="just"/>
            <a:endParaRPr lang="es-ES_tradnl" dirty="0">
              <a:latin typeface="Arial" charset="0"/>
              <a:ea typeface="Arial" charset="0"/>
              <a:cs typeface="Arial" charset="0"/>
            </a:endParaRPr>
          </a:p>
          <a:p>
            <a:pPr algn="just"/>
            <a:r>
              <a:rPr lang="es-ES_tradnl" b="1" dirty="0" smtClean="0">
                <a:latin typeface="Arial" charset="0"/>
                <a:ea typeface="Arial" charset="0"/>
                <a:cs typeface="Arial" charset="0"/>
              </a:rPr>
              <a:t>EVIDENCIA 2. Proyecto </a:t>
            </a:r>
            <a:r>
              <a:rPr lang="es-ES_tradnl" b="1" dirty="0">
                <a:latin typeface="Arial" charset="0"/>
                <a:ea typeface="Arial" charset="0"/>
                <a:cs typeface="Arial" charset="0"/>
              </a:rPr>
              <a:t>ambiental para la EN que considere los aspectos propuestos por la SEMARNAT para la </a:t>
            </a:r>
            <a:r>
              <a:rPr lang="es-ES_tradnl" b="1" dirty="0" err="1">
                <a:latin typeface="Arial" charset="0"/>
                <a:ea typeface="Arial" charset="0"/>
                <a:cs typeface="Arial" charset="0"/>
              </a:rPr>
              <a:t>elaboración</a:t>
            </a:r>
            <a:r>
              <a:rPr lang="es-ES_tradnl" b="1" dirty="0">
                <a:latin typeface="Arial" charset="0"/>
                <a:ea typeface="Arial" charset="0"/>
                <a:cs typeface="Arial" charset="0"/>
              </a:rPr>
              <a:t> de proyectos escolares ambientales. Se elaborará de manera </a:t>
            </a:r>
            <a:r>
              <a:rPr lang="es-ES_tradnl" b="1" dirty="0" err="1">
                <a:latin typeface="Arial" charset="0"/>
                <a:ea typeface="Arial" charset="0"/>
                <a:cs typeface="Arial" charset="0"/>
              </a:rPr>
              <a:t>electrónica</a:t>
            </a:r>
            <a:r>
              <a:rPr lang="es-ES_tradnl" b="1" dirty="0">
                <a:latin typeface="Arial" charset="0"/>
                <a:ea typeface="Arial" charset="0"/>
                <a:cs typeface="Arial" charset="0"/>
              </a:rPr>
              <a:t>; </a:t>
            </a:r>
            <a:r>
              <a:rPr lang="es-ES_tradnl" b="1" dirty="0" err="1">
                <a:latin typeface="Arial" charset="0"/>
                <a:ea typeface="Arial" charset="0"/>
                <a:cs typeface="Arial" charset="0"/>
              </a:rPr>
              <a:t>incluira</a:t>
            </a:r>
            <a:r>
              <a:rPr lang="es-ES_tradnl" b="1" dirty="0">
                <a:latin typeface="Arial" charset="0"/>
                <a:ea typeface="Arial" charset="0"/>
                <a:cs typeface="Arial" charset="0"/>
              </a:rPr>
              <a:t>́, </a:t>
            </a:r>
            <a:r>
              <a:rPr lang="es-ES_tradnl" b="1" dirty="0" err="1">
                <a:latin typeface="Arial" charset="0"/>
                <a:ea typeface="Arial" charset="0"/>
                <a:cs typeface="Arial" charset="0"/>
              </a:rPr>
              <a:t>fotografías</a:t>
            </a:r>
            <a:r>
              <a:rPr lang="es-ES_tradnl" b="1" dirty="0">
                <a:latin typeface="Arial" charset="0"/>
                <a:ea typeface="Arial" charset="0"/>
                <a:cs typeface="Arial" charset="0"/>
              </a:rPr>
              <a:t>, videos que destaquen las acciones realizadas. </a:t>
            </a:r>
            <a:endParaRPr lang="es-ES_tradnl" b="1" dirty="0">
              <a:effectLst/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476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770139" y="2206722"/>
            <a:ext cx="72136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3800" b="1" dirty="0" smtClean="0">
                <a:latin typeface="Arial" pitchFamily="34" charset="0"/>
                <a:cs typeface="Arial" pitchFamily="34" charset="0"/>
              </a:rPr>
              <a:t>TRAYECTO FORMATIVO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endParaRPr lang="es-ES_tradnl" sz="2400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ES_tradnl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OPTATIVO </a:t>
            </a:r>
          </a:p>
        </p:txBody>
      </p:sp>
      <p:pic>
        <p:nvPicPr>
          <p:cNvPr id="9" name="Imagen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722" y="305513"/>
            <a:ext cx="1227481" cy="104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uadroTexto 12"/>
          <p:cNvSpPr txBox="1"/>
          <p:nvPr/>
        </p:nvSpPr>
        <p:spPr>
          <a:xfrm>
            <a:off x="1051501" y="6093296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/>
              <a:t>ENEP-F-ST19</a:t>
            </a:r>
          </a:p>
          <a:p>
            <a:r>
              <a:rPr lang="es-ES_tradnl" sz="1000" dirty="0" smtClean="0"/>
              <a:t>V00/012016</a:t>
            </a:r>
            <a:endParaRPr lang="es-ES" sz="1000" dirty="0"/>
          </a:p>
        </p:txBody>
      </p:sp>
      <p:pic>
        <p:nvPicPr>
          <p:cNvPr id="14" name="Imagen 13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903" y="6123550"/>
            <a:ext cx="402972" cy="3396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35569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/>
          </a:p>
        </p:txBody>
      </p:sp>
      <p:pic>
        <p:nvPicPr>
          <p:cNvPr id="4" name="Imagen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722" y="305513"/>
            <a:ext cx="1227481" cy="104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1051501" y="6093296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/>
              <a:t>ENEP-F-ST19</a:t>
            </a:r>
          </a:p>
          <a:p>
            <a:r>
              <a:rPr lang="es-ES_tradnl" sz="1000" dirty="0" smtClean="0"/>
              <a:t>V00/012016</a:t>
            </a:r>
            <a:endParaRPr lang="es-ES" sz="1000" dirty="0"/>
          </a:p>
        </p:txBody>
      </p:sp>
      <p:pic>
        <p:nvPicPr>
          <p:cNvPr id="6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903" y="6123550"/>
            <a:ext cx="402972" cy="3396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717238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/>
          </a:p>
        </p:txBody>
      </p:sp>
      <p:pic>
        <p:nvPicPr>
          <p:cNvPr id="4" name="Imagen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722" y="305513"/>
            <a:ext cx="1227481" cy="104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1051501" y="6093296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/>
              <a:t>ENEP-F-ST19</a:t>
            </a:r>
          </a:p>
          <a:p>
            <a:r>
              <a:rPr lang="es-ES_tradnl" sz="1000" dirty="0" smtClean="0"/>
              <a:t>V00/012016</a:t>
            </a:r>
            <a:endParaRPr lang="es-ES" sz="1000" dirty="0"/>
          </a:p>
        </p:txBody>
      </p:sp>
      <p:pic>
        <p:nvPicPr>
          <p:cNvPr id="6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903" y="6123550"/>
            <a:ext cx="402972" cy="3396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17328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/>
          </a:p>
        </p:txBody>
      </p:sp>
      <p:pic>
        <p:nvPicPr>
          <p:cNvPr id="4" name="Imagen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722" y="305513"/>
            <a:ext cx="1227481" cy="104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1051501" y="6093296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/>
              <a:t>ENEP-F-ST19</a:t>
            </a:r>
          </a:p>
          <a:p>
            <a:r>
              <a:rPr lang="es-ES_tradnl" sz="1000" dirty="0" smtClean="0"/>
              <a:t>V00/012016</a:t>
            </a:r>
            <a:endParaRPr lang="es-ES" sz="1000" dirty="0"/>
          </a:p>
        </p:txBody>
      </p:sp>
      <p:pic>
        <p:nvPicPr>
          <p:cNvPr id="6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903" y="6123550"/>
            <a:ext cx="402972" cy="3396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14782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/>
          </a:p>
        </p:txBody>
      </p:sp>
      <p:pic>
        <p:nvPicPr>
          <p:cNvPr id="4" name="Imagen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722" y="305513"/>
            <a:ext cx="1227481" cy="104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1051501" y="6093296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/>
              <a:t>ENEP-F-ST19</a:t>
            </a:r>
          </a:p>
          <a:p>
            <a:r>
              <a:rPr lang="es-ES_tradnl" sz="1000" dirty="0" smtClean="0"/>
              <a:t>V00/012016</a:t>
            </a:r>
            <a:endParaRPr lang="es-ES" sz="1000" dirty="0"/>
          </a:p>
        </p:txBody>
      </p:sp>
      <p:pic>
        <p:nvPicPr>
          <p:cNvPr id="6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903" y="6123550"/>
            <a:ext cx="402972" cy="3396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50652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722" y="305513"/>
            <a:ext cx="1227481" cy="104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1051501" y="6093296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/>
              <a:t>ENEP-F-ST19</a:t>
            </a:r>
          </a:p>
          <a:p>
            <a:r>
              <a:rPr lang="es-ES_tradnl" sz="1000" dirty="0" smtClean="0"/>
              <a:t>V00/012016</a:t>
            </a:r>
            <a:endParaRPr lang="es-ES" sz="1000" dirty="0"/>
          </a:p>
        </p:txBody>
      </p:sp>
      <p:pic>
        <p:nvPicPr>
          <p:cNvPr id="7" name="Imagen 6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903" y="6123550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ángulo 7"/>
          <p:cNvSpPr/>
          <p:nvPr/>
        </p:nvSpPr>
        <p:spPr>
          <a:xfrm>
            <a:off x="872836" y="1509623"/>
            <a:ext cx="1077003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2600" b="1" dirty="0" smtClean="0">
                <a:effectLst/>
                <a:latin typeface="Cambria" charset="0"/>
              </a:rPr>
              <a:t>PROP</a:t>
            </a:r>
            <a:r>
              <a:rPr lang="es-ES" sz="2600" b="1" dirty="0" smtClean="0">
                <a:effectLst/>
                <a:latin typeface="Cambria" charset="0"/>
              </a:rPr>
              <a:t>ÓSITO DEL CURSO</a:t>
            </a:r>
          </a:p>
          <a:p>
            <a:pPr algn="ctr"/>
            <a:endParaRPr lang="es-ES_tradnl" b="1" dirty="0" smtClean="0">
              <a:effectLst/>
              <a:latin typeface="Cambria" charset="0"/>
            </a:endParaRPr>
          </a:p>
          <a:p>
            <a:pPr algn="just"/>
            <a:r>
              <a:rPr lang="es-ES_tradnl" sz="1400" dirty="0" smtClean="0">
                <a:effectLst/>
                <a:latin typeface="Arial" charset="0"/>
                <a:ea typeface="Arial" charset="0"/>
                <a:cs typeface="Arial" charset="0"/>
              </a:rPr>
              <a:t>Es </a:t>
            </a:r>
            <a:r>
              <a:rPr lang="es-ES_tradnl" sz="1600" dirty="0" smtClean="0">
                <a:effectLst/>
                <a:latin typeface="Arial" charset="0"/>
                <a:ea typeface="Arial" charset="0"/>
                <a:cs typeface="Arial" charset="0"/>
              </a:rPr>
              <a:t>de fundamental importancia lograr que los actores del proceso educativo, en particular docentes y alumnos, se reconozcan como parte de la </a:t>
            </a:r>
            <a:r>
              <a:rPr lang="es-ES_tradnl" sz="1600" dirty="0" err="1" smtClean="0">
                <a:effectLst/>
                <a:latin typeface="Arial" charset="0"/>
                <a:ea typeface="Arial" charset="0"/>
                <a:cs typeface="Arial" charset="0"/>
              </a:rPr>
              <a:t>problemática</a:t>
            </a:r>
            <a:r>
              <a:rPr lang="es-ES_tradnl" sz="1600" dirty="0" smtClean="0">
                <a:effectLst/>
                <a:latin typeface="Arial" charset="0"/>
                <a:ea typeface="Arial" charset="0"/>
                <a:cs typeface="Arial" charset="0"/>
              </a:rPr>
              <a:t> ambiental y del proceso para su </a:t>
            </a:r>
            <a:r>
              <a:rPr lang="es-ES_tradnl" sz="1600" dirty="0" err="1" smtClean="0">
                <a:effectLst/>
                <a:latin typeface="Arial" charset="0"/>
                <a:ea typeface="Arial" charset="0"/>
                <a:cs typeface="Arial" charset="0"/>
              </a:rPr>
              <a:t>trasformación</a:t>
            </a:r>
            <a:r>
              <a:rPr lang="es-ES_tradnl" sz="1600" dirty="0" smtClean="0">
                <a:effectLst/>
                <a:latin typeface="Arial" charset="0"/>
                <a:ea typeface="Arial" charset="0"/>
                <a:cs typeface="Arial" charset="0"/>
              </a:rPr>
              <a:t> y </a:t>
            </a:r>
            <a:r>
              <a:rPr lang="es-ES_tradnl" sz="1600" dirty="0" err="1" smtClean="0">
                <a:effectLst/>
                <a:latin typeface="Arial" charset="0"/>
                <a:ea typeface="Arial" charset="0"/>
                <a:cs typeface="Arial" charset="0"/>
              </a:rPr>
              <a:t>solución</a:t>
            </a:r>
            <a:r>
              <a:rPr lang="es-ES_tradnl" sz="1600" dirty="0" smtClean="0">
                <a:effectLst/>
                <a:latin typeface="Arial" charset="0"/>
                <a:ea typeface="Arial" charset="0"/>
                <a:cs typeface="Arial" charset="0"/>
              </a:rPr>
              <a:t> a </a:t>
            </a:r>
            <a:r>
              <a:rPr lang="es-ES_tradnl" sz="1600" dirty="0" err="1" smtClean="0">
                <a:effectLst/>
                <a:latin typeface="Arial" charset="0"/>
                <a:ea typeface="Arial" charset="0"/>
                <a:cs typeface="Arial" charset="0"/>
              </a:rPr>
              <a:t>través</a:t>
            </a:r>
            <a:r>
              <a:rPr lang="es-ES_tradnl" sz="1600" dirty="0" smtClean="0">
                <a:effectLst/>
                <a:latin typeface="Arial" charset="0"/>
                <a:ea typeface="Arial" charset="0"/>
                <a:cs typeface="Arial" charset="0"/>
              </a:rPr>
              <a:t> de la </a:t>
            </a:r>
            <a:r>
              <a:rPr lang="es-ES_tradnl" sz="1600" dirty="0" err="1" smtClean="0">
                <a:effectLst/>
                <a:latin typeface="Arial" charset="0"/>
                <a:ea typeface="Arial" charset="0"/>
                <a:cs typeface="Arial" charset="0"/>
              </a:rPr>
              <a:t>educación</a:t>
            </a:r>
            <a:r>
              <a:rPr lang="es-ES_tradnl" sz="1600" dirty="0" smtClean="0">
                <a:effectLst/>
                <a:latin typeface="Arial" charset="0"/>
                <a:ea typeface="Arial" charset="0"/>
                <a:cs typeface="Arial" charset="0"/>
              </a:rPr>
              <a:t> ambiental. La </a:t>
            </a:r>
            <a:r>
              <a:rPr lang="es-ES_tradnl" sz="1600" dirty="0" err="1" smtClean="0">
                <a:effectLst/>
                <a:latin typeface="Arial" charset="0"/>
                <a:ea typeface="Arial" charset="0"/>
                <a:cs typeface="Arial" charset="0"/>
              </a:rPr>
              <a:t>situación</a:t>
            </a:r>
            <a:r>
              <a:rPr lang="es-ES_tradnl" sz="1600" dirty="0" smtClean="0">
                <a:effectLst/>
                <a:latin typeface="Arial" charset="0"/>
                <a:ea typeface="Arial" charset="0"/>
                <a:cs typeface="Arial" charset="0"/>
              </a:rPr>
              <a:t> actual del ambiente no está fuera, sino dentro de cada individuo: en sus valores, cosmovisiones, prejuicios, experiencias, etc., ya que estos elementos influyen en la manera de ver la realidad y en la voluntad y capacidad de cambiar hacia una forma de sustentabilidad en el presente y hacia el futuro. </a:t>
            </a:r>
          </a:p>
          <a:p>
            <a:pPr algn="just"/>
            <a:endParaRPr lang="es-ES_tradnl" sz="1600" dirty="0" smtClean="0">
              <a:latin typeface="Arial" charset="0"/>
              <a:ea typeface="Arial" charset="0"/>
              <a:cs typeface="Arial" charset="0"/>
            </a:endParaRPr>
          </a:p>
          <a:p>
            <a:pPr algn="just"/>
            <a:r>
              <a:rPr lang="es-ES_tradnl" sz="1600" dirty="0" smtClean="0">
                <a:effectLst/>
                <a:latin typeface="Arial" charset="0"/>
                <a:ea typeface="Arial" charset="0"/>
                <a:cs typeface="Arial" charset="0"/>
              </a:rPr>
              <a:t>La </a:t>
            </a:r>
            <a:r>
              <a:rPr lang="es-ES_tradnl" sz="1600" dirty="0" err="1" smtClean="0">
                <a:effectLst/>
                <a:latin typeface="Arial" charset="0"/>
                <a:ea typeface="Arial" charset="0"/>
                <a:cs typeface="Arial" charset="0"/>
              </a:rPr>
              <a:t>educación</a:t>
            </a:r>
            <a:r>
              <a:rPr lang="es-ES_tradnl" sz="1600" dirty="0" smtClean="0">
                <a:effectLst/>
                <a:latin typeface="Arial" charset="0"/>
                <a:ea typeface="Arial" charset="0"/>
                <a:cs typeface="Arial" charset="0"/>
              </a:rPr>
              <a:t> ambiental debe extender sus </a:t>
            </a:r>
            <a:r>
              <a:rPr lang="es-ES_tradnl" sz="1600" dirty="0" err="1" smtClean="0">
                <a:effectLst/>
                <a:latin typeface="Arial" charset="0"/>
                <a:ea typeface="Arial" charset="0"/>
                <a:cs typeface="Arial" charset="0"/>
              </a:rPr>
              <a:t>propósitos</a:t>
            </a:r>
            <a:r>
              <a:rPr lang="es-ES_tradnl" sz="1600" dirty="0" smtClean="0">
                <a:effectLst/>
                <a:latin typeface="Arial" charset="0"/>
                <a:ea typeface="Arial" charset="0"/>
                <a:cs typeface="Arial" charset="0"/>
              </a:rPr>
              <a:t> y estrategias al contexto, incorporando las relaciones entre los sujetos, la naturaleza y los </a:t>
            </a:r>
            <a:r>
              <a:rPr lang="es-ES_tradnl" sz="1600" dirty="0" err="1" smtClean="0">
                <a:effectLst/>
                <a:latin typeface="Arial" charset="0"/>
                <a:ea typeface="Arial" charset="0"/>
                <a:cs typeface="Arial" charset="0"/>
              </a:rPr>
              <a:t>demás</a:t>
            </a:r>
            <a:r>
              <a:rPr lang="es-ES_tradnl" sz="1600" dirty="0" smtClean="0">
                <a:effectLst/>
                <a:latin typeface="Arial" charset="0"/>
                <a:ea typeface="Arial" charset="0"/>
                <a:cs typeface="Arial" charset="0"/>
              </a:rPr>
              <a:t> seres humanos, vinculando lo local con lo global. Esta </a:t>
            </a:r>
            <a:r>
              <a:rPr lang="es-ES_tradnl" sz="1600" dirty="0" err="1" smtClean="0">
                <a:effectLst/>
                <a:latin typeface="Arial" charset="0"/>
                <a:ea typeface="Arial" charset="0"/>
                <a:cs typeface="Arial" charset="0"/>
              </a:rPr>
              <a:t>ampliación</a:t>
            </a:r>
            <a:r>
              <a:rPr lang="es-ES_tradnl" sz="1600" dirty="0" smtClean="0">
                <a:effectLst/>
                <a:latin typeface="Arial" charset="0"/>
                <a:ea typeface="Arial" charset="0"/>
                <a:cs typeface="Arial" charset="0"/>
              </a:rPr>
              <a:t> del </a:t>
            </a:r>
            <a:r>
              <a:rPr lang="es-ES_tradnl" sz="1600" dirty="0" err="1" smtClean="0">
                <a:effectLst/>
                <a:latin typeface="Arial" charset="0"/>
                <a:ea typeface="Arial" charset="0"/>
                <a:cs typeface="Arial" charset="0"/>
              </a:rPr>
              <a:t>ámbito</a:t>
            </a:r>
            <a:r>
              <a:rPr lang="es-ES_tradnl" sz="1600" dirty="0" smtClean="0">
                <a:effectLst/>
                <a:latin typeface="Arial" charset="0"/>
                <a:ea typeface="Arial" charset="0"/>
                <a:cs typeface="Arial" charset="0"/>
              </a:rPr>
              <a:t> de la </a:t>
            </a:r>
            <a:r>
              <a:rPr lang="es-ES_tradnl" sz="1600" dirty="0" err="1" smtClean="0">
                <a:effectLst/>
                <a:latin typeface="Arial" charset="0"/>
                <a:ea typeface="Arial" charset="0"/>
                <a:cs typeface="Arial" charset="0"/>
              </a:rPr>
              <a:t>educación</a:t>
            </a:r>
            <a:r>
              <a:rPr lang="es-ES_tradnl" sz="1600" dirty="0" smtClean="0">
                <a:effectLst/>
                <a:latin typeface="Arial" charset="0"/>
                <a:ea typeface="Arial" charset="0"/>
                <a:cs typeface="Arial" charset="0"/>
              </a:rPr>
              <a:t> ambiental la ubica como una alternativa de replanteamiento de las relaciones del individuo con la biosfera, a la vez que la convierte en un instrumento de </a:t>
            </a:r>
            <a:r>
              <a:rPr lang="es-ES_tradnl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s-ES_tradnl" sz="1600" dirty="0" err="1" smtClean="0">
                <a:effectLst/>
                <a:latin typeface="Arial" charset="0"/>
                <a:ea typeface="Arial" charset="0"/>
                <a:cs typeface="Arial" charset="0"/>
              </a:rPr>
              <a:t>transformación</a:t>
            </a:r>
            <a:r>
              <a:rPr lang="es-ES_tradnl" sz="1600" dirty="0" smtClean="0">
                <a:effectLst/>
                <a:latin typeface="Arial" charset="0"/>
                <a:ea typeface="Arial" charset="0"/>
                <a:cs typeface="Arial" charset="0"/>
              </a:rPr>
              <a:t> social y empoderamiento de sectores socialmente desfavorecidos, todo ello con la meta final de conseguir sociedades </a:t>
            </a:r>
            <a:r>
              <a:rPr lang="es-ES_tradnl" sz="1600" dirty="0" err="1" smtClean="0">
                <a:effectLst/>
                <a:latin typeface="Arial" charset="0"/>
                <a:ea typeface="Arial" charset="0"/>
                <a:cs typeface="Arial" charset="0"/>
              </a:rPr>
              <a:t>más</a:t>
            </a:r>
            <a:r>
              <a:rPr lang="es-ES_tradnl" sz="1600" dirty="0" smtClean="0">
                <a:effectLst/>
                <a:latin typeface="Arial" charset="0"/>
                <a:ea typeface="Arial" charset="0"/>
                <a:cs typeface="Arial" charset="0"/>
              </a:rPr>
              <a:t> </a:t>
            </a:r>
            <a:r>
              <a:rPr lang="es-ES_tradnl" sz="1600" dirty="0" err="1" smtClean="0">
                <a:effectLst/>
                <a:latin typeface="Arial" charset="0"/>
                <a:ea typeface="Arial" charset="0"/>
                <a:cs typeface="Arial" charset="0"/>
              </a:rPr>
              <a:t>armónicas</a:t>
            </a:r>
            <a:r>
              <a:rPr lang="es-ES_tradnl" sz="1600" dirty="0" smtClean="0">
                <a:effectLst/>
                <a:latin typeface="Arial" charset="0"/>
                <a:ea typeface="Arial" charset="0"/>
                <a:cs typeface="Arial" charset="0"/>
              </a:rPr>
              <a:t>, sustentables y equitativas. </a:t>
            </a:r>
            <a:endParaRPr lang="es-ES_tradnl" sz="16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52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06040" y="365125"/>
            <a:ext cx="7063740" cy="1325563"/>
          </a:xfrm>
        </p:spPr>
        <p:txBody>
          <a:bodyPr>
            <a:normAutofit/>
          </a:bodyPr>
          <a:lstStyle/>
          <a:p>
            <a:pPr algn="ctr"/>
            <a:r>
              <a:rPr lang="es-ES_tradnl" sz="2600" b="1" dirty="0" smtClean="0">
                <a:latin typeface="Arial" charset="0"/>
                <a:ea typeface="Arial" charset="0"/>
                <a:cs typeface="Arial" charset="0"/>
              </a:rPr>
              <a:t>COMPETENCIAS PROFESIONALES</a:t>
            </a:r>
            <a:endParaRPr lang="es-ES_tradnl" sz="26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ES_tradnl" dirty="0" smtClean="0">
                <a:latin typeface="Arial" charset="0"/>
                <a:ea typeface="Arial" charset="0"/>
                <a:cs typeface="Arial" charset="0"/>
              </a:rPr>
              <a:t>Explora </a:t>
            </a:r>
            <a:r>
              <a:rPr lang="es-ES_tradnl" dirty="0">
                <a:latin typeface="Arial" charset="0"/>
                <a:ea typeface="Arial" charset="0"/>
                <a:cs typeface="Arial" charset="0"/>
              </a:rPr>
              <a:t>la </a:t>
            </a:r>
            <a:r>
              <a:rPr lang="es-ES_tradnl" dirty="0" err="1">
                <a:latin typeface="Arial" charset="0"/>
                <a:ea typeface="Arial" charset="0"/>
                <a:cs typeface="Arial" charset="0"/>
              </a:rPr>
              <a:t>situación</a:t>
            </a:r>
            <a:r>
              <a:rPr lang="es-ES_tradnl" dirty="0">
                <a:latin typeface="Arial" charset="0"/>
                <a:ea typeface="Arial" charset="0"/>
                <a:cs typeface="Arial" charset="0"/>
              </a:rPr>
              <a:t> ambiental local, nacional y global desde una perspectiva </a:t>
            </a:r>
            <a:r>
              <a:rPr lang="es-ES_tradnl" dirty="0" err="1">
                <a:latin typeface="Arial" charset="0"/>
                <a:ea typeface="Arial" charset="0"/>
                <a:cs typeface="Arial" charset="0"/>
              </a:rPr>
              <a:t>holística</a:t>
            </a:r>
            <a:r>
              <a:rPr lang="es-ES_tradnl" dirty="0">
                <a:latin typeface="Arial" charset="0"/>
                <a:ea typeface="Arial" charset="0"/>
                <a:cs typeface="Arial" charset="0"/>
              </a:rPr>
              <a:t>, para ubicar la responsabilidad que corresponde a la escuela y al docente en su </a:t>
            </a:r>
            <a:r>
              <a:rPr lang="es-ES_tradnl" dirty="0" err="1">
                <a:latin typeface="Arial" charset="0"/>
                <a:ea typeface="Arial" charset="0"/>
                <a:cs typeface="Arial" charset="0"/>
              </a:rPr>
              <a:t>atención</a:t>
            </a:r>
            <a:r>
              <a:rPr lang="es-ES_tradnl" dirty="0">
                <a:latin typeface="Arial" charset="0"/>
                <a:ea typeface="Arial" charset="0"/>
                <a:cs typeface="Arial" charset="0"/>
              </a:rPr>
              <a:t>. </a:t>
            </a:r>
            <a:endParaRPr lang="es-ES_tradnl" dirty="0" smtClean="0">
              <a:latin typeface="Arial" charset="0"/>
              <a:ea typeface="Arial" charset="0"/>
              <a:cs typeface="Arial" charset="0"/>
            </a:endParaRPr>
          </a:p>
          <a:p>
            <a:pPr algn="just"/>
            <a:r>
              <a:rPr lang="es-ES_tradnl" dirty="0" smtClean="0">
                <a:latin typeface="Arial" charset="0"/>
                <a:ea typeface="Arial" charset="0"/>
                <a:cs typeface="Arial" charset="0"/>
              </a:rPr>
              <a:t>Aplica </a:t>
            </a:r>
            <a:r>
              <a:rPr lang="es-ES_tradnl" dirty="0" err="1">
                <a:latin typeface="Arial" charset="0"/>
                <a:ea typeface="Arial" charset="0"/>
                <a:cs typeface="Arial" charset="0"/>
              </a:rPr>
              <a:t>metodologías</a:t>
            </a:r>
            <a:r>
              <a:rPr lang="es-ES_tradnl" dirty="0">
                <a:latin typeface="Arial" charset="0"/>
                <a:ea typeface="Arial" charset="0"/>
                <a:cs typeface="Arial" charset="0"/>
              </a:rPr>
              <a:t> de aprendizaje situadas que permitan a los alumnos interpretar su medio ambiente en toda su complejidad. </a:t>
            </a:r>
            <a:endParaRPr lang="es-ES_tradnl" dirty="0" smtClean="0">
              <a:latin typeface="Arial" charset="0"/>
              <a:ea typeface="Arial" charset="0"/>
              <a:cs typeface="Arial" charset="0"/>
            </a:endParaRPr>
          </a:p>
          <a:p>
            <a:pPr algn="just"/>
            <a:r>
              <a:rPr lang="es-ES_tradnl" dirty="0">
                <a:latin typeface="Arial" charset="0"/>
                <a:ea typeface="Arial" charset="0"/>
                <a:cs typeface="Arial" charset="0"/>
              </a:rPr>
              <a:t>identifica la estructura, principios y tendencias de la </a:t>
            </a:r>
            <a:r>
              <a:rPr lang="es-ES_tradnl" dirty="0" smtClean="0">
                <a:latin typeface="Arial" charset="0"/>
                <a:ea typeface="Arial" charset="0"/>
                <a:cs typeface="Arial" charset="0"/>
              </a:rPr>
              <a:t>educación </a:t>
            </a:r>
            <a:r>
              <a:rPr lang="es-ES_tradnl" dirty="0">
                <a:latin typeface="Arial" charset="0"/>
                <a:ea typeface="Arial" charset="0"/>
                <a:cs typeface="Arial" charset="0"/>
              </a:rPr>
              <a:t>ambiental para la sustentabilidad para fundamentar y potenciar su </a:t>
            </a:r>
            <a:r>
              <a:rPr lang="es-ES_tradnl" dirty="0" err="1">
                <a:latin typeface="Arial" charset="0"/>
                <a:ea typeface="Arial" charset="0"/>
                <a:cs typeface="Arial" charset="0"/>
              </a:rPr>
              <a:t>aplicación</a:t>
            </a:r>
            <a:r>
              <a:rPr lang="es-ES_tradnl" dirty="0">
                <a:latin typeface="Arial" charset="0"/>
                <a:ea typeface="Arial" charset="0"/>
                <a:cs typeface="Arial" charset="0"/>
              </a:rPr>
              <a:t> en la vida cotidiana, </a:t>
            </a:r>
            <a:r>
              <a:rPr lang="es-ES_tradnl" dirty="0" err="1">
                <a:latin typeface="Arial" charset="0"/>
                <a:ea typeface="Arial" charset="0"/>
                <a:cs typeface="Arial" charset="0"/>
              </a:rPr>
              <a:t>asi</a:t>
            </a:r>
            <a:r>
              <a:rPr lang="es-ES_tradnl" dirty="0">
                <a:latin typeface="Arial" charset="0"/>
                <a:ea typeface="Arial" charset="0"/>
                <a:cs typeface="Arial" charset="0"/>
              </a:rPr>
              <a:t>́ como para situar sus propuestas educativas. </a:t>
            </a:r>
            <a:endParaRPr lang="es-ES_tradnl" dirty="0" smtClean="0">
              <a:effectLst/>
              <a:latin typeface="Arial" charset="0"/>
              <a:ea typeface="Arial" charset="0"/>
              <a:cs typeface="Arial" charset="0"/>
            </a:endParaRPr>
          </a:p>
          <a:p>
            <a:pPr algn="just"/>
            <a:r>
              <a:rPr lang="es-ES_tradnl" dirty="0" smtClean="0">
                <a:latin typeface="Arial" charset="0"/>
                <a:ea typeface="Arial" charset="0"/>
                <a:cs typeface="Arial" charset="0"/>
              </a:rPr>
              <a:t>Elabora </a:t>
            </a:r>
            <a:r>
              <a:rPr lang="es-ES_tradnl" dirty="0">
                <a:latin typeface="Arial" charset="0"/>
                <a:ea typeface="Arial" charset="0"/>
                <a:cs typeface="Arial" charset="0"/>
              </a:rPr>
              <a:t>y difunde material a favor del medio ambiente utilizando diversos recursos de </a:t>
            </a:r>
            <a:r>
              <a:rPr lang="es-ES_tradnl" dirty="0" err="1">
                <a:latin typeface="Arial" charset="0"/>
                <a:ea typeface="Arial" charset="0"/>
                <a:cs typeface="Arial" charset="0"/>
              </a:rPr>
              <a:t>comunicación</a:t>
            </a:r>
            <a:r>
              <a:rPr lang="es-ES_tradnl" dirty="0">
                <a:latin typeface="Arial" charset="0"/>
                <a:ea typeface="Arial" charset="0"/>
                <a:cs typeface="Arial" charset="0"/>
              </a:rPr>
              <a:t> pertinentes a la naturaleza de los mensajes y a los destinatarios. </a:t>
            </a:r>
            <a:endParaRPr lang="es-ES_tradnl" dirty="0" smtClean="0">
              <a:effectLst/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s-ES_tradnl" dirty="0" smtClean="0"/>
          </a:p>
          <a:p>
            <a:endParaRPr lang="es-ES_tradnl" dirty="0"/>
          </a:p>
        </p:txBody>
      </p:sp>
      <p:pic>
        <p:nvPicPr>
          <p:cNvPr id="4" name="Imagen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722" y="305513"/>
            <a:ext cx="1227481" cy="104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1051501" y="6093296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/>
              <a:t>ENEP-F-ST19</a:t>
            </a:r>
          </a:p>
          <a:p>
            <a:r>
              <a:rPr lang="es-ES_tradnl" sz="1000" dirty="0" smtClean="0"/>
              <a:t>V00/012016</a:t>
            </a:r>
            <a:endParaRPr lang="es-ES" sz="1000" dirty="0"/>
          </a:p>
        </p:txBody>
      </p:sp>
      <p:pic>
        <p:nvPicPr>
          <p:cNvPr id="6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903" y="6123550"/>
            <a:ext cx="402972" cy="3396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96701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80491" y="365125"/>
            <a:ext cx="7403123" cy="1325563"/>
          </a:xfrm>
        </p:spPr>
        <p:txBody>
          <a:bodyPr>
            <a:normAutofit/>
          </a:bodyPr>
          <a:lstStyle/>
          <a:p>
            <a:pPr algn="ctr"/>
            <a:r>
              <a:rPr lang="es-ES_tradnl" sz="2600" b="1" dirty="0" smtClean="0">
                <a:latin typeface="Arial" charset="0"/>
                <a:ea typeface="Arial" charset="0"/>
                <a:cs typeface="Arial" charset="0"/>
              </a:rPr>
              <a:t>COMPETENCIAS DEL CURSO</a:t>
            </a:r>
            <a:endParaRPr lang="es-ES_tradnl" sz="2600" b="1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Imagen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722" y="305513"/>
            <a:ext cx="1227481" cy="104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1051501" y="6093296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/>
              <a:t>ENEP-F-ST19</a:t>
            </a:r>
          </a:p>
          <a:p>
            <a:r>
              <a:rPr lang="es-ES_tradnl" sz="1000" dirty="0" smtClean="0"/>
              <a:t>V00/012016</a:t>
            </a:r>
            <a:endParaRPr lang="es-ES" sz="1000" dirty="0"/>
          </a:p>
        </p:txBody>
      </p:sp>
      <p:pic>
        <p:nvPicPr>
          <p:cNvPr id="6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903" y="6123550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ángulo 6"/>
          <p:cNvSpPr/>
          <p:nvPr/>
        </p:nvSpPr>
        <p:spPr>
          <a:xfrm>
            <a:off x="474785" y="1540475"/>
            <a:ext cx="1116809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es-ES_tradnl" dirty="0" smtClean="0">
                <a:effectLst/>
                <a:latin typeface="Arial" charset="0"/>
                <a:ea typeface="Arial" charset="0"/>
                <a:cs typeface="Arial" charset="0"/>
              </a:rPr>
              <a:t>Explora la situación ambiental local, nacional y global desde una perspectiva holística, para ubicar la responsabilidad que corresponde a la escuela y al docente en su atención. </a:t>
            </a:r>
          </a:p>
          <a:p>
            <a:pPr algn="just"/>
            <a:endParaRPr lang="es-ES_tradnl" dirty="0" smtClean="0">
              <a:effectLst/>
              <a:latin typeface="Arial" charset="0"/>
              <a:ea typeface="Arial" charset="0"/>
              <a:cs typeface="Arial" charset="0"/>
            </a:endParaRPr>
          </a:p>
          <a:p>
            <a:pPr algn="just">
              <a:buFont typeface="Arial" charset="0"/>
              <a:buChar char="•"/>
            </a:pPr>
            <a:r>
              <a:rPr lang="es-ES_tradnl" dirty="0" smtClean="0">
                <a:effectLst/>
                <a:latin typeface="Arial" charset="0"/>
                <a:ea typeface="Arial" charset="0"/>
                <a:cs typeface="Arial" charset="0"/>
              </a:rPr>
              <a:t>Desarrolla </a:t>
            </a:r>
            <a:r>
              <a:rPr lang="es-ES_tradnl" dirty="0" err="1" smtClean="0">
                <a:effectLst/>
                <a:latin typeface="Arial" charset="0"/>
                <a:ea typeface="Arial" charset="0"/>
                <a:cs typeface="Arial" charset="0"/>
              </a:rPr>
              <a:t>prácticas</a:t>
            </a:r>
            <a:r>
              <a:rPr lang="es-ES_tradnl" dirty="0" smtClean="0">
                <a:effectLst/>
                <a:latin typeface="Arial" charset="0"/>
                <a:ea typeface="Arial" charset="0"/>
                <a:cs typeface="Arial" charset="0"/>
              </a:rPr>
              <a:t> escolares sustentables para contribuir a la preservación de los recursos naturales y la </a:t>
            </a:r>
            <a:r>
              <a:rPr lang="es-ES_tradnl" dirty="0" err="1" smtClean="0">
                <a:effectLst/>
                <a:latin typeface="Arial" charset="0"/>
                <a:ea typeface="Arial" charset="0"/>
                <a:cs typeface="Arial" charset="0"/>
              </a:rPr>
              <a:t>prevención</a:t>
            </a:r>
            <a:r>
              <a:rPr lang="es-ES_tradnl" dirty="0" smtClean="0">
                <a:effectLst/>
                <a:latin typeface="Arial" charset="0"/>
                <a:ea typeface="Arial" charset="0"/>
                <a:cs typeface="Arial" charset="0"/>
              </a:rPr>
              <a:t> de los problemas ambientales. </a:t>
            </a:r>
          </a:p>
          <a:p>
            <a:pPr algn="just"/>
            <a:endParaRPr lang="es-ES_tradnl" dirty="0" smtClean="0">
              <a:effectLst/>
              <a:latin typeface="Arial" charset="0"/>
              <a:ea typeface="Arial" charset="0"/>
              <a:cs typeface="Arial" charset="0"/>
            </a:endParaRPr>
          </a:p>
          <a:p>
            <a:pPr algn="just">
              <a:buFont typeface="Arial" charset="0"/>
              <a:buChar char="•"/>
            </a:pPr>
            <a:r>
              <a:rPr lang="es-ES_tradnl" dirty="0" smtClean="0">
                <a:effectLst/>
                <a:latin typeface="Arial" charset="0"/>
                <a:ea typeface="Arial" charset="0"/>
                <a:cs typeface="Arial" charset="0"/>
              </a:rPr>
              <a:t>Identifica la estructura, principios y tendencias de la </a:t>
            </a:r>
            <a:r>
              <a:rPr lang="es-ES_tradnl" dirty="0" err="1" smtClean="0">
                <a:effectLst/>
                <a:latin typeface="Arial" charset="0"/>
                <a:ea typeface="Arial" charset="0"/>
                <a:cs typeface="Arial" charset="0"/>
              </a:rPr>
              <a:t>educación</a:t>
            </a:r>
            <a:r>
              <a:rPr lang="es-ES_tradnl" dirty="0" smtClean="0">
                <a:effectLst/>
                <a:latin typeface="Arial" charset="0"/>
                <a:ea typeface="Arial" charset="0"/>
                <a:cs typeface="Arial" charset="0"/>
              </a:rPr>
              <a:t> ambiental para la sustentabilidad para fundamentar y potenciar su </a:t>
            </a:r>
            <a:r>
              <a:rPr lang="es-ES_tradnl" dirty="0" err="1" smtClean="0">
                <a:effectLst/>
                <a:latin typeface="Arial" charset="0"/>
                <a:ea typeface="Arial" charset="0"/>
                <a:cs typeface="Arial" charset="0"/>
              </a:rPr>
              <a:t>aplicación</a:t>
            </a:r>
            <a:r>
              <a:rPr lang="es-ES_tradnl" dirty="0" smtClean="0">
                <a:effectLst/>
                <a:latin typeface="Arial" charset="0"/>
                <a:ea typeface="Arial" charset="0"/>
                <a:cs typeface="Arial" charset="0"/>
              </a:rPr>
              <a:t> en la vida cotidiana, </a:t>
            </a:r>
            <a:r>
              <a:rPr lang="es-ES_tradnl" dirty="0" err="1" smtClean="0">
                <a:effectLst/>
                <a:latin typeface="Arial" charset="0"/>
                <a:ea typeface="Arial" charset="0"/>
                <a:cs typeface="Arial" charset="0"/>
              </a:rPr>
              <a:t>asi</a:t>
            </a:r>
            <a:r>
              <a:rPr lang="es-ES_tradnl" dirty="0" smtClean="0">
                <a:effectLst/>
                <a:latin typeface="Arial" charset="0"/>
                <a:ea typeface="Arial" charset="0"/>
                <a:cs typeface="Arial" charset="0"/>
              </a:rPr>
              <a:t>́ como para situar sus propuestas educativas. </a:t>
            </a:r>
          </a:p>
          <a:p>
            <a:pPr algn="just"/>
            <a:endParaRPr lang="es-ES_tradnl" dirty="0" smtClean="0">
              <a:effectLst/>
              <a:latin typeface="Arial" charset="0"/>
              <a:ea typeface="Arial" charset="0"/>
              <a:cs typeface="Arial" charset="0"/>
            </a:endParaRPr>
          </a:p>
          <a:p>
            <a:pPr algn="just">
              <a:buFont typeface="Arial" charset="0"/>
              <a:buChar char="•"/>
            </a:pPr>
            <a:r>
              <a:rPr lang="es-ES_tradnl" dirty="0" smtClean="0">
                <a:effectLst/>
                <a:latin typeface="Arial" charset="0"/>
                <a:ea typeface="Arial" charset="0"/>
                <a:cs typeface="Arial" charset="0"/>
              </a:rPr>
              <a:t>Elabora y difunde material a favor del medio ambiente utilizando diversos recursos de </a:t>
            </a:r>
            <a:r>
              <a:rPr lang="es-ES_tradnl" dirty="0" err="1" smtClean="0">
                <a:effectLst/>
                <a:latin typeface="Arial" charset="0"/>
                <a:ea typeface="Arial" charset="0"/>
                <a:cs typeface="Arial" charset="0"/>
              </a:rPr>
              <a:t>comunicación</a:t>
            </a:r>
            <a:r>
              <a:rPr lang="es-ES_tradnl" dirty="0" smtClean="0">
                <a:effectLst/>
                <a:latin typeface="Arial" charset="0"/>
                <a:ea typeface="Arial" charset="0"/>
                <a:cs typeface="Arial" charset="0"/>
              </a:rPr>
              <a:t> pertinentes a la naturaleza de los mensajes y a los destinatarios. </a:t>
            </a:r>
          </a:p>
          <a:p>
            <a:pPr algn="just"/>
            <a:endParaRPr lang="es-ES_tradnl" dirty="0" smtClean="0">
              <a:effectLst/>
              <a:latin typeface="Arial" charset="0"/>
              <a:ea typeface="Arial" charset="0"/>
              <a:cs typeface="Arial" charset="0"/>
            </a:endParaRPr>
          </a:p>
          <a:p>
            <a:pPr algn="just">
              <a:buFont typeface="Arial" charset="0"/>
              <a:buChar char="•"/>
            </a:pPr>
            <a:r>
              <a:rPr lang="es-ES_tradnl" dirty="0" smtClean="0">
                <a:effectLst/>
                <a:latin typeface="Arial" charset="0"/>
                <a:ea typeface="Arial" charset="0"/>
                <a:cs typeface="Arial" charset="0"/>
              </a:rPr>
              <a:t></a:t>
            </a:r>
            <a:r>
              <a:rPr lang="es-ES_tradnl" dirty="0" err="1" smtClean="0">
                <a:effectLst/>
                <a:latin typeface="Arial" charset="0"/>
                <a:ea typeface="Arial" charset="0"/>
                <a:cs typeface="Arial" charset="0"/>
              </a:rPr>
              <a:t>Diseña</a:t>
            </a:r>
            <a:r>
              <a:rPr lang="es-ES_tradnl" dirty="0" smtClean="0">
                <a:effectLst/>
                <a:latin typeface="Arial" charset="0"/>
                <a:ea typeface="Arial" charset="0"/>
                <a:cs typeface="Arial" charset="0"/>
              </a:rPr>
              <a:t> situaciones </a:t>
            </a:r>
            <a:r>
              <a:rPr lang="es-ES_tradnl" dirty="0" err="1" smtClean="0">
                <a:effectLst/>
                <a:latin typeface="Arial" charset="0"/>
                <a:ea typeface="Arial" charset="0"/>
                <a:cs typeface="Arial" charset="0"/>
              </a:rPr>
              <a:t>didácticas</a:t>
            </a:r>
            <a:r>
              <a:rPr lang="es-ES_tradnl" dirty="0" smtClean="0">
                <a:effectLst/>
                <a:latin typeface="Arial" charset="0"/>
                <a:ea typeface="Arial" charset="0"/>
                <a:cs typeface="Arial" charset="0"/>
              </a:rPr>
              <a:t> que propician el mejoramiento y desarrollo personal, socio-cultural y ambiental, generando en sus alumnos una actitud de respeto a la diversidad </a:t>
            </a:r>
            <a:r>
              <a:rPr lang="es-ES_tradnl" dirty="0" err="1" smtClean="0">
                <a:effectLst/>
                <a:latin typeface="Arial" charset="0"/>
                <a:ea typeface="Arial" charset="0"/>
                <a:cs typeface="Arial" charset="0"/>
              </a:rPr>
              <a:t>biológica</a:t>
            </a:r>
            <a:r>
              <a:rPr lang="es-ES_tradnl" dirty="0" smtClean="0">
                <a:effectLst/>
                <a:latin typeface="Arial" charset="0"/>
                <a:ea typeface="Arial" charset="0"/>
                <a:cs typeface="Arial" charset="0"/>
              </a:rPr>
              <a:t> y cultural. </a:t>
            </a:r>
            <a:endParaRPr lang="es-ES_tradnl" dirty="0">
              <a:effectLst/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631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66060" y="371235"/>
            <a:ext cx="6659880" cy="1325563"/>
          </a:xfrm>
        </p:spPr>
        <p:txBody>
          <a:bodyPr>
            <a:normAutofit/>
          </a:bodyPr>
          <a:lstStyle/>
          <a:p>
            <a:pPr algn="ctr"/>
            <a:r>
              <a:rPr lang="es-ES_tradnl" sz="2600" b="1" dirty="0" smtClean="0">
                <a:latin typeface="Arial" charset="0"/>
                <a:ea typeface="Arial" charset="0"/>
                <a:cs typeface="Arial" charset="0"/>
              </a:rPr>
              <a:t>UNIDADES DE APRENDIZAJE</a:t>
            </a:r>
            <a:endParaRPr lang="es-ES_tradnl" sz="26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_tradnl" dirty="0"/>
              <a:t>Unidad de aprendizaje I. </a:t>
            </a:r>
            <a:r>
              <a:rPr lang="es-ES_tradnl" dirty="0" smtClean="0"/>
              <a:t>Situación </a:t>
            </a:r>
            <a:r>
              <a:rPr lang="es-ES_tradnl" dirty="0"/>
              <a:t>ambiental: problemas y beneficios </a:t>
            </a:r>
            <a:endParaRPr lang="es-ES_tradnl" dirty="0" smtClean="0"/>
          </a:p>
          <a:p>
            <a:pPr marL="0" indent="0" algn="just">
              <a:buNone/>
            </a:pPr>
            <a:endParaRPr lang="es-ES_tradnl" dirty="0" smtClean="0"/>
          </a:p>
          <a:p>
            <a:pPr marL="0" indent="0" algn="just">
              <a:buNone/>
            </a:pPr>
            <a:endParaRPr lang="es-ES_tradnl" dirty="0" smtClean="0"/>
          </a:p>
          <a:p>
            <a:pPr marL="0" indent="0" algn="just">
              <a:buNone/>
            </a:pPr>
            <a:r>
              <a:rPr lang="es-ES_tradnl" dirty="0" smtClean="0"/>
              <a:t>Unidad </a:t>
            </a:r>
            <a:r>
              <a:rPr lang="es-ES_tradnl" dirty="0"/>
              <a:t>de aprendizaje II. </a:t>
            </a:r>
            <a:r>
              <a:rPr lang="es-ES_tradnl" dirty="0" smtClean="0"/>
              <a:t>Educación </a:t>
            </a:r>
            <a:r>
              <a:rPr lang="es-ES_tradnl" dirty="0"/>
              <a:t>ambiental en el </a:t>
            </a:r>
            <a:r>
              <a:rPr lang="es-ES_tradnl" dirty="0" smtClean="0"/>
              <a:t>currículo escolar.</a:t>
            </a:r>
          </a:p>
          <a:p>
            <a:pPr marL="0" indent="0" algn="just">
              <a:buNone/>
            </a:pPr>
            <a:endParaRPr lang="es-ES_tradnl" dirty="0" smtClean="0"/>
          </a:p>
          <a:p>
            <a:pPr marL="0" indent="0" algn="just">
              <a:buNone/>
            </a:pPr>
            <a:endParaRPr lang="es-ES_tradnl" dirty="0"/>
          </a:p>
          <a:p>
            <a:pPr marL="0" indent="0" algn="just">
              <a:buNone/>
            </a:pPr>
            <a:r>
              <a:rPr lang="es-ES_tradnl" dirty="0"/>
              <a:t>Unidad de aprendizaje III. Estrategias de </a:t>
            </a:r>
            <a:r>
              <a:rPr lang="es-ES_tradnl" dirty="0" smtClean="0"/>
              <a:t>enseñanza </a:t>
            </a:r>
            <a:r>
              <a:rPr lang="es-ES_tradnl" dirty="0"/>
              <a:t>y aprendizaje en la </a:t>
            </a:r>
            <a:r>
              <a:rPr lang="es-ES_tradnl" dirty="0" smtClean="0"/>
              <a:t>educación ambiental.</a:t>
            </a:r>
          </a:p>
          <a:p>
            <a:pPr marL="0" indent="0">
              <a:buNone/>
            </a:pPr>
            <a:endParaRPr lang="es-ES_tradnl" dirty="0" smtClean="0"/>
          </a:p>
          <a:p>
            <a:pPr marL="0" indent="0">
              <a:buNone/>
            </a:pPr>
            <a:endParaRPr lang="es-ES_tradnl" dirty="0"/>
          </a:p>
        </p:txBody>
      </p:sp>
      <p:pic>
        <p:nvPicPr>
          <p:cNvPr id="4" name="Imagen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722" y="305513"/>
            <a:ext cx="1227481" cy="104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1051501" y="6093296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/>
              <a:t>ENEP-F-ST19</a:t>
            </a:r>
          </a:p>
          <a:p>
            <a:r>
              <a:rPr lang="es-ES_tradnl" sz="1000" dirty="0" smtClean="0"/>
              <a:t>V00/012016</a:t>
            </a:r>
            <a:endParaRPr lang="es-ES" sz="1000" dirty="0"/>
          </a:p>
        </p:txBody>
      </p:sp>
      <p:pic>
        <p:nvPicPr>
          <p:cNvPr id="6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903" y="6123550"/>
            <a:ext cx="402972" cy="3396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8377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80410" y="439815"/>
            <a:ext cx="5631180" cy="1325563"/>
          </a:xfrm>
        </p:spPr>
        <p:txBody>
          <a:bodyPr>
            <a:normAutofit/>
          </a:bodyPr>
          <a:lstStyle/>
          <a:p>
            <a:pPr algn="ctr"/>
            <a:r>
              <a:rPr lang="es-ES_tradnl" sz="2600" b="1" dirty="0" smtClean="0">
                <a:latin typeface="Arial" charset="0"/>
                <a:ea typeface="Arial" charset="0"/>
                <a:cs typeface="Arial" charset="0"/>
              </a:rPr>
              <a:t>SECUENCIA DE CONTENIDOS</a:t>
            </a:r>
            <a:endParaRPr lang="es-ES_tradnl" sz="26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00201"/>
            <a:ext cx="10515600" cy="4266027"/>
          </a:xfrm>
        </p:spPr>
        <p:txBody>
          <a:bodyPr>
            <a:normAutofit lnSpcReduction="10000"/>
          </a:bodyPr>
          <a:lstStyle/>
          <a:p>
            <a:r>
              <a:rPr lang="es-ES_tradnl" sz="1800" dirty="0" err="1">
                <a:latin typeface="Arial" charset="0"/>
                <a:ea typeface="Arial" charset="0"/>
                <a:cs typeface="Arial" charset="0"/>
              </a:rPr>
              <a:t>Relación</a:t>
            </a:r>
            <a:r>
              <a:rPr lang="es-ES_tradnl" sz="1800" dirty="0">
                <a:latin typeface="Arial" charset="0"/>
                <a:ea typeface="Arial" charset="0"/>
                <a:cs typeface="Arial" charset="0"/>
              </a:rPr>
              <a:t> hombre/naturaleza. </a:t>
            </a:r>
          </a:p>
          <a:p>
            <a:pPr algn="just"/>
            <a:r>
              <a:rPr lang="es-ES_tradnl" sz="1800" dirty="0">
                <a:latin typeface="Arial" charset="0"/>
                <a:ea typeface="Arial" charset="0"/>
                <a:cs typeface="Arial" charset="0"/>
              </a:rPr>
              <a:t>Biodiversidad, Ecorregiones, </a:t>
            </a:r>
            <a:r>
              <a:rPr lang="es-ES_tradnl" sz="1800" dirty="0" err="1">
                <a:latin typeface="Arial" charset="0"/>
                <a:ea typeface="Arial" charset="0"/>
                <a:cs typeface="Arial" charset="0"/>
              </a:rPr>
              <a:t>Áreas</a:t>
            </a:r>
            <a:r>
              <a:rPr lang="es-ES_tradnl" sz="1800" dirty="0">
                <a:latin typeface="Arial" charset="0"/>
                <a:ea typeface="Arial" charset="0"/>
                <a:cs typeface="Arial" charset="0"/>
              </a:rPr>
              <a:t> Naturales Protegidas y Servicios Ambientales </a:t>
            </a:r>
          </a:p>
          <a:p>
            <a:pPr algn="just"/>
            <a:r>
              <a:rPr lang="es-ES_tradnl" sz="1800" dirty="0" err="1">
                <a:latin typeface="Arial" charset="0"/>
                <a:ea typeface="Arial" charset="0"/>
                <a:cs typeface="Arial" charset="0"/>
              </a:rPr>
              <a:t>Problemática</a:t>
            </a:r>
            <a:r>
              <a:rPr lang="es-ES_tradnl" sz="1800" dirty="0">
                <a:latin typeface="Arial" charset="0"/>
                <a:ea typeface="Arial" charset="0"/>
                <a:cs typeface="Arial" charset="0"/>
              </a:rPr>
              <a:t> ambiental: natural y social. </a:t>
            </a:r>
          </a:p>
          <a:p>
            <a:pPr algn="just"/>
            <a:r>
              <a:rPr lang="es-ES_tradnl" sz="1800" dirty="0">
                <a:latin typeface="Arial" charset="0"/>
                <a:ea typeface="Arial" charset="0"/>
                <a:cs typeface="Arial" charset="0"/>
              </a:rPr>
              <a:t>La huella </a:t>
            </a:r>
            <a:r>
              <a:rPr lang="es-ES_tradnl" sz="1800" dirty="0" err="1">
                <a:latin typeface="Arial" charset="0"/>
                <a:ea typeface="Arial" charset="0"/>
                <a:cs typeface="Arial" charset="0"/>
              </a:rPr>
              <a:t>ecológica</a:t>
            </a:r>
            <a:r>
              <a:rPr lang="es-ES_tradnl" sz="1800" dirty="0">
                <a:latin typeface="Arial" charset="0"/>
                <a:ea typeface="Arial" charset="0"/>
                <a:cs typeface="Arial" charset="0"/>
              </a:rPr>
              <a:t>: pautas para su </a:t>
            </a:r>
            <a:r>
              <a:rPr lang="es-ES_tradnl" sz="1800" dirty="0" err="1">
                <a:latin typeface="Arial" charset="0"/>
                <a:ea typeface="Arial" charset="0"/>
                <a:cs typeface="Arial" charset="0"/>
              </a:rPr>
              <a:t>disminución</a:t>
            </a:r>
            <a:r>
              <a:rPr lang="es-ES_tradnl" sz="1800" dirty="0">
                <a:latin typeface="Arial" charset="0"/>
                <a:ea typeface="Arial" charset="0"/>
                <a:cs typeface="Arial" charset="0"/>
              </a:rPr>
              <a:t>. </a:t>
            </a:r>
            <a:endParaRPr lang="es-ES_tradnl" sz="1800" dirty="0" smtClean="0"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s-ES_tradnl" sz="1800" dirty="0">
              <a:latin typeface="Arial" charset="0"/>
              <a:ea typeface="Arial" charset="0"/>
              <a:cs typeface="Arial" charset="0"/>
            </a:endParaRPr>
          </a:p>
          <a:p>
            <a:pPr algn="just"/>
            <a:r>
              <a:rPr lang="es-ES_tradnl" sz="1800" dirty="0" err="1">
                <a:latin typeface="Arial" charset="0"/>
                <a:ea typeface="Arial" charset="0"/>
                <a:cs typeface="Arial" charset="0"/>
              </a:rPr>
              <a:t>Evolución</a:t>
            </a:r>
            <a:r>
              <a:rPr lang="es-ES_tradnl" sz="18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s-ES_tradnl" sz="1800" dirty="0" err="1">
                <a:latin typeface="Arial" charset="0"/>
                <a:ea typeface="Arial" charset="0"/>
                <a:cs typeface="Arial" charset="0"/>
              </a:rPr>
              <a:t>histórica</a:t>
            </a:r>
            <a:r>
              <a:rPr lang="es-ES_tradnl" sz="1800" dirty="0">
                <a:latin typeface="Arial" charset="0"/>
                <a:ea typeface="Arial" charset="0"/>
                <a:cs typeface="Arial" charset="0"/>
              </a:rPr>
              <a:t> de la </a:t>
            </a:r>
            <a:r>
              <a:rPr lang="es-ES_tradnl" sz="1800" dirty="0" err="1">
                <a:latin typeface="Arial" charset="0"/>
                <a:ea typeface="Arial" charset="0"/>
                <a:cs typeface="Arial" charset="0"/>
              </a:rPr>
              <a:t>educación</a:t>
            </a:r>
            <a:r>
              <a:rPr lang="es-ES_tradnl" sz="1800" dirty="0">
                <a:latin typeface="Arial" charset="0"/>
                <a:ea typeface="Arial" charset="0"/>
                <a:cs typeface="Arial" charset="0"/>
              </a:rPr>
              <a:t> ambiental. </a:t>
            </a:r>
          </a:p>
          <a:p>
            <a:pPr algn="just"/>
            <a:r>
              <a:rPr lang="es-ES_tradnl" sz="1800" dirty="0">
                <a:latin typeface="Arial" charset="0"/>
                <a:ea typeface="Arial" charset="0"/>
                <a:cs typeface="Arial" charset="0"/>
              </a:rPr>
              <a:t>Marco legal y desarrollo de la </a:t>
            </a:r>
            <a:r>
              <a:rPr lang="es-ES_tradnl" sz="1800" dirty="0" err="1">
                <a:latin typeface="Arial" charset="0"/>
                <a:ea typeface="Arial" charset="0"/>
                <a:cs typeface="Arial" charset="0"/>
              </a:rPr>
              <a:t>educación</a:t>
            </a:r>
            <a:r>
              <a:rPr lang="es-ES_tradnl" sz="1800" dirty="0">
                <a:latin typeface="Arial" charset="0"/>
                <a:ea typeface="Arial" charset="0"/>
                <a:cs typeface="Arial" charset="0"/>
              </a:rPr>
              <a:t> ambiental en </a:t>
            </a:r>
            <a:r>
              <a:rPr lang="es-ES_tradnl" sz="1800" dirty="0" err="1">
                <a:latin typeface="Arial" charset="0"/>
                <a:ea typeface="Arial" charset="0"/>
                <a:cs typeface="Arial" charset="0"/>
              </a:rPr>
              <a:t>México</a:t>
            </a:r>
            <a:r>
              <a:rPr lang="es-ES_tradnl" sz="1800" dirty="0">
                <a:latin typeface="Arial" charset="0"/>
                <a:ea typeface="Arial" charset="0"/>
                <a:cs typeface="Arial" charset="0"/>
              </a:rPr>
              <a:t>. Consideraciones generales. </a:t>
            </a:r>
          </a:p>
          <a:p>
            <a:pPr algn="just"/>
            <a:r>
              <a:rPr lang="es-ES_tradnl" sz="1800" dirty="0">
                <a:latin typeface="Arial" charset="0"/>
                <a:ea typeface="Arial" charset="0"/>
                <a:cs typeface="Arial" charset="0"/>
              </a:rPr>
              <a:t>La </a:t>
            </a:r>
            <a:r>
              <a:rPr lang="es-ES_tradnl" sz="1800" dirty="0" err="1">
                <a:latin typeface="Arial" charset="0"/>
                <a:ea typeface="Arial" charset="0"/>
                <a:cs typeface="Arial" charset="0"/>
              </a:rPr>
              <a:t>educación</a:t>
            </a:r>
            <a:r>
              <a:rPr lang="es-ES_tradnl" sz="1800" dirty="0">
                <a:latin typeface="Arial" charset="0"/>
                <a:ea typeface="Arial" charset="0"/>
                <a:cs typeface="Arial" charset="0"/>
              </a:rPr>
              <a:t> ambiental ante los nuevos retos de </a:t>
            </a:r>
            <a:r>
              <a:rPr lang="es-ES_tradnl" sz="1800" dirty="0" err="1">
                <a:latin typeface="Arial" charset="0"/>
                <a:ea typeface="Arial" charset="0"/>
                <a:cs typeface="Arial" charset="0"/>
              </a:rPr>
              <a:t>profesionalización</a:t>
            </a:r>
            <a:r>
              <a:rPr lang="es-ES_tradnl" sz="1800" dirty="0">
                <a:latin typeface="Arial" charset="0"/>
                <a:ea typeface="Arial" charset="0"/>
                <a:cs typeface="Arial" charset="0"/>
              </a:rPr>
              <a:t> docente. </a:t>
            </a:r>
          </a:p>
          <a:p>
            <a:pPr algn="just"/>
            <a:r>
              <a:rPr lang="es-ES_tradnl" sz="1800" dirty="0">
                <a:latin typeface="Arial" charset="0"/>
                <a:ea typeface="Arial" charset="0"/>
                <a:cs typeface="Arial" charset="0"/>
              </a:rPr>
              <a:t>La </a:t>
            </a:r>
            <a:r>
              <a:rPr lang="es-ES_tradnl" sz="1800" dirty="0" err="1">
                <a:latin typeface="Arial" charset="0"/>
                <a:ea typeface="Arial" charset="0"/>
                <a:cs typeface="Arial" charset="0"/>
              </a:rPr>
              <a:t>educación</a:t>
            </a:r>
            <a:r>
              <a:rPr lang="es-ES_tradnl" sz="1800" dirty="0">
                <a:latin typeface="Arial" charset="0"/>
                <a:ea typeface="Arial" charset="0"/>
                <a:cs typeface="Arial" charset="0"/>
              </a:rPr>
              <a:t> ambiental, transversalidad y </a:t>
            </a:r>
            <a:r>
              <a:rPr lang="es-ES_tradnl" sz="1800" dirty="0" err="1">
                <a:latin typeface="Arial" charset="0"/>
                <a:ea typeface="Arial" charset="0"/>
                <a:cs typeface="Arial" charset="0"/>
              </a:rPr>
              <a:t>prácticas</a:t>
            </a:r>
            <a:r>
              <a:rPr lang="es-ES_tradnl" sz="1800" dirty="0">
                <a:latin typeface="Arial" charset="0"/>
                <a:ea typeface="Arial" charset="0"/>
                <a:cs typeface="Arial" charset="0"/>
              </a:rPr>
              <a:t> escolares. </a:t>
            </a:r>
            <a:endParaRPr lang="es-ES_tradnl" sz="1800" dirty="0" smtClean="0"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s-ES_tradnl" sz="1800" dirty="0">
              <a:latin typeface="Arial" charset="0"/>
              <a:ea typeface="Arial" charset="0"/>
              <a:cs typeface="Arial" charset="0"/>
            </a:endParaRPr>
          </a:p>
          <a:p>
            <a:pPr algn="just"/>
            <a:r>
              <a:rPr lang="es-ES_tradnl" sz="1800" dirty="0">
                <a:latin typeface="Arial" charset="0"/>
                <a:ea typeface="Arial" charset="0"/>
                <a:cs typeface="Arial" charset="0"/>
              </a:rPr>
              <a:t>Orientaciones </a:t>
            </a:r>
            <a:r>
              <a:rPr lang="es-ES_tradnl" sz="1800" dirty="0" err="1">
                <a:latin typeface="Arial" charset="0"/>
                <a:ea typeface="Arial" charset="0"/>
                <a:cs typeface="Arial" charset="0"/>
              </a:rPr>
              <a:t>metodológicas</a:t>
            </a:r>
            <a:r>
              <a:rPr lang="es-ES_tradnl" sz="1800" dirty="0">
                <a:latin typeface="Arial" charset="0"/>
                <a:ea typeface="Arial" charset="0"/>
                <a:cs typeface="Arial" charset="0"/>
              </a:rPr>
              <a:t> en la </a:t>
            </a:r>
            <a:r>
              <a:rPr lang="es-ES_tradnl" sz="1800" dirty="0" err="1">
                <a:latin typeface="Arial" charset="0"/>
                <a:ea typeface="Arial" charset="0"/>
                <a:cs typeface="Arial" charset="0"/>
              </a:rPr>
              <a:t>educación</a:t>
            </a:r>
            <a:r>
              <a:rPr lang="es-ES_tradnl" sz="1800" dirty="0">
                <a:latin typeface="Arial" charset="0"/>
                <a:ea typeface="Arial" charset="0"/>
                <a:cs typeface="Arial" charset="0"/>
              </a:rPr>
              <a:t> ambiental. </a:t>
            </a:r>
          </a:p>
          <a:p>
            <a:pPr algn="just"/>
            <a:r>
              <a:rPr lang="es-ES_tradnl" sz="1800" dirty="0" err="1">
                <a:latin typeface="Arial" charset="0"/>
                <a:ea typeface="Arial" charset="0"/>
                <a:cs typeface="Arial" charset="0"/>
              </a:rPr>
              <a:t>Diseño</a:t>
            </a:r>
            <a:r>
              <a:rPr lang="es-ES_tradnl" sz="1800" dirty="0">
                <a:latin typeface="Arial" charset="0"/>
                <a:ea typeface="Arial" charset="0"/>
                <a:cs typeface="Arial" charset="0"/>
              </a:rPr>
              <a:t> de situaciones </a:t>
            </a:r>
            <a:r>
              <a:rPr lang="es-ES_tradnl" sz="1800" dirty="0" err="1">
                <a:latin typeface="Arial" charset="0"/>
                <a:ea typeface="Arial" charset="0"/>
                <a:cs typeface="Arial" charset="0"/>
              </a:rPr>
              <a:t>didácticas</a:t>
            </a:r>
            <a:r>
              <a:rPr lang="es-ES_tradnl" sz="1800" dirty="0">
                <a:latin typeface="Arial" charset="0"/>
                <a:ea typeface="Arial" charset="0"/>
                <a:cs typeface="Arial" charset="0"/>
              </a:rPr>
              <a:t> y desarrollo de proyectos escolares ambientales. </a:t>
            </a:r>
          </a:p>
          <a:p>
            <a:endParaRPr lang="es-ES_tradnl" sz="1800" dirty="0"/>
          </a:p>
          <a:p>
            <a:endParaRPr lang="es-ES_tradnl" sz="1800" dirty="0" smtClean="0">
              <a:latin typeface="Arial" charset="0"/>
              <a:ea typeface="Arial" charset="0"/>
              <a:cs typeface="Arial" charset="0"/>
            </a:endParaRPr>
          </a:p>
          <a:p>
            <a:endParaRPr lang="es-ES_tradnl" sz="1800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endParaRPr lang="es-ES_tradnl" dirty="0"/>
          </a:p>
        </p:txBody>
      </p:sp>
      <p:pic>
        <p:nvPicPr>
          <p:cNvPr id="4" name="Imagen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722" y="305513"/>
            <a:ext cx="1227481" cy="104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1051501" y="6093296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/>
              <a:t>ENEP-F-ST19</a:t>
            </a:r>
          </a:p>
          <a:p>
            <a:r>
              <a:rPr lang="es-ES_tradnl" sz="1000" dirty="0" smtClean="0"/>
              <a:t>V00/012016</a:t>
            </a:r>
            <a:endParaRPr lang="es-ES" sz="1000" dirty="0"/>
          </a:p>
        </p:txBody>
      </p:sp>
      <p:pic>
        <p:nvPicPr>
          <p:cNvPr id="6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903" y="6123550"/>
            <a:ext cx="402972" cy="3396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1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722" y="305513"/>
            <a:ext cx="1227481" cy="104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1051501" y="6093296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/>
              <a:t>ENEP-F-ST19</a:t>
            </a:r>
          </a:p>
          <a:p>
            <a:r>
              <a:rPr lang="es-ES_tradnl" sz="1000" dirty="0" smtClean="0"/>
              <a:t>V00/012016</a:t>
            </a:r>
            <a:endParaRPr lang="es-ES" sz="1000" dirty="0"/>
          </a:p>
        </p:txBody>
      </p:sp>
      <p:pic>
        <p:nvPicPr>
          <p:cNvPr id="6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903" y="6123550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10 Marcador de contenido"/>
          <p:cNvSpPr txBox="1">
            <a:spLocks/>
          </p:cNvSpPr>
          <p:nvPr/>
        </p:nvSpPr>
        <p:spPr>
          <a:xfrm>
            <a:off x="2330497" y="573143"/>
            <a:ext cx="7972452" cy="53403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66675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MX" altLang="es-ES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Cursos que anteceden</a:t>
            </a:r>
          </a:p>
          <a:p>
            <a:pPr marL="0" indent="66675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s-MX" altLang="es-E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66675" algn="ctr" eaLnBrk="0" fontAlgn="base" hangingPunct="0">
              <a:spcBef>
                <a:spcPct val="0"/>
              </a:spcBef>
              <a:spcAft>
                <a:spcPct val="0"/>
              </a:spcAft>
              <a:buFont typeface="Arial"/>
              <a:buNone/>
            </a:pPr>
            <a:r>
              <a:rPr lang="es-ES" altLang="es-ES" dirty="0" smtClean="0">
                <a:latin typeface="Arial" pitchFamily="34" charset="0"/>
                <a:cs typeface="Arial" pitchFamily="34" charset="0"/>
              </a:rPr>
              <a:t>Acercamiento a las ciencias naturales en el preescolar</a:t>
            </a:r>
          </a:p>
          <a:p>
            <a:pPr marL="0" indent="66675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s-MX" altLang="es-ES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66675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MX" altLang="es-ES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Cursos subsecuentes</a:t>
            </a:r>
          </a:p>
          <a:p>
            <a:pPr marL="0" indent="66675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s-MX" altLang="es-E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66675" algn="ctr" eaLnBrk="0" fontAlgn="base" hangingPunct="0">
              <a:spcBef>
                <a:spcPct val="0"/>
              </a:spcBef>
              <a:spcAft>
                <a:spcPct val="0"/>
              </a:spcAft>
              <a:buFont typeface="Arial"/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Educación ambiental para la sustentabilidad</a:t>
            </a:r>
            <a:endParaRPr lang="es-ES" altLang="es-ES" dirty="0" smtClean="0">
              <a:latin typeface="Arial" pitchFamily="34" charset="0"/>
              <a:cs typeface="Arial" pitchFamily="34" charset="0"/>
            </a:endParaRPr>
          </a:p>
          <a:p>
            <a:pPr marL="0" indent="66675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s-MX" altLang="es-ES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66675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s-MX" altLang="es-ES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66675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MX" altLang="es-ES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Relaci</a:t>
            </a:r>
            <a:r>
              <a:rPr lang="es-MX" altLang="es-ES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lang="es-MX" altLang="es-ES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de la materia con cursos del mismo semestre</a:t>
            </a:r>
          </a:p>
          <a:p>
            <a:pPr marL="0" indent="66675" algn="ctr" eaLnBrk="0" fontAlgn="base" hangingPunct="0">
              <a:spcBef>
                <a:spcPct val="0"/>
              </a:spcBef>
              <a:spcAft>
                <a:spcPct val="0"/>
              </a:spcAft>
              <a:buFont typeface="Arial"/>
              <a:buNone/>
            </a:pPr>
            <a:endParaRPr lang="es-MX" altLang="es-E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66675" algn="ctr" eaLnBrk="0" fontAlgn="base" hangingPunct="0">
              <a:spcBef>
                <a:spcPct val="0"/>
              </a:spcBef>
              <a:spcAft>
                <a:spcPct val="0"/>
              </a:spcAft>
              <a:buFont typeface="Arial"/>
              <a:buNone/>
            </a:pPr>
            <a:r>
              <a:rPr lang="es-MX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Estrategias de Trabajo Docente </a:t>
            </a:r>
            <a:endParaRPr lang="es-ES" altLang="es-ES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Arial"/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87067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722" y="305513"/>
            <a:ext cx="1227481" cy="104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1051501" y="6093296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/>
              <a:t>ENEP-F-ST19</a:t>
            </a:r>
          </a:p>
          <a:p>
            <a:r>
              <a:rPr lang="es-ES_tradnl" sz="1000" dirty="0" smtClean="0"/>
              <a:t>V00/012016</a:t>
            </a:r>
            <a:endParaRPr lang="es-ES" sz="1000" dirty="0"/>
          </a:p>
        </p:txBody>
      </p:sp>
      <p:pic>
        <p:nvPicPr>
          <p:cNvPr id="6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903" y="6123550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ángulo 6"/>
          <p:cNvSpPr/>
          <p:nvPr/>
        </p:nvSpPr>
        <p:spPr>
          <a:xfrm>
            <a:off x="696722" y="1698522"/>
            <a:ext cx="10946153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600" dirty="0" err="1" smtClean="0">
                <a:effectLst/>
                <a:latin typeface="Arial" charset="0"/>
                <a:ea typeface="Arial" charset="0"/>
                <a:cs typeface="Arial" charset="0"/>
              </a:rPr>
              <a:t>Anenberg</a:t>
            </a:r>
            <a:r>
              <a:rPr lang="es-ES_tradnl" sz="1600" dirty="0" smtClean="0">
                <a:effectLst/>
                <a:latin typeface="Arial" charset="0"/>
                <a:ea typeface="Arial" charset="0"/>
                <a:cs typeface="Arial" charset="0"/>
              </a:rPr>
              <a:t> </a:t>
            </a:r>
            <a:r>
              <a:rPr lang="es-ES_tradnl" sz="1600" dirty="0" err="1" smtClean="0">
                <a:effectLst/>
                <a:latin typeface="Arial" charset="0"/>
                <a:ea typeface="Arial" charset="0"/>
                <a:cs typeface="Arial" charset="0"/>
              </a:rPr>
              <a:t>Fundation</a:t>
            </a:r>
            <a:r>
              <a:rPr lang="es-ES_tradnl" sz="1600" dirty="0" smtClean="0">
                <a:effectLst/>
                <a:latin typeface="Arial" charset="0"/>
                <a:ea typeface="Arial" charset="0"/>
                <a:cs typeface="Arial" charset="0"/>
              </a:rPr>
              <a:t>. (2007). </a:t>
            </a:r>
            <a:r>
              <a:rPr lang="es-ES_tradnl" sz="1600" dirty="0" err="1" smtClean="0">
                <a:effectLst/>
                <a:latin typeface="Arial" charset="0"/>
                <a:ea typeface="Arial" charset="0"/>
                <a:cs typeface="Arial" charset="0"/>
              </a:rPr>
              <a:t>The</a:t>
            </a:r>
            <a:r>
              <a:rPr lang="es-ES_tradnl" sz="1600" dirty="0" smtClean="0">
                <a:effectLst/>
                <a:latin typeface="Arial" charset="0"/>
                <a:ea typeface="Arial" charset="0"/>
                <a:cs typeface="Arial" charset="0"/>
              </a:rPr>
              <a:t> Habitable </a:t>
            </a:r>
            <a:r>
              <a:rPr lang="es-ES_tradnl" sz="1600" dirty="0" err="1" smtClean="0">
                <a:effectLst/>
                <a:latin typeface="Arial" charset="0"/>
                <a:ea typeface="Arial" charset="0"/>
                <a:cs typeface="Arial" charset="0"/>
              </a:rPr>
              <a:t>Planet</a:t>
            </a:r>
            <a:r>
              <a:rPr lang="es-ES_tradnl" sz="1600" dirty="0" smtClean="0">
                <a:effectLst/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s-ES_tradnl" sz="1600" dirty="0" err="1" smtClean="0">
                <a:effectLst/>
                <a:latin typeface="Arial" charset="0"/>
                <a:ea typeface="Arial" charset="0"/>
                <a:cs typeface="Arial" charset="0"/>
              </a:rPr>
              <a:t>Guide</a:t>
            </a:r>
            <a:r>
              <a:rPr lang="es-ES_tradnl" sz="1600" dirty="0" smtClean="0">
                <a:effectLst/>
                <a:latin typeface="Arial" charset="0"/>
                <a:ea typeface="Arial" charset="0"/>
                <a:cs typeface="Arial" charset="0"/>
              </a:rPr>
              <a:t> and </a:t>
            </a:r>
            <a:r>
              <a:rPr lang="es-ES_tradnl" sz="1600" dirty="0" err="1" smtClean="0">
                <a:effectLst/>
                <a:latin typeface="Arial" charset="0"/>
                <a:ea typeface="Arial" charset="0"/>
                <a:cs typeface="Arial" charset="0"/>
              </a:rPr>
              <a:t>Textbook</a:t>
            </a:r>
            <a:r>
              <a:rPr lang="es-ES_tradnl" sz="1600" dirty="0" smtClean="0">
                <a:effectLst/>
                <a:latin typeface="Arial" charset="0"/>
                <a:ea typeface="Arial" charset="0"/>
                <a:cs typeface="Arial" charset="0"/>
              </a:rPr>
              <a:t>. A </a:t>
            </a:r>
            <a:r>
              <a:rPr lang="es-ES_tradnl" sz="1600" dirty="0" err="1" smtClean="0">
                <a:effectLst/>
                <a:latin typeface="Arial" charset="0"/>
                <a:ea typeface="Arial" charset="0"/>
                <a:cs typeface="Arial" charset="0"/>
              </a:rPr>
              <a:t>Systems</a:t>
            </a:r>
            <a:r>
              <a:rPr lang="es-ES_tradnl" sz="1600" dirty="0" smtClean="0">
                <a:effectLst/>
                <a:latin typeface="Arial" charset="0"/>
                <a:ea typeface="Arial" charset="0"/>
                <a:cs typeface="Arial" charset="0"/>
              </a:rPr>
              <a:t> </a:t>
            </a:r>
            <a:r>
              <a:rPr lang="es-ES_tradnl" sz="1600" dirty="0" err="1" smtClean="0">
                <a:effectLst/>
                <a:latin typeface="Arial" charset="0"/>
                <a:ea typeface="Arial" charset="0"/>
                <a:cs typeface="Arial" charset="0"/>
              </a:rPr>
              <a:t>Approach</a:t>
            </a:r>
            <a:r>
              <a:rPr lang="es-ES_tradnl" sz="1600" dirty="0" smtClean="0">
                <a:effectLst/>
                <a:latin typeface="Arial" charset="0"/>
                <a:ea typeface="Arial" charset="0"/>
                <a:cs typeface="Arial" charset="0"/>
              </a:rPr>
              <a:t> to </a:t>
            </a:r>
            <a:r>
              <a:rPr lang="es-ES_tradnl" sz="1600" dirty="0" err="1" smtClean="0">
                <a:effectLst/>
                <a:latin typeface="Arial" charset="0"/>
                <a:ea typeface="Arial" charset="0"/>
                <a:cs typeface="Arial" charset="0"/>
              </a:rPr>
              <a:t>Environmental</a:t>
            </a:r>
            <a:r>
              <a:rPr lang="es-ES_tradnl" sz="1600" dirty="0" smtClean="0">
                <a:effectLst/>
                <a:latin typeface="Arial" charset="0"/>
                <a:ea typeface="Arial" charset="0"/>
                <a:cs typeface="Arial" charset="0"/>
              </a:rPr>
              <a:t> </a:t>
            </a:r>
            <a:r>
              <a:rPr lang="es-ES_tradnl" sz="1600" dirty="0" err="1" smtClean="0">
                <a:effectLst/>
                <a:latin typeface="Arial" charset="0"/>
                <a:ea typeface="Arial" charset="0"/>
                <a:cs typeface="Arial" charset="0"/>
              </a:rPr>
              <a:t>Science</a:t>
            </a:r>
            <a:r>
              <a:rPr lang="es-ES_tradnl" sz="1600" dirty="0" smtClean="0">
                <a:effectLst/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s-ES_tradnl" sz="1600" dirty="0" err="1" smtClean="0">
                <a:effectLst/>
                <a:latin typeface="Arial" charset="0"/>
                <a:ea typeface="Arial" charset="0"/>
                <a:cs typeface="Arial" charset="0"/>
              </a:rPr>
              <a:t>Annenberg</a:t>
            </a:r>
            <a:r>
              <a:rPr lang="es-ES_tradnl" sz="1600" dirty="0" smtClean="0">
                <a:effectLst/>
                <a:latin typeface="Arial" charset="0"/>
                <a:ea typeface="Arial" charset="0"/>
                <a:cs typeface="Arial" charset="0"/>
              </a:rPr>
              <a:t> Media Professional </a:t>
            </a:r>
            <a:r>
              <a:rPr lang="es-ES_tradnl" sz="1600" dirty="0" err="1" smtClean="0">
                <a:effectLst/>
                <a:latin typeface="Arial" charset="0"/>
                <a:ea typeface="Arial" charset="0"/>
                <a:cs typeface="Arial" charset="0"/>
              </a:rPr>
              <a:t>Development</a:t>
            </a:r>
            <a:r>
              <a:rPr lang="es-ES_tradnl" sz="1600" dirty="0" smtClean="0">
                <a:effectLst/>
                <a:latin typeface="Arial" charset="0"/>
                <a:ea typeface="Arial" charset="0"/>
                <a:cs typeface="Arial" charset="0"/>
              </a:rPr>
              <a:t> </a:t>
            </a:r>
            <a:r>
              <a:rPr lang="es-ES_tradnl" sz="1600" dirty="0" err="1" smtClean="0">
                <a:effectLst/>
                <a:latin typeface="Arial" charset="0"/>
                <a:ea typeface="Arial" charset="0"/>
                <a:cs typeface="Arial" charset="0"/>
              </a:rPr>
              <a:t>Course</a:t>
            </a:r>
            <a:r>
              <a:rPr lang="es-ES_tradnl" sz="1600" dirty="0" smtClean="0">
                <a:effectLst/>
                <a:latin typeface="Arial" charset="0"/>
                <a:ea typeface="Arial" charset="0"/>
                <a:cs typeface="Arial" charset="0"/>
              </a:rPr>
              <a:t>. EEUU: Harvard- </a:t>
            </a:r>
            <a:r>
              <a:rPr lang="es-ES_tradnl" sz="1600" dirty="0" err="1" smtClean="0">
                <a:effectLst/>
                <a:latin typeface="Arial" charset="0"/>
                <a:ea typeface="Arial" charset="0"/>
                <a:cs typeface="Arial" charset="0"/>
              </a:rPr>
              <a:t>Smithsonian</a:t>
            </a:r>
            <a:r>
              <a:rPr lang="es-ES_tradnl" sz="1600" dirty="0" smtClean="0">
                <a:effectLst/>
                <a:latin typeface="Arial" charset="0"/>
                <a:ea typeface="Arial" charset="0"/>
                <a:cs typeface="Arial" charset="0"/>
              </a:rPr>
              <a:t> Center </a:t>
            </a:r>
            <a:r>
              <a:rPr lang="es-ES_tradnl" sz="1600" dirty="0" err="1" smtClean="0">
                <a:effectLst/>
                <a:latin typeface="Arial" charset="0"/>
                <a:ea typeface="Arial" charset="0"/>
                <a:cs typeface="Arial" charset="0"/>
              </a:rPr>
              <a:t>for</a:t>
            </a:r>
            <a:r>
              <a:rPr lang="es-ES_tradnl" sz="1600" dirty="0" smtClean="0">
                <a:effectLst/>
                <a:latin typeface="Arial" charset="0"/>
                <a:ea typeface="Arial" charset="0"/>
                <a:cs typeface="Arial" charset="0"/>
              </a:rPr>
              <a:t> </a:t>
            </a:r>
            <a:r>
              <a:rPr lang="es-ES_tradnl" sz="1600" dirty="0" err="1" smtClean="0">
                <a:effectLst/>
                <a:latin typeface="Arial" charset="0"/>
                <a:ea typeface="Arial" charset="0"/>
                <a:cs typeface="Arial" charset="0"/>
              </a:rPr>
              <a:t>Astrophysics</a:t>
            </a:r>
            <a:r>
              <a:rPr lang="es-ES_tradnl" sz="1600" dirty="0" smtClean="0">
                <a:effectLst/>
                <a:latin typeface="Arial" charset="0"/>
                <a:ea typeface="Arial" charset="0"/>
                <a:cs typeface="Arial" charset="0"/>
              </a:rPr>
              <a:t> and Harvard </a:t>
            </a:r>
            <a:r>
              <a:rPr lang="es-ES_tradnl" sz="1600" dirty="0" err="1" smtClean="0">
                <a:effectLst/>
                <a:latin typeface="Arial" charset="0"/>
                <a:ea typeface="Arial" charset="0"/>
                <a:cs typeface="Arial" charset="0"/>
              </a:rPr>
              <a:t>University</a:t>
            </a:r>
            <a:r>
              <a:rPr lang="es-ES_tradnl" sz="1600" dirty="0" smtClean="0">
                <a:effectLst/>
                <a:latin typeface="Arial" charset="0"/>
                <a:ea typeface="Arial" charset="0"/>
                <a:cs typeface="Arial" charset="0"/>
              </a:rPr>
              <a:t> Center </a:t>
            </a:r>
            <a:r>
              <a:rPr lang="es-ES_tradnl" sz="1600" dirty="0" err="1" smtClean="0">
                <a:effectLst/>
                <a:latin typeface="Arial" charset="0"/>
                <a:ea typeface="Arial" charset="0"/>
                <a:cs typeface="Arial" charset="0"/>
              </a:rPr>
              <a:t>for</a:t>
            </a:r>
            <a:r>
              <a:rPr lang="es-ES_tradnl" sz="1600" dirty="0" smtClean="0">
                <a:effectLst/>
                <a:latin typeface="Arial" charset="0"/>
                <a:ea typeface="Arial" charset="0"/>
                <a:cs typeface="Arial" charset="0"/>
              </a:rPr>
              <a:t> </a:t>
            </a:r>
            <a:r>
              <a:rPr lang="es-ES_tradnl" sz="1600" dirty="0" err="1" smtClean="0">
                <a:effectLst/>
                <a:latin typeface="Arial" charset="0"/>
                <a:ea typeface="Arial" charset="0"/>
                <a:cs typeface="Arial" charset="0"/>
              </a:rPr>
              <a:t>the</a:t>
            </a:r>
            <a:r>
              <a:rPr lang="es-ES_tradnl" sz="1600" dirty="0" smtClean="0">
                <a:effectLst/>
                <a:latin typeface="Arial" charset="0"/>
                <a:ea typeface="Arial" charset="0"/>
                <a:cs typeface="Arial" charset="0"/>
              </a:rPr>
              <a:t> </a:t>
            </a:r>
            <a:r>
              <a:rPr lang="es-ES_tradnl" sz="1600" dirty="0" err="1" smtClean="0">
                <a:effectLst/>
                <a:latin typeface="Arial" charset="0"/>
                <a:ea typeface="Arial" charset="0"/>
                <a:cs typeface="Arial" charset="0"/>
              </a:rPr>
              <a:t>Environment</a:t>
            </a:r>
            <a:r>
              <a:rPr lang="es-ES_tradnl" sz="1600" dirty="0" smtClean="0">
                <a:effectLst/>
                <a:latin typeface="Arial" charset="0"/>
                <a:ea typeface="Arial" charset="0"/>
                <a:cs typeface="Arial" charset="0"/>
              </a:rPr>
              <a:t>. Recuperado de </a:t>
            </a:r>
            <a:r>
              <a:rPr lang="es-ES_tradnl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s-ES_tradnl" sz="1600" dirty="0" smtClean="0">
                <a:solidFill>
                  <a:srgbClr val="0000FF"/>
                </a:solidFill>
                <a:effectLst/>
                <a:latin typeface="Arial" charset="0"/>
                <a:ea typeface="Arial" charset="0"/>
                <a:cs typeface="Arial" charset="0"/>
              </a:rPr>
              <a:t>http://</a:t>
            </a:r>
            <a:r>
              <a:rPr lang="es-ES_tradnl" sz="1600" dirty="0" err="1" smtClean="0">
                <a:solidFill>
                  <a:srgbClr val="0000FF"/>
                </a:solidFill>
                <a:effectLst/>
                <a:latin typeface="Arial" charset="0"/>
                <a:ea typeface="Arial" charset="0"/>
                <a:cs typeface="Arial" charset="0"/>
              </a:rPr>
              <a:t>www.bio-nica.info</a:t>
            </a:r>
            <a:r>
              <a:rPr lang="es-ES_tradnl" sz="1600" dirty="0" smtClean="0">
                <a:solidFill>
                  <a:srgbClr val="0000FF"/>
                </a:solidFill>
                <a:effectLst/>
                <a:latin typeface="Arial" charset="0"/>
                <a:ea typeface="Arial" charset="0"/>
                <a:cs typeface="Arial" charset="0"/>
              </a:rPr>
              <a:t>/biblioteca/Luna&amp;Luna2001.PDF http://</a:t>
            </a:r>
            <a:r>
              <a:rPr lang="es-ES_tradnl" sz="1600" dirty="0" err="1" smtClean="0">
                <a:solidFill>
                  <a:srgbClr val="0000FF"/>
                </a:solidFill>
                <a:effectLst/>
                <a:latin typeface="Arial" charset="0"/>
                <a:ea typeface="Arial" charset="0"/>
                <a:cs typeface="Arial" charset="0"/>
              </a:rPr>
              <a:t>www.learner.org</a:t>
            </a:r>
            <a:r>
              <a:rPr lang="es-ES_tradnl" sz="1600" dirty="0" smtClean="0">
                <a:solidFill>
                  <a:srgbClr val="0000FF"/>
                </a:solidFill>
                <a:effectLst/>
                <a:latin typeface="Arial" charset="0"/>
                <a:ea typeface="Arial" charset="0"/>
                <a:cs typeface="Arial" charset="0"/>
              </a:rPr>
              <a:t>/</a:t>
            </a:r>
            <a:r>
              <a:rPr lang="es-ES_tradnl" sz="1600" dirty="0" err="1" smtClean="0">
                <a:solidFill>
                  <a:srgbClr val="0000FF"/>
                </a:solidFill>
                <a:effectLst/>
                <a:latin typeface="Arial" charset="0"/>
                <a:ea typeface="Arial" charset="0"/>
                <a:cs typeface="Arial" charset="0"/>
              </a:rPr>
              <a:t>courses</a:t>
            </a:r>
            <a:r>
              <a:rPr lang="es-ES_tradnl" sz="1600" dirty="0" smtClean="0">
                <a:solidFill>
                  <a:srgbClr val="0000FF"/>
                </a:solidFill>
                <a:effectLst/>
                <a:latin typeface="Arial" charset="0"/>
                <a:ea typeface="Arial" charset="0"/>
                <a:cs typeface="Arial" charset="0"/>
              </a:rPr>
              <a:t>/</a:t>
            </a:r>
            <a:r>
              <a:rPr lang="es-ES_tradnl" sz="1600" dirty="0" err="1" smtClean="0">
                <a:solidFill>
                  <a:srgbClr val="0000FF"/>
                </a:solidFill>
                <a:effectLst/>
                <a:latin typeface="Arial" charset="0"/>
                <a:ea typeface="Arial" charset="0"/>
                <a:cs typeface="Arial" charset="0"/>
              </a:rPr>
              <a:t>envsci</a:t>
            </a:r>
            <a:r>
              <a:rPr lang="es-ES_tradnl" sz="1600" dirty="0" smtClean="0">
                <a:solidFill>
                  <a:srgbClr val="0000FF"/>
                </a:solidFill>
                <a:effectLst/>
                <a:latin typeface="Arial" charset="0"/>
                <a:ea typeface="Arial" charset="0"/>
                <a:cs typeface="Arial" charset="0"/>
              </a:rPr>
              <a:t>/ </a:t>
            </a:r>
            <a:endParaRPr lang="es-ES_tradnl" sz="1600" dirty="0" smtClean="0">
              <a:latin typeface="Arial" charset="0"/>
              <a:ea typeface="Arial" charset="0"/>
              <a:cs typeface="Arial" charset="0"/>
            </a:endParaRPr>
          </a:p>
          <a:p>
            <a:endParaRPr lang="es-ES_tradnl" sz="1600" dirty="0" smtClean="0">
              <a:effectLst/>
              <a:latin typeface="Arial" charset="0"/>
              <a:ea typeface="Arial" charset="0"/>
              <a:cs typeface="Arial" charset="0"/>
            </a:endParaRPr>
          </a:p>
          <a:p>
            <a:r>
              <a:rPr lang="es-ES_tradnl" sz="1600" dirty="0" smtClean="0">
                <a:effectLst/>
                <a:latin typeface="Arial" charset="0"/>
                <a:ea typeface="Arial" charset="0"/>
                <a:cs typeface="Arial" charset="0"/>
              </a:rPr>
              <a:t>Luna, G. y Luna, L. (2001). Manual de </a:t>
            </a:r>
            <a:r>
              <a:rPr lang="es-ES_tradnl" sz="1600" dirty="0" err="1" smtClean="0">
                <a:effectLst/>
                <a:latin typeface="Arial" charset="0"/>
                <a:ea typeface="Arial" charset="0"/>
                <a:cs typeface="Arial" charset="0"/>
              </a:rPr>
              <a:t>Educación</a:t>
            </a:r>
            <a:r>
              <a:rPr lang="es-ES_tradnl" sz="1600" dirty="0" smtClean="0">
                <a:effectLst/>
                <a:latin typeface="Arial" charset="0"/>
                <a:ea typeface="Arial" charset="0"/>
                <a:cs typeface="Arial" charset="0"/>
              </a:rPr>
              <a:t> Ambiental para las Comunidades de la RAAS. Proyecto para el Desarrollo Integral de la Pesca </a:t>
            </a:r>
          </a:p>
          <a:p>
            <a:r>
              <a:rPr lang="es-ES_tradnl" sz="1600" dirty="0" smtClean="0">
                <a:effectLst/>
                <a:latin typeface="Arial" charset="0"/>
                <a:ea typeface="Arial" charset="0"/>
                <a:cs typeface="Arial" charset="0"/>
              </a:rPr>
              <a:t>Artesanal en la </a:t>
            </a:r>
            <a:r>
              <a:rPr lang="es-ES_tradnl" sz="1600" dirty="0" err="1" smtClean="0">
                <a:effectLst/>
                <a:latin typeface="Arial" charset="0"/>
                <a:ea typeface="Arial" charset="0"/>
                <a:cs typeface="Arial" charset="0"/>
              </a:rPr>
              <a:t>Reunión</a:t>
            </a:r>
            <a:r>
              <a:rPr lang="es-ES_tradnl" sz="1600" dirty="0" smtClean="0">
                <a:effectLst/>
                <a:latin typeface="Arial" charset="0"/>
                <a:ea typeface="Arial" charset="0"/>
                <a:cs typeface="Arial" charset="0"/>
              </a:rPr>
              <a:t> </a:t>
            </a:r>
            <a:r>
              <a:rPr lang="es-ES_tradnl" sz="1600" dirty="0" err="1" smtClean="0">
                <a:effectLst/>
                <a:latin typeface="Arial" charset="0"/>
                <a:ea typeface="Arial" charset="0"/>
                <a:cs typeface="Arial" charset="0"/>
              </a:rPr>
              <a:t>Autónoma</a:t>
            </a:r>
            <a:r>
              <a:rPr lang="es-ES_tradnl" sz="1600" dirty="0" smtClean="0">
                <a:effectLst/>
                <a:latin typeface="Arial" charset="0"/>
                <a:ea typeface="Arial" charset="0"/>
                <a:cs typeface="Arial" charset="0"/>
              </a:rPr>
              <a:t> </a:t>
            </a:r>
            <a:r>
              <a:rPr lang="es-ES_tradnl" sz="1600" dirty="0" err="1" smtClean="0">
                <a:effectLst/>
                <a:latin typeface="Arial" charset="0"/>
                <a:ea typeface="Arial" charset="0"/>
                <a:cs typeface="Arial" charset="0"/>
              </a:rPr>
              <a:t>Atlántico</a:t>
            </a:r>
            <a:r>
              <a:rPr lang="es-ES_tradnl" sz="1600" dirty="0" smtClean="0">
                <a:effectLst/>
                <a:latin typeface="Arial" charset="0"/>
                <a:ea typeface="Arial" charset="0"/>
                <a:cs typeface="Arial" charset="0"/>
              </a:rPr>
              <a:t> Sur. Nicaragua. Recuperado de </a:t>
            </a:r>
            <a:endParaRPr lang="es-ES_tradnl" sz="1600" dirty="0" smtClean="0">
              <a:latin typeface="Arial" charset="0"/>
              <a:ea typeface="Arial" charset="0"/>
              <a:cs typeface="Arial" charset="0"/>
            </a:endParaRPr>
          </a:p>
          <a:p>
            <a:endParaRPr lang="es-ES_tradnl" sz="1600" dirty="0" smtClean="0">
              <a:effectLst/>
              <a:latin typeface="Arial" charset="0"/>
              <a:ea typeface="Arial" charset="0"/>
              <a:cs typeface="Arial" charset="0"/>
            </a:endParaRPr>
          </a:p>
          <a:p>
            <a:r>
              <a:rPr lang="es-ES_tradnl" sz="1600" dirty="0" smtClean="0">
                <a:effectLst/>
                <a:latin typeface="Arial" charset="0"/>
                <a:ea typeface="Arial" charset="0"/>
                <a:cs typeface="Arial" charset="0"/>
              </a:rPr>
              <a:t>RTPI. (2004). </a:t>
            </a:r>
            <a:r>
              <a:rPr lang="es-ES_tradnl" sz="1600" dirty="0" err="1" smtClean="0">
                <a:effectLst/>
                <a:latin typeface="Arial" charset="0"/>
                <a:ea typeface="Arial" charset="0"/>
                <a:cs typeface="Arial" charset="0"/>
              </a:rPr>
              <a:t>Education</a:t>
            </a:r>
            <a:r>
              <a:rPr lang="es-ES_tradnl" sz="1600" dirty="0" smtClean="0">
                <a:effectLst/>
                <a:latin typeface="Arial" charset="0"/>
                <a:ea typeface="Arial" charset="0"/>
                <a:cs typeface="Arial" charset="0"/>
              </a:rPr>
              <a:t> </a:t>
            </a:r>
            <a:r>
              <a:rPr lang="es-ES_tradnl" sz="1600" dirty="0" err="1" smtClean="0">
                <a:effectLst/>
                <a:latin typeface="Arial" charset="0"/>
                <a:ea typeface="Arial" charset="0"/>
                <a:cs typeface="Arial" charset="0"/>
              </a:rPr>
              <a:t>for</a:t>
            </a:r>
            <a:r>
              <a:rPr lang="es-ES_tradnl" sz="1600" dirty="0" smtClean="0">
                <a:effectLst/>
                <a:latin typeface="Arial" charset="0"/>
                <a:ea typeface="Arial" charset="0"/>
                <a:cs typeface="Arial" charset="0"/>
              </a:rPr>
              <a:t> </a:t>
            </a:r>
            <a:r>
              <a:rPr lang="es-ES_tradnl" sz="1600" dirty="0" err="1" smtClean="0">
                <a:effectLst/>
                <a:latin typeface="Arial" charset="0"/>
                <a:ea typeface="Arial" charset="0"/>
                <a:cs typeface="Arial" charset="0"/>
              </a:rPr>
              <a:t>Sustainable</a:t>
            </a:r>
            <a:r>
              <a:rPr lang="es-ES_tradnl" sz="1600" dirty="0" smtClean="0">
                <a:effectLst/>
                <a:latin typeface="Arial" charset="0"/>
                <a:ea typeface="Arial" charset="0"/>
                <a:cs typeface="Arial" charset="0"/>
              </a:rPr>
              <a:t> </a:t>
            </a:r>
            <a:r>
              <a:rPr lang="es-ES_tradnl" sz="1600" dirty="0" err="1" smtClean="0">
                <a:effectLst/>
                <a:latin typeface="Arial" charset="0"/>
                <a:ea typeface="Arial" charset="0"/>
                <a:cs typeface="Arial" charset="0"/>
              </a:rPr>
              <a:t>Development</a:t>
            </a:r>
            <a:r>
              <a:rPr lang="es-ES_tradnl" sz="1600" dirty="0" smtClean="0">
                <a:effectLst/>
                <a:latin typeface="Arial" charset="0"/>
                <a:ea typeface="Arial" charset="0"/>
                <a:cs typeface="Arial" charset="0"/>
              </a:rPr>
              <a:t>. A Manual </a:t>
            </a:r>
            <a:r>
              <a:rPr lang="es-ES_tradnl" sz="1600" dirty="0" err="1" smtClean="0">
                <a:effectLst/>
                <a:latin typeface="Arial" charset="0"/>
                <a:ea typeface="Arial" charset="0"/>
                <a:cs typeface="Arial" charset="0"/>
              </a:rPr>
              <a:t>for</a:t>
            </a:r>
            <a:r>
              <a:rPr lang="es-ES_tradnl" sz="1600" dirty="0" smtClean="0">
                <a:effectLst/>
                <a:latin typeface="Arial" charset="0"/>
                <a:ea typeface="Arial" charset="0"/>
                <a:cs typeface="Arial" charset="0"/>
              </a:rPr>
              <a:t> </a:t>
            </a:r>
            <a:r>
              <a:rPr lang="es-ES_tradnl" sz="1600" dirty="0" err="1" smtClean="0">
                <a:effectLst/>
                <a:latin typeface="Arial" charset="0"/>
                <a:ea typeface="Arial" charset="0"/>
                <a:cs typeface="Arial" charset="0"/>
              </a:rPr>
              <a:t>Schools</a:t>
            </a:r>
            <a:r>
              <a:rPr lang="es-ES_tradnl" sz="1600" dirty="0" smtClean="0">
                <a:effectLst/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s-ES_tradnl" sz="1600" dirty="0" err="1" smtClean="0">
                <a:effectLst/>
                <a:latin typeface="Arial" charset="0"/>
                <a:ea typeface="Arial" charset="0"/>
                <a:cs typeface="Arial" charset="0"/>
              </a:rPr>
              <a:t>England</a:t>
            </a:r>
            <a:r>
              <a:rPr lang="es-ES_tradnl" sz="1600" dirty="0" smtClean="0">
                <a:effectLst/>
                <a:latin typeface="Arial" charset="0"/>
                <a:ea typeface="Arial" charset="0"/>
                <a:cs typeface="Arial" charset="0"/>
              </a:rPr>
              <a:t>: Royal Town </a:t>
            </a:r>
            <a:r>
              <a:rPr lang="es-ES_tradnl" sz="1600" dirty="0" err="1" smtClean="0">
                <a:effectLst/>
                <a:latin typeface="Arial" charset="0"/>
                <a:ea typeface="Arial" charset="0"/>
                <a:cs typeface="Arial" charset="0"/>
              </a:rPr>
              <a:t>Planing</a:t>
            </a:r>
            <a:r>
              <a:rPr lang="es-ES_tradnl" sz="1600" dirty="0" smtClean="0">
                <a:effectLst/>
                <a:latin typeface="Arial" charset="0"/>
                <a:ea typeface="Arial" charset="0"/>
                <a:cs typeface="Arial" charset="0"/>
              </a:rPr>
              <a:t> </a:t>
            </a:r>
            <a:r>
              <a:rPr lang="es-ES_tradnl" sz="1600" dirty="0" err="1" smtClean="0">
                <a:effectLst/>
                <a:latin typeface="Arial" charset="0"/>
                <a:ea typeface="Arial" charset="0"/>
                <a:cs typeface="Arial" charset="0"/>
              </a:rPr>
              <a:t>Institute</a:t>
            </a:r>
            <a:r>
              <a:rPr lang="es-ES_tradnl" sz="1600" dirty="0" smtClean="0">
                <a:effectLst/>
                <a:latin typeface="Arial" charset="0"/>
                <a:ea typeface="Arial" charset="0"/>
                <a:cs typeface="Arial" charset="0"/>
              </a:rPr>
              <a:t> (RTPI) </a:t>
            </a:r>
            <a:r>
              <a:rPr lang="es-ES_tradnl" sz="1600" dirty="0" err="1" smtClean="0">
                <a:effectLst/>
                <a:latin typeface="Arial" charset="0"/>
                <a:ea typeface="Arial" charset="0"/>
                <a:cs typeface="Arial" charset="0"/>
              </a:rPr>
              <a:t>Environmental</a:t>
            </a:r>
            <a:r>
              <a:rPr lang="es-ES_tradnl" sz="1600" dirty="0" smtClean="0">
                <a:effectLst/>
                <a:latin typeface="Arial" charset="0"/>
                <a:ea typeface="Arial" charset="0"/>
                <a:cs typeface="Arial" charset="0"/>
              </a:rPr>
              <a:t> </a:t>
            </a:r>
            <a:r>
              <a:rPr lang="es-ES_tradnl" sz="1600" dirty="0" err="1" smtClean="0">
                <a:effectLst/>
                <a:latin typeface="Arial" charset="0"/>
                <a:ea typeface="Arial" charset="0"/>
                <a:cs typeface="Arial" charset="0"/>
              </a:rPr>
              <a:t>Education</a:t>
            </a:r>
            <a:r>
              <a:rPr lang="es-ES_tradnl" sz="1600" dirty="0" smtClean="0">
                <a:effectLst/>
                <a:latin typeface="Arial" charset="0"/>
                <a:ea typeface="Arial" charset="0"/>
                <a:cs typeface="Arial" charset="0"/>
              </a:rPr>
              <a:t> Panel </a:t>
            </a:r>
            <a:r>
              <a:rPr lang="es-ES_tradnl" sz="1600" dirty="0" err="1" smtClean="0">
                <a:effectLst/>
                <a:latin typeface="Arial" charset="0"/>
                <a:ea typeface="Arial" charset="0"/>
                <a:cs typeface="Arial" charset="0"/>
              </a:rPr>
              <a:t>Steering</a:t>
            </a:r>
            <a:r>
              <a:rPr lang="es-ES_tradnl" sz="1600" dirty="0" smtClean="0">
                <a:effectLst/>
                <a:latin typeface="Arial" charset="0"/>
                <a:ea typeface="Arial" charset="0"/>
                <a:cs typeface="Arial" charset="0"/>
              </a:rPr>
              <a:t> </a:t>
            </a:r>
            <a:r>
              <a:rPr lang="es-ES_tradnl" sz="1600" dirty="0" err="1" smtClean="0">
                <a:effectLst/>
                <a:latin typeface="Arial" charset="0"/>
                <a:ea typeface="Arial" charset="0"/>
                <a:cs typeface="Arial" charset="0"/>
              </a:rPr>
              <a:t>Group</a:t>
            </a:r>
            <a:r>
              <a:rPr lang="es-ES_tradnl" sz="1600" dirty="0" smtClean="0">
                <a:effectLst/>
                <a:latin typeface="Arial" charset="0"/>
                <a:ea typeface="Arial" charset="0"/>
                <a:cs typeface="Arial" charset="0"/>
              </a:rPr>
              <a:t>, 74 p. Recuperado de </a:t>
            </a:r>
            <a:r>
              <a:rPr lang="es-ES_tradnl" sz="1600" dirty="0" smtClean="0">
                <a:solidFill>
                  <a:srgbClr val="0000FF"/>
                </a:solidFill>
                <a:effectLst/>
                <a:latin typeface="Arial" charset="0"/>
                <a:ea typeface="Arial" charset="0"/>
                <a:cs typeface="Arial" charset="0"/>
              </a:rPr>
              <a:t>http://</a:t>
            </a:r>
            <a:r>
              <a:rPr lang="es-ES_tradnl" sz="1600" dirty="0" err="1" smtClean="0">
                <a:solidFill>
                  <a:srgbClr val="0000FF"/>
                </a:solidFill>
                <a:effectLst/>
                <a:latin typeface="Arial" charset="0"/>
                <a:ea typeface="Arial" charset="0"/>
                <a:cs typeface="Arial" charset="0"/>
              </a:rPr>
              <a:t>www.rtpi.org.uk</a:t>
            </a:r>
            <a:r>
              <a:rPr lang="es-ES_tradnl" sz="1600" dirty="0" smtClean="0">
                <a:solidFill>
                  <a:srgbClr val="0000FF"/>
                </a:solidFill>
                <a:effectLst/>
                <a:latin typeface="Arial" charset="0"/>
                <a:ea typeface="Arial" charset="0"/>
                <a:cs typeface="Arial" charset="0"/>
              </a:rPr>
              <a:t>/</a:t>
            </a:r>
            <a:r>
              <a:rPr lang="es-ES_tradnl" sz="1600" dirty="0" err="1" smtClean="0">
                <a:solidFill>
                  <a:srgbClr val="0000FF"/>
                </a:solidFill>
                <a:effectLst/>
                <a:latin typeface="Arial" charset="0"/>
                <a:ea typeface="Arial" charset="0"/>
                <a:cs typeface="Arial" charset="0"/>
              </a:rPr>
              <a:t>resources</a:t>
            </a:r>
            <a:r>
              <a:rPr lang="es-ES_tradnl" sz="1600" dirty="0" smtClean="0">
                <a:solidFill>
                  <a:srgbClr val="0000FF"/>
                </a:solidFill>
                <a:effectLst/>
                <a:latin typeface="Arial" charset="0"/>
                <a:ea typeface="Arial" charset="0"/>
                <a:cs typeface="Arial" charset="0"/>
              </a:rPr>
              <a:t>/</a:t>
            </a:r>
            <a:r>
              <a:rPr lang="es-ES_tradnl" sz="1600" dirty="0" err="1" smtClean="0">
                <a:solidFill>
                  <a:srgbClr val="0000FF"/>
                </a:solidFill>
                <a:effectLst/>
                <a:latin typeface="Arial" charset="0"/>
                <a:ea typeface="Arial" charset="0"/>
                <a:cs typeface="Arial" charset="0"/>
              </a:rPr>
              <a:t>consultations</a:t>
            </a:r>
            <a:r>
              <a:rPr lang="es-ES_tradnl" sz="1600" dirty="0" smtClean="0">
                <a:solidFill>
                  <a:srgbClr val="0000FF"/>
                </a:solidFill>
                <a:effectLst/>
                <a:latin typeface="Arial" charset="0"/>
                <a:ea typeface="Arial" charset="0"/>
                <a:cs typeface="Arial" charset="0"/>
              </a:rPr>
              <a:t>/</a:t>
            </a:r>
            <a:r>
              <a:rPr lang="es-ES_tradnl" sz="1600" dirty="0" err="1" smtClean="0">
                <a:solidFill>
                  <a:srgbClr val="0000FF"/>
                </a:solidFill>
                <a:effectLst/>
                <a:latin typeface="Arial" charset="0"/>
                <a:ea typeface="Arial" charset="0"/>
                <a:cs typeface="Arial" charset="0"/>
              </a:rPr>
              <a:t>envired</a:t>
            </a:r>
            <a:r>
              <a:rPr lang="es-ES_tradnl" sz="1600" dirty="0" smtClean="0">
                <a:solidFill>
                  <a:srgbClr val="0000FF"/>
                </a:solidFill>
                <a:effectLst/>
                <a:latin typeface="Arial" charset="0"/>
                <a:ea typeface="Arial" charset="0"/>
                <a:cs typeface="Arial" charset="0"/>
              </a:rPr>
              <a:t>/</a:t>
            </a:r>
            <a:r>
              <a:rPr lang="es-ES_tradnl" sz="1600" dirty="0" err="1" smtClean="0">
                <a:solidFill>
                  <a:srgbClr val="0000FF"/>
                </a:solidFill>
                <a:effectLst/>
                <a:latin typeface="Arial" charset="0"/>
                <a:ea typeface="Arial" charset="0"/>
                <a:cs typeface="Arial" charset="0"/>
              </a:rPr>
              <a:t>index.html</a:t>
            </a:r>
            <a:r>
              <a:rPr lang="es-ES_tradnl" sz="1600" dirty="0" smtClean="0">
                <a:solidFill>
                  <a:srgbClr val="0000FF"/>
                </a:solidFill>
                <a:effectLst/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r>
              <a:rPr lang="es-ES_tradnl" sz="1600" dirty="0">
                <a:latin typeface="Arial" charset="0"/>
                <a:ea typeface="Arial" charset="0"/>
                <a:cs typeface="Arial" charset="0"/>
              </a:rPr>
              <a:t>RTPI. (2004). </a:t>
            </a:r>
            <a:r>
              <a:rPr lang="es-ES_tradnl" sz="1600" dirty="0" err="1">
                <a:latin typeface="Arial" charset="0"/>
                <a:ea typeface="Arial" charset="0"/>
                <a:cs typeface="Arial" charset="0"/>
              </a:rPr>
              <a:t>Education</a:t>
            </a:r>
            <a:r>
              <a:rPr lang="es-ES_tradnl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s-ES_tradnl" sz="1600" dirty="0" err="1">
                <a:latin typeface="Arial" charset="0"/>
                <a:ea typeface="Arial" charset="0"/>
                <a:cs typeface="Arial" charset="0"/>
              </a:rPr>
              <a:t>for</a:t>
            </a:r>
            <a:r>
              <a:rPr lang="es-ES_tradnl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s-ES_tradnl" sz="1600" dirty="0" err="1">
                <a:latin typeface="Arial" charset="0"/>
                <a:ea typeface="Arial" charset="0"/>
                <a:cs typeface="Arial" charset="0"/>
              </a:rPr>
              <a:t>Sustainable</a:t>
            </a:r>
            <a:r>
              <a:rPr lang="es-ES_tradnl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s-ES_tradnl" sz="1600" dirty="0" err="1">
                <a:latin typeface="Arial" charset="0"/>
                <a:ea typeface="Arial" charset="0"/>
                <a:cs typeface="Arial" charset="0"/>
              </a:rPr>
              <a:t>Development</a:t>
            </a:r>
            <a:r>
              <a:rPr lang="es-ES_tradnl" sz="1600" dirty="0">
                <a:latin typeface="Arial" charset="0"/>
                <a:ea typeface="Arial" charset="0"/>
                <a:cs typeface="Arial" charset="0"/>
              </a:rPr>
              <a:t>. A Manual </a:t>
            </a:r>
            <a:r>
              <a:rPr lang="es-ES_tradnl" sz="1600" dirty="0" err="1">
                <a:latin typeface="Arial" charset="0"/>
                <a:ea typeface="Arial" charset="0"/>
                <a:cs typeface="Arial" charset="0"/>
              </a:rPr>
              <a:t>for</a:t>
            </a:r>
            <a:r>
              <a:rPr lang="es-ES_tradnl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s-ES_tradnl" sz="1600" dirty="0" err="1">
                <a:latin typeface="Arial" charset="0"/>
                <a:ea typeface="Arial" charset="0"/>
                <a:cs typeface="Arial" charset="0"/>
              </a:rPr>
              <a:t>Schools</a:t>
            </a:r>
            <a:r>
              <a:rPr lang="es-ES_tradnl" sz="16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s-ES_tradnl" sz="1600" dirty="0" err="1">
                <a:latin typeface="Arial" charset="0"/>
                <a:ea typeface="Arial" charset="0"/>
                <a:cs typeface="Arial" charset="0"/>
              </a:rPr>
              <a:t>England</a:t>
            </a:r>
            <a:r>
              <a:rPr lang="es-ES_tradnl" sz="1600" dirty="0">
                <a:latin typeface="Arial" charset="0"/>
                <a:ea typeface="Arial" charset="0"/>
                <a:cs typeface="Arial" charset="0"/>
              </a:rPr>
              <a:t>: Royal Town </a:t>
            </a:r>
            <a:r>
              <a:rPr lang="es-ES_tradnl" sz="1600" dirty="0" err="1">
                <a:latin typeface="Arial" charset="0"/>
                <a:ea typeface="Arial" charset="0"/>
                <a:cs typeface="Arial" charset="0"/>
              </a:rPr>
              <a:t>Planing</a:t>
            </a:r>
            <a:r>
              <a:rPr lang="es-ES_tradnl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s-ES_tradnl" sz="1600" dirty="0" err="1">
                <a:latin typeface="Arial" charset="0"/>
                <a:ea typeface="Arial" charset="0"/>
                <a:cs typeface="Arial" charset="0"/>
              </a:rPr>
              <a:t>Institute</a:t>
            </a:r>
            <a:r>
              <a:rPr lang="es-ES_tradnl" sz="1600" dirty="0">
                <a:latin typeface="Arial" charset="0"/>
                <a:ea typeface="Arial" charset="0"/>
                <a:cs typeface="Arial" charset="0"/>
              </a:rPr>
              <a:t> (RTPI) </a:t>
            </a:r>
            <a:r>
              <a:rPr lang="es-ES_tradnl" sz="1600" dirty="0" err="1">
                <a:latin typeface="Arial" charset="0"/>
                <a:ea typeface="Arial" charset="0"/>
                <a:cs typeface="Arial" charset="0"/>
              </a:rPr>
              <a:t>Environmental</a:t>
            </a:r>
            <a:r>
              <a:rPr lang="es-ES_tradnl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s-ES_tradnl" sz="1600" dirty="0" err="1">
                <a:latin typeface="Arial" charset="0"/>
                <a:ea typeface="Arial" charset="0"/>
                <a:cs typeface="Arial" charset="0"/>
              </a:rPr>
              <a:t>Education</a:t>
            </a:r>
            <a:r>
              <a:rPr lang="es-ES_tradnl" sz="1600" dirty="0">
                <a:latin typeface="Arial" charset="0"/>
                <a:ea typeface="Arial" charset="0"/>
                <a:cs typeface="Arial" charset="0"/>
              </a:rPr>
              <a:t> Panel </a:t>
            </a:r>
            <a:r>
              <a:rPr lang="es-ES_tradnl" sz="1600" dirty="0" err="1">
                <a:latin typeface="Arial" charset="0"/>
                <a:ea typeface="Arial" charset="0"/>
                <a:cs typeface="Arial" charset="0"/>
              </a:rPr>
              <a:t>Steering</a:t>
            </a:r>
            <a:r>
              <a:rPr lang="es-ES_tradnl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s-ES_tradnl" sz="1600" dirty="0" err="1">
                <a:latin typeface="Arial" charset="0"/>
                <a:ea typeface="Arial" charset="0"/>
                <a:cs typeface="Arial" charset="0"/>
              </a:rPr>
              <a:t>Group</a:t>
            </a:r>
            <a:r>
              <a:rPr lang="es-ES_tradnl" sz="1600" dirty="0">
                <a:latin typeface="Arial" charset="0"/>
                <a:ea typeface="Arial" charset="0"/>
                <a:cs typeface="Arial" charset="0"/>
              </a:rPr>
              <a:t>, 74 p. Recuperado de http://</a:t>
            </a:r>
            <a:r>
              <a:rPr lang="es-ES_tradnl" sz="1600" dirty="0" err="1">
                <a:latin typeface="Arial" charset="0"/>
                <a:ea typeface="Arial" charset="0"/>
                <a:cs typeface="Arial" charset="0"/>
              </a:rPr>
              <a:t>www.rtpi.org.uk</a:t>
            </a:r>
            <a:r>
              <a:rPr lang="es-ES_tradnl" sz="1600" dirty="0">
                <a:latin typeface="Arial" charset="0"/>
                <a:ea typeface="Arial" charset="0"/>
                <a:cs typeface="Arial" charset="0"/>
              </a:rPr>
              <a:t>/</a:t>
            </a:r>
            <a:r>
              <a:rPr lang="es-ES_tradnl" sz="1600" dirty="0" err="1">
                <a:latin typeface="Arial" charset="0"/>
                <a:ea typeface="Arial" charset="0"/>
                <a:cs typeface="Arial" charset="0"/>
              </a:rPr>
              <a:t>resources</a:t>
            </a:r>
            <a:r>
              <a:rPr lang="es-ES_tradnl" sz="1600" dirty="0">
                <a:latin typeface="Arial" charset="0"/>
                <a:ea typeface="Arial" charset="0"/>
                <a:cs typeface="Arial" charset="0"/>
              </a:rPr>
              <a:t>/</a:t>
            </a:r>
            <a:r>
              <a:rPr lang="es-ES_tradnl" sz="1600" dirty="0" err="1">
                <a:latin typeface="Arial" charset="0"/>
                <a:ea typeface="Arial" charset="0"/>
                <a:cs typeface="Arial" charset="0"/>
              </a:rPr>
              <a:t>consultations</a:t>
            </a:r>
            <a:r>
              <a:rPr lang="es-ES_tradnl" sz="1600" dirty="0">
                <a:latin typeface="Arial" charset="0"/>
                <a:ea typeface="Arial" charset="0"/>
                <a:cs typeface="Arial" charset="0"/>
              </a:rPr>
              <a:t>/</a:t>
            </a:r>
            <a:r>
              <a:rPr lang="es-ES_tradnl" sz="1600" dirty="0" err="1">
                <a:latin typeface="Arial" charset="0"/>
                <a:ea typeface="Arial" charset="0"/>
                <a:cs typeface="Arial" charset="0"/>
              </a:rPr>
              <a:t>envired</a:t>
            </a:r>
            <a:r>
              <a:rPr lang="es-ES_tradnl" sz="1600" dirty="0">
                <a:latin typeface="Arial" charset="0"/>
                <a:ea typeface="Arial" charset="0"/>
                <a:cs typeface="Arial" charset="0"/>
              </a:rPr>
              <a:t>/</a:t>
            </a:r>
            <a:r>
              <a:rPr lang="es-ES_tradnl" sz="1600" dirty="0" err="1">
                <a:latin typeface="Arial" charset="0"/>
                <a:ea typeface="Arial" charset="0"/>
                <a:cs typeface="Arial" charset="0"/>
              </a:rPr>
              <a:t>index.html</a:t>
            </a:r>
            <a:r>
              <a:rPr lang="es-ES_tradnl" sz="1600" dirty="0">
                <a:latin typeface="Arial" charset="0"/>
                <a:ea typeface="Arial" charset="0"/>
                <a:cs typeface="Arial" charset="0"/>
              </a:rPr>
              <a:t> </a:t>
            </a:r>
            <a:endParaRPr lang="es-ES_tradnl" sz="1600" dirty="0" smtClean="0">
              <a:latin typeface="Arial" charset="0"/>
              <a:ea typeface="Arial" charset="0"/>
              <a:cs typeface="Arial" charset="0"/>
            </a:endParaRPr>
          </a:p>
          <a:p>
            <a:endParaRPr lang="es-ES_tradnl" sz="1400" dirty="0" smtClean="0">
              <a:latin typeface="Arial" charset="0"/>
              <a:ea typeface="Arial" charset="0"/>
              <a:cs typeface="Arial" charset="0"/>
            </a:endParaRPr>
          </a:p>
          <a:p>
            <a:endParaRPr lang="es-ES_tradnl" dirty="0" smtClean="0"/>
          </a:p>
          <a:p>
            <a:endParaRPr lang="es-ES_tradnl" dirty="0" smtClean="0">
              <a:solidFill>
                <a:srgbClr val="0000FF"/>
              </a:solidFill>
              <a:effectLst/>
              <a:latin typeface="Cambria" charset="0"/>
            </a:endParaRPr>
          </a:p>
          <a:p>
            <a:endParaRPr lang="es-ES_tradnl" dirty="0">
              <a:solidFill>
                <a:srgbClr val="0000FF"/>
              </a:solidFill>
              <a:latin typeface="Cambria" charset="0"/>
            </a:endParaRPr>
          </a:p>
          <a:p>
            <a:endParaRPr lang="es-ES_tradnl" dirty="0"/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3069758" y="372959"/>
            <a:ext cx="6200079" cy="1325563"/>
          </a:xfrm>
        </p:spPr>
        <p:txBody>
          <a:bodyPr>
            <a:normAutofit/>
          </a:bodyPr>
          <a:lstStyle/>
          <a:p>
            <a:pPr algn="ctr"/>
            <a:r>
              <a:rPr lang="es-ES_tradnl" sz="2600" b="1" dirty="0" smtClean="0">
                <a:latin typeface="Arial" charset="0"/>
                <a:ea typeface="Arial" charset="0"/>
                <a:cs typeface="Arial" charset="0"/>
              </a:rPr>
              <a:t>BIBLIOGRAF</a:t>
            </a:r>
            <a:r>
              <a:rPr lang="es-ES" sz="2600" b="1" dirty="0" smtClean="0">
                <a:latin typeface="Arial" charset="0"/>
                <a:ea typeface="Arial" charset="0"/>
                <a:cs typeface="Arial" charset="0"/>
              </a:rPr>
              <a:t>ÍA BLOQUE I</a:t>
            </a:r>
            <a:endParaRPr lang="es-ES_tradnl" sz="2600" b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097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2382</Words>
  <Application>Microsoft Macintosh PowerPoint</Application>
  <PresentationFormat>Panorámica</PresentationFormat>
  <Paragraphs>284</Paragraphs>
  <Slides>23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9" baseType="lpstr">
      <vt:lpstr>Calibri</vt:lpstr>
      <vt:lpstr>Calibri Light</vt:lpstr>
      <vt:lpstr>Cambria</vt:lpstr>
      <vt:lpstr>Times New Roman</vt:lpstr>
      <vt:lpstr>Arial</vt:lpstr>
      <vt:lpstr>Tema de Office</vt:lpstr>
      <vt:lpstr>Presentación de PowerPoint</vt:lpstr>
      <vt:lpstr>Presentación de PowerPoint</vt:lpstr>
      <vt:lpstr>Presentación de PowerPoint</vt:lpstr>
      <vt:lpstr>COMPETENCIAS PROFESIONALES</vt:lpstr>
      <vt:lpstr>COMPETENCIAS DEL CURSO</vt:lpstr>
      <vt:lpstr>UNIDADES DE APRENDIZAJE</vt:lpstr>
      <vt:lpstr>SECUENCIA DE CONTENIDOS</vt:lpstr>
      <vt:lpstr>Presentación de PowerPoint</vt:lpstr>
      <vt:lpstr>BIBLIOGRAFÍA BLOQUE I</vt:lpstr>
      <vt:lpstr>Presentación de PowerPoint</vt:lpstr>
      <vt:lpstr>BIBLIOGRAFÍA BLOQUE II</vt:lpstr>
      <vt:lpstr>BIBLIOGRAFÍA BLOQUE III</vt:lpstr>
      <vt:lpstr>EVIDENCIAS Y RÚBRICAS UNIDAD I</vt:lpstr>
      <vt:lpstr>Presentación de PowerPoint</vt:lpstr>
      <vt:lpstr>RÚBRICA PARA ELABORACIÓN DE CUADROS (EVIDENCIA 1 y 2)</vt:lpstr>
      <vt:lpstr>RÚBRICA PARA POSTER (EVIDENCIA 3)</vt:lpstr>
      <vt:lpstr>EVIDENCIAS UNIDAD II</vt:lpstr>
      <vt:lpstr>Presentación de PowerPoint</vt:lpstr>
      <vt:lpstr>EVIDENCIAS UNIDAD III.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david gustavo montalvan zertuche</dc:creator>
  <cp:lastModifiedBy>david gustavo montalvan zertuche</cp:lastModifiedBy>
  <cp:revision>10</cp:revision>
  <dcterms:created xsi:type="dcterms:W3CDTF">2016-03-07T14:14:11Z</dcterms:created>
  <dcterms:modified xsi:type="dcterms:W3CDTF">2016-03-07T16:04:41Z</dcterms:modified>
</cp:coreProperties>
</file>