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7" r:id="rId8"/>
    <p:sldId id="268" r:id="rId9"/>
    <p:sldId id="271" r:id="rId10"/>
    <p:sldId id="270" r:id="rId11"/>
    <p:sldId id="265" r:id="rId12"/>
    <p:sldId id="269" r:id="rId13"/>
    <p:sldId id="272" r:id="rId14"/>
    <p:sldId id="273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60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07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31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04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55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246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558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751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491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563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66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14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A172A-4F5A-4656-B1AE-6CD7D5FC60AE}" type="datetimeFigureOut">
              <a:rPr lang="es-MX" smtClean="0"/>
              <a:t>30/08/2015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D408C-F5DA-41FD-A7E4-82EC7C008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56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235954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b="1" dirty="0"/>
              <a:t>Semestre </a:t>
            </a:r>
            <a:r>
              <a:rPr lang="es-ES_tradnl" sz="1600" b="1" dirty="0" smtClean="0"/>
              <a:t>: 5°</a:t>
            </a:r>
          </a:p>
          <a:p>
            <a:endParaRPr lang="es-ES_tradnl" sz="1600" b="1" dirty="0" smtClean="0"/>
          </a:p>
          <a:p>
            <a:r>
              <a:rPr lang="es-ES_tradnl" sz="1600" b="1" dirty="0" smtClean="0"/>
              <a:t>Nombre </a:t>
            </a:r>
            <a:r>
              <a:rPr lang="es-ES_tradnl" sz="1600" b="1" dirty="0"/>
              <a:t>de la </a:t>
            </a:r>
            <a:r>
              <a:rPr lang="es-ES_tradnl" sz="1600" b="1" dirty="0" smtClean="0"/>
              <a:t>Asignatura: </a:t>
            </a:r>
            <a:r>
              <a:rPr lang="es-MX" sz="1600" dirty="0" smtClean="0"/>
              <a:t>Herramientas Básicas para la Investigación Educativa</a:t>
            </a:r>
            <a:endParaRPr lang="es-ES_tradnl" sz="1600" b="1" dirty="0" smtClean="0"/>
          </a:p>
          <a:p>
            <a:endParaRPr lang="es-ES_tradnl" sz="1600" b="1" dirty="0" smtClean="0"/>
          </a:p>
          <a:p>
            <a:r>
              <a:rPr lang="es-ES_tradnl" sz="1600" b="1" dirty="0" smtClean="0"/>
              <a:t>Docente :</a:t>
            </a:r>
            <a:r>
              <a:rPr lang="es-ES_tradnl" sz="1600" b="1" dirty="0"/>
              <a:t> </a:t>
            </a:r>
            <a:r>
              <a:rPr lang="es-MX" sz="1600" b="1" dirty="0" smtClean="0"/>
              <a:t> </a:t>
            </a:r>
            <a:r>
              <a:rPr lang="es-MX" sz="1600" dirty="0" smtClean="0"/>
              <a:t>ANGÉLICA MARÍA ROCCA VALDÉS..</a:t>
            </a:r>
          </a:p>
          <a:p>
            <a:endParaRPr lang="es-ES" sz="1600" dirty="0"/>
          </a:p>
          <a:p>
            <a:r>
              <a:rPr lang="es-MX" sz="1600" b="1" dirty="0"/>
              <a:t>Instrucción</a:t>
            </a:r>
            <a:r>
              <a:rPr lang="es-MX" sz="1600" dirty="0"/>
              <a:t>: cada docente realiza su encuadre  partiendo del programa de la asignatura a desarrollar  y apegándose a los acuerdos del colegiado en cuanto a los  criterios de evaluación</a:t>
            </a:r>
            <a:r>
              <a:rPr lang="es-MX" sz="1600" b="1" dirty="0"/>
              <a:t> </a:t>
            </a:r>
            <a:endParaRPr lang="es-ES" sz="1600" dirty="0"/>
          </a:p>
          <a:p>
            <a:r>
              <a:rPr lang="es-ES_tradnl" sz="1600" b="1" dirty="0"/>
              <a:t> </a:t>
            </a:r>
            <a:endParaRPr lang="es-ES" sz="1600" dirty="0"/>
          </a:p>
          <a:p>
            <a:r>
              <a:rPr lang="es-ES_tradnl" sz="1600" b="1" dirty="0"/>
              <a:t>ELEMENTOS DEL ENCUADRE </a:t>
            </a:r>
            <a:endParaRPr lang="es-ES" sz="1600" dirty="0"/>
          </a:p>
          <a:p>
            <a:pPr lvl="0"/>
            <a:r>
              <a:rPr lang="es-MX" sz="1600" b="1" dirty="0" smtClean="0"/>
              <a:t>Enfoque:</a:t>
            </a:r>
          </a:p>
          <a:p>
            <a:pPr lvl="0"/>
            <a:r>
              <a:rPr lang="es-MX" sz="1600" dirty="0" smtClean="0"/>
              <a:t>Pragmático.</a:t>
            </a:r>
          </a:p>
          <a:p>
            <a:pPr lvl="0"/>
            <a:r>
              <a:rPr lang="es-MX" sz="1600" dirty="0" smtClean="0"/>
              <a:t>Sistemático.</a:t>
            </a:r>
          </a:p>
          <a:p>
            <a:pPr lvl="0"/>
            <a:r>
              <a:rPr lang="es-MX" sz="1600" dirty="0" smtClean="0"/>
              <a:t>Metodológico.</a:t>
            </a:r>
            <a:endParaRPr lang="es-ES" sz="1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660190" y="4149080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Propósito del curso: </a:t>
            </a:r>
            <a:r>
              <a:rPr lang="es-MX" dirty="0"/>
              <a:t>Fomentar en el docente en formación un razonamiento reflexivo, sistemático, planificado y riguroso que le permita sustentar su práctica educativa, basada tanto en los avances de la investigación como en el uso de metodologías e instrumentos necesarios para realizar intervenciones, que coadyuven a mejorar el potencial de los estudiantes de educación preescolar en México.</a:t>
            </a:r>
          </a:p>
        </p:txBody>
      </p:sp>
    </p:spTree>
    <p:extLst>
      <p:ext uri="{BB962C8B-B14F-4D97-AF65-F5344CB8AC3E}">
        <p14:creationId xmlns:p14="http://schemas.microsoft.com/office/powerpoint/2010/main" val="19963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764704"/>
            <a:ext cx="76328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Actividades  de  cierre </a:t>
            </a:r>
            <a:r>
              <a:rPr lang="es-ES" sz="2000" b="1" dirty="0"/>
              <a:t>y producto final de curso</a:t>
            </a:r>
            <a:r>
              <a:rPr lang="es-ES" sz="2000" b="1" dirty="0" smtClean="0"/>
              <a:t>:</a:t>
            </a:r>
          </a:p>
          <a:p>
            <a:pPr lvl="0"/>
            <a:r>
              <a:rPr lang="es-ES" sz="2000" dirty="0" smtClean="0"/>
              <a:t>Diseño de un ensayo (inicio) de investigación posible para titulación </a:t>
            </a:r>
            <a:endParaRPr lang="es-ES" sz="2000" dirty="0"/>
          </a:p>
          <a:p>
            <a:pPr lvl="0"/>
            <a:endParaRPr lang="es-MX" sz="2000" b="1" dirty="0" smtClean="0"/>
          </a:p>
          <a:p>
            <a:pPr lvl="0"/>
            <a:r>
              <a:rPr lang="es-MX" sz="2000" b="1" dirty="0" smtClean="0"/>
              <a:t>Fechas </a:t>
            </a:r>
            <a:r>
              <a:rPr lang="es-MX" sz="2000" b="1" dirty="0"/>
              <a:t>de evaluación y jornadas de observación y práctica docente</a:t>
            </a:r>
            <a:endParaRPr lang="es-ES" sz="2000" b="1" dirty="0"/>
          </a:p>
          <a:p>
            <a:pPr lvl="0"/>
            <a:r>
              <a:rPr lang="es-ES" sz="2000" dirty="0" smtClean="0"/>
              <a:t>Primera evaluación Institucional; Octubre: 19 - 23</a:t>
            </a:r>
          </a:p>
          <a:p>
            <a:pPr lvl="0"/>
            <a:r>
              <a:rPr lang="es-ES" sz="2000" dirty="0" smtClean="0"/>
              <a:t>Segunda </a:t>
            </a:r>
            <a:r>
              <a:rPr lang="es-ES" sz="2000" dirty="0"/>
              <a:t>evaluación </a:t>
            </a:r>
            <a:r>
              <a:rPr lang="es-ES" sz="2000" dirty="0" smtClean="0"/>
              <a:t>Institucional; Noviembre 17 - 20</a:t>
            </a:r>
          </a:p>
          <a:p>
            <a:pPr lvl="0"/>
            <a:r>
              <a:rPr lang="es-ES" sz="2000" dirty="0" smtClean="0"/>
              <a:t>Tercera </a:t>
            </a:r>
            <a:r>
              <a:rPr lang="es-ES" sz="2000" dirty="0"/>
              <a:t>evaluación Institucional; </a:t>
            </a:r>
            <a:r>
              <a:rPr lang="es-ES" sz="2000" dirty="0" smtClean="0"/>
              <a:t>Enero 11- 15</a:t>
            </a:r>
          </a:p>
          <a:p>
            <a:pPr lvl="0"/>
            <a:endParaRPr lang="es-ES" sz="2000" b="1" dirty="0" smtClean="0"/>
          </a:p>
          <a:p>
            <a:pPr lvl="0"/>
            <a:r>
              <a:rPr lang="es-ES" sz="2000" b="1" dirty="0"/>
              <a:t>Criterios de evaluación: </a:t>
            </a:r>
            <a:r>
              <a:rPr lang="es-ES" sz="2000" b="1" dirty="0" smtClean="0"/>
              <a:t>			</a:t>
            </a:r>
          </a:p>
          <a:p>
            <a:pPr lvl="0"/>
            <a:r>
              <a:rPr lang="es-ES" sz="2000" b="1" dirty="0" smtClean="0"/>
              <a:t>			Con Jornada	Sin Jornada</a:t>
            </a:r>
          </a:p>
          <a:p>
            <a:pPr lvl="0"/>
            <a:r>
              <a:rPr lang="es-ES" sz="2000" b="1" dirty="0" smtClean="0"/>
              <a:t>Examen Institucional	       40</a:t>
            </a:r>
            <a:r>
              <a:rPr lang="es-ES" sz="2000" b="1" dirty="0"/>
              <a:t>%		        4</a:t>
            </a:r>
            <a:r>
              <a:rPr lang="es-ES" sz="2000" b="1" dirty="0" smtClean="0"/>
              <a:t>0%</a:t>
            </a:r>
          </a:p>
          <a:p>
            <a:r>
              <a:rPr lang="es-ES" sz="2000" b="1" dirty="0"/>
              <a:t>Trabajos escritos	</a:t>
            </a:r>
            <a:r>
              <a:rPr lang="es-ES" sz="2000" b="1" dirty="0" smtClean="0"/>
              <a:t>	       10</a:t>
            </a:r>
            <a:r>
              <a:rPr lang="es-ES" sz="2000" b="1" dirty="0"/>
              <a:t>%		        3</a:t>
            </a:r>
            <a:r>
              <a:rPr lang="es-ES" sz="2000" b="1" dirty="0" smtClean="0"/>
              <a:t>0%</a:t>
            </a:r>
          </a:p>
          <a:p>
            <a:r>
              <a:rPr lang="es-ES" sz="2000" b="1" dirty="0" smtClean="0"/>
              <a:t>Participación 		       10%</a:t>
            </a:r>
            <a:r>
              <a:rPr lang="es-ES" sz="2000" b="1" dirty="0"/>
              <a:t>		        2</a:t>
            </a:r>
            <a:r>
              <a:rPr lang="es-ES" sz="2000" b="1" dirty="0" smtClean="0"/>
              <a:t>0%</a:t>
            </a:r>
          </a:p>
          <a:p>
            <a:r>
              <a:rPr lang="es-ES" sz="2000" b="1" dirty="0"/>
              <a:t>Portafolio		</a:t>
            </a:r>
            <a:r>
              <a:rPr lang="es-ES" sz="2000" b="1" dirty="0" smtClean="0"/>
              <a:t>       10%</a:t>
            </a:r>
            <a:r>
              <a:rPr lang="es-ES" sz="2000" b="1" dirty="0"/>
              <a:t>		        </a:t>
            </a:r>
            <a:r>
              <a:rPr lang="es-ES" sz="2000" b="1" dirty="0" smtClean="0"/>
              <a:t>10%</a:t>
            </a:r>
          </a:p>
          <a:p>
            <a:r>
              <a:rPr lang="es-ES" sz="2000" b="1" dirty="0" smtClean="0"/>
              <a:t>Observación y Practica	       30%	</a:t>
            </a:r>
            <a:r>
              <a:rPr lang="es-ES" sz="2000" b="1" dirty="0"/>
              <a:t>	       </a:t>
            </a:r>
            <a:r>
              <a:rPr lang="es-ES" sz="2000" b="1" dirty="0" smtClean="0"/>
              <a:t> - - - 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682391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404664"/>
            <a:ext cx="820891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/>
              <a:t>Orientaciones didácticas: </a:t>
            </a:r>
          </a:p>
          <a:p>
            <a:r>
              <a:rPr lang="es-MX" sz="2000" dirty="0"/>
              <a:t>Entre las actividades previstas se ubican: uso sistemático</a:t>
            </a:r>
          </a:p>
          <a:p>
            <a:r>
              <a:rPr lang="es-MX" sz="2000" dirty="0"/>
              <a:t>de bases de datos y acervos especializados digitalizados sobre la</a:t>
            </a:r>
          </a:p>
          <a:p>
            <a:r>
              <a:rPr lang="es-MX" sz="2000" dirty="0"/>
              <a:t>investigación educativa así como de otros recursos informáticos apoyados en</a:t>
            </a:r>
          </a:p>
          <a:p>
            <a:r>
              <a:rPr lang="es-MX" sz="2000" dirty="0"/>
              <a:t>las TIC; seminarios; análisis de ejemplos de investigación; trabajo</a:t>
            </a:r>
          </a:p>
          <a:p>
            <a:r>
              <a:rPr lang="es-MX" sz="2000" dirty="0"/>
              <a:t>colaborativo y autónomo en el diseño e instrumentación de proyectos de</a:t>
            </a:r>
          </a:p>
          <a:p>
            <a:r>
              <a:rPr lang="es-MX" sz="2000" dirty="0"/>
              <a:t>investigación; creación y participación activa en comunidades de aprendizaje</a:t>
            </a:r>
          </a:p>
          <a:p>
            <a:r>
              <a:rPr lang="es-MX" sz="2000" dirty="0"/>
              <a:t>en torno a la investigación en educación preescolar </a:t>
            </a:r>
            <a:r>
              <a:rPr lang="es-MX" sz="2000" dirty="0" smtClean="0"/>
              <a:t>y </a:t>
            </a:r>
            <a:r>
              <a:rPr lang="es-MX" sz="2000" dirty="0"/>
              <a:t>en México.</a:t>
            </a:r>
            <a:endParaRPr lang="es-MX" sz="2000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>
                <a:ea typeface="DaddysGirl" panose="02000603000000000000" pitchFamily="2" charset="0"/>
              </a:rPr>
              <a:t>Durante el curso, se analizarán los dos paradigmas prevalentes en la investigación educativa: el cuantitativo y el cualitativo.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Es de vital importancia que los docentes en formación contrasten ambos paradigmas, encuentren puntos en común, como lo es el hecho que ambos requieren diseños planificados, rigurosos y sistemáticos.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>
                <a:solidFill>
                  <a:schemeClr val="tx1"/>
                </a:solidFill>
                <a:cs typeface="Aharoni" panose="02010803020104030203" pitchFamily="2" charset="-79"/>
              </a:rPr>
              <a:t>Que analicen puntos de discrepancia.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>
                <a:solidFill>
                  <a:schemeClr val="tx1"/>
                </a:solidFill>
                <a:cs typeface="Aharoni" panose="02010803020104030203" pitchFamily="2" charset="-79"/>
              </a:rPr>
              <a:t>Orientados a cuantificar, generar hipótesis, manipular variables y buscar el grado de asociación entre variables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>
                <a:solidFill>
                  <a:schemeClr val="tx1"/>
                </a:solidFill>
                <a:cs typeface="Aharoni" panose="02010803020104030203" pitchFamily="2" charset="-79"/>
              </a:rPr>
              <a:t>Los diseños cualitativos pretenden profundizar en la subjetividad de los individuos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>
                <a:solidFill>
                  <a:sysClr val="windowText" lastClr="000000"/>
                </a:solidFill>
                <a:cs typeface="Aharoni" panose="02010803020104030203" pitchFamily="2" charset="-79"/>
              </a:rPr>
              <a:t>Valorar el contexto y la historicidad y generar marcos interpretativos que permitan comprender los fenómenos.</a:t>
            </a:r>
            <a:endParaRPr lang="es-MX" dirty="0" smtClean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032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0"/>
            <a:ext cx="85324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b="1" dirty="0"/>
              <a:t>Análisis de las experiencias obtenidas en los jardines de niños</a:t>
            </a:r>
          </a:p>
          <a:p>
            <a:r>
              <a:rPr lang="es-MX" dirty="0" smtClean="0"/>
              <a:t>Edad </a:t>
            </a:r>
            <a:r>
              <a:rPr lang="es-MX" dirty="0"/>
              <a:t>– Padres – </a:t>
            </a:r>
            <a:r>
              <a:rPr lang="es-MX" dirty="0" smtClean="0"/>
              <a:t>Madres	Ocupación	Situación civil	Tutores</a:t>
            </a:r>
          </a:p>
          <a:p>
            <a:r>
              <a:rPr lang="es-MX" dirty="0" smtClean="0"/>
              <a:t>Compromiso – Participación</a:t>
            </a:r>
          </a:p>
          <a:p>
            <a:r>
              <a:rPr lang="es-MX" dirty="0" smtClean="0"/>
              <a:t>Sociedad</a:t>
            </a:r>
            <a:r>
              <a:rPr lang="es-MX" dirty="0"/>
              <a:t>. Contexto: Socioeconómico           </a:t>
            </a:r>
          </a:p>
          <a:p>
            <a:endParaRPr lang="es-MX" dirty="0" smtClean="0"/>
          </a:p>
          <a:p>
            <a:r>
              <a:rPr lang="es-MX" dirty="0" smtClean="0"/>
              <a:t>Alumnos</a:t>
            </a:r>
            <a:r>
              <a:rPr lang="es-MX" dirty="0"/>
              <a:t>.</a:t>
            </a:r>
          </a:p>
          <a:p>
            <a:r>
              <a:rPr lang="es-MX" dirty="0"/>
              <a:t>Características de niños/niñas </a:t>
            </a:r>
            <a:r>
              <a:rPr lang="es-MX" dirty="0" smtClean="0"/>
              <a:t>	Estilo </a:t>
            </a:r>
            <a:r>
              <a:rPr lang="es-MX" dirty="0"/>
              <a:t>de aprendizaje </a:t>
            </a:r>
            <a:endParaRPr lang="es-MX" dirty="0" smtClean="0"/>
          </a:p>
          <a:p>
            <a:r>
              <a:rPr lang="es-MX" dirty="0" smtClean="0"/>
              <a:t>Áreas de oportunidad – Fortalezas	Intereses </a:t>
            </a:r>
            <a:r>
              <a:rPr lang="es-MX" dirty="0"/>
              <a:t>– Necesidades</a:t>
            </a:r>
          </a:p>
          <a:p>
            <a:endParaRPr lang="es-MX" dirty="0" smtClean="0"/>
          </a:p>
          <a:p>
            <a:r>
              <a:rPr lang="es-MX" dirty="0" smtClean="0"/>
              <a:t>Jardín </a:t>
            </a:r>
            <a:r>
              <a:rPr lang="es-MX" dirty="0"/>
              <a:t>de Niños</a:t>
            </a:r>
            <a:r>
              <a:rPr lang="es-MX" dirty="0" smtClean="0"/>
              <a:t>:</a:t>
            </a:r>
            <a:endParaRPr lang="es-MX" dirty="0"/>
          </a:p>
          <a:p>
            <a:r>
              <a:rPr lang="es-MX" dirty="0"/>
              <a:t>Organización – Infraestructura</a:t>
            </a:r>
          </a:p>
          <a:p>
            <a:r>
              <a:rPr lang="es-MX" dirty="0"/>
              <a:t>Organigrama</a:t>
            </a:r>
          </a:p>
          <a:p>
            <a:r>
              <a:rPr lang="es-MX" dirty="0" smtClean="0"/>
              <a:t>Programas </a:t>
            </a:r>
            <a:r>
              <a:rPr lang="es-MX" dirty="0"/>
              <a:t>empleados</a:t>
            </a:r>
          </a:p>
          <a:p>
            <a:r>
              <a:rPr lang="es-MX" dirty="0"/>
              <a:t>Ruta de mejora</a:t>
            </a:r>
          </a:p>
          <a:p>
            <a:r>
              <a:rPr lang="es-MX" dirty="0"/>
              <a:t>Gestión escolar</a:t>
            </a:r>
          </a:p>
          <a:p>
            <a:r>
              <a:rPr lang="es-MX" dirty="0"/>
              <a:t>Preparación – Años de servicio</a:t>
            </a:r>
          </a:p>
          <a:p>
            <a:r>
              <a:rPr lang="es-MX" dirty="0"/>
              <a:t>Relación entre el docente  a sus alumnos </a:t>
            </a:r>
          </a:p>
          <a:p>
            <a:r>
              <a:rPr lang="es-MX" dirty="0"/>
              <a:t>Relación entre los alumnos</a:t>
            </a:r>
          </a:p>
          <a:p>
            <a:r>
              <a:rPr lang="es-MX" dirty="0" smtClean="0"/>
              <a:t>Formato </a:t>
            </a:r>
            <a:r>
              <a:rPr lang="es-MX" dirty="0"/>
              <a:t>de trabajo</a:t>
            </a:r>
          </a:p>
          <a:p>
            <a:r>
              <a:rPr lang="es-MX" dirty="0" smtClean="0"/>
              <a:t>Compromiso</a:t>
            </a:r>
            <a:endParaRPr lang="es-MX" dirty="0"/>
          </a:p>
          <a:p>
            <a:r>
              <a:rPr lang="es-MX" dirty="0"/>
              <a:t>Así como alguna situación especial y/o problemática específica que sea de su interés para realizar una investigación más en lo concreto o profundamente</a:t>
            </a:r>
          </a:p>
        </p:txBody>
      </p:sp>
    </p:spTree>
    <p:extLst>
      <p:ext uri="{BB962C8B-B14F-4D97-AF65-F5344CB8AC3E}">
        <p14:creationId xmlns:p14="http://schemas.microsoft.com/office/powerpoint/2010/main" val="3636854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39752" y="2708920"/>
            <a:ext cx="4608512" cy="1418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ACUERDOS</a:t>
            </a:r>
            <a:endParaRPr lang="es-MX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578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58847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Asistir  </a:t>
            </a:r>
            <a:r>
              <a:rPr lang="es-MX" dirty="0"/>
              <a:t>y  permanecer en clase</a:t>
            </a:r>
          </a:p>
          <a:p>
            <a:pPr algn="just"/>
            <a:r>
              <a:rPr lang="es-MX" dirty="0"/>
              <a:t>Ser puntual</a:t>
            </a:r>
          </a:p>
          <a:p>
            <a:pPr algn="just"/>
            <a:r>
              <a:rPr lang="es-MX" dirty="0"/>
              <a:t>Traer los  materiales, tareas, equipo para trabajar</a:t>
            </a:r>
          </a:p>
          <a:p>
            <a:pPr algn="just"/>
            <a:r>
              <a:rPr lang="es-MX" dirty="0"/>
              <a:t>Participación  activa</a:t>
            </a:r>
          </a:p>
          <a:p>
            <a:pPr algn="just"/>
            <a:r>
              <a:rPr lang="es-MX" dirty="0"/>
              <a:t>Entregar evidencias a tiempo impresas  y completas </a:t>
            </a:r>
          </a:p>
          <a:p>
            <a:pPr algn="just"/>
            <a:r>
              <a:rPr lang="es-MX" dirty="0"/>
              <a:t>Trabajar individual y /o  por  equipo</a:t>
            </a:r>
          </a:p>
          <a:p>
            <a:pPr algn="just"/>
            <a:r>
              <a:rPr lang="es-MX" dirty="0"/>
              <a:t>No consumir alimentos en clase</a:t>
            </a:r>
          </a:p>
          <a:p>
            <a:pPr algn="just"/>
            <a:r>
              <a:rPr lang="es-MX" dirty="0"/>
              <a:t>Respeto  y  actitud de servicio</a:t>
            </a:r>
          </a:p>
          <a:p>
            <a:pPr algn="just"/>
            <a:r>
              <a:rPr lang="es-MX" dirty="0"/>
              <a:t>Organización  y  limpieza  en el aula</a:t>
            </a:r>
          </a:p>
          <a:p>
            <a:pPr algn="just"/>
            <a:r>
              <a:rPr lang="es-MX" dirty="0"/>
              <a:t>Aseo personal  y  uniforme</a:t>
            </a:r>
          </a:p>
          <a:p>
            <a:pPr algn="just"/>
            <a:r>
              <a:rPr lang="es-MX" dirty="0"/>
              <a:t>Tener la  información en el cuaderno, encuadre, trabajos, evidencias consultas, cuadros, esquemas, diagramas, datos </a:t>
            </a:r>
          </a:p>
          <a:p>
            <a:pPr algn="just"/>
            <a:r>
              <a:rPr lang="es-MX" dirty="0"/>
              <a:t>Revisar  plataforma de escuela en  red</a:t>
            </a:r>
          </a:p>
          <a:p>
            <a:pPr algn="just"/>
            <a:r>
              <a:rPr lang="es-MX" dirty="0"/>
              <a:t>Crear un ambiente, sano, pacífico y de convivencia</a:t>
            </a:r>
          </a:p>
          <a:p>
            <a:pPr algn="just"/>
            <a:r>
              <a:rPr lang="es-MX" dirty="0"/>
              <a:t>Uso de celular solo en emergencia</a:t>
            </a:r>
          </a:p>
          <a:p>
            <a:pPr algn="just"/>
            <a:r>
              <a:rPr lang="es-MX" dirty="0"/>
              <a:t>Contar con el 85% de asistencia para acreditar el curso</a:t>
            </a:r>
          </a:p>
          <a:p>
            <a:pPr algn="just"/>
            <a:r>
              <a:rPr lang="es-MX" dirty="0"/>
              <a:t>Tener buena actitud en clase, de lo contrario aunque tenga acreditado el curso la maestra titular podrá poner calificación reprobatoria </a:t>
            </a:r>
          </a:p>
        </p:txBody>
      </p:sp>
    </p:spTree>
    <p:extLst>
      <p:ext uri="{BB962C8B-B14F-4D97-AF65-F5344CB8AC3E}">
        <p14:creationId xmlns:p14="http://schemas.microsoft.com/office/powerpoint/2010/main" val="214613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14848" y="54868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smtClean="0"/>
              <a:t>Unidades del Curso: </a:t>
            </a:r>
          </a:p>
          <a:p>
            <a:r>
              <a:rPr lang="es-MX" sz="1600" b="1" dirty="0" smtClean="0">
                <a:solidFill>
                  <a:schemeClr val="tx1"/>
                </a:solidFill>
              </a:rPr>
              <a:t>Primera Unidad  </a:t>
            </a:r>
            <a:r>
              <a:rPr lang="es-MX" sz="1600" dirty="0" smtClean="0">
                <a:solidFill>
                  <a:schemeClr val="tx1"/>
                </a:solidFill>
              </a:rPr>
              <a:t>“La Investigación Educativa: búsqueda y análisis de conocimiento para orientar la práctica educativa” </a:t>
            </a:r>
          </a:p>
          <a:p>
            <a:endParaRPr lang="es-MX" sz="1600" b="1" dirty="0" smtClean="0">
              <a:solidFill>
                <a:schemeClr val="tx1"/>
              </a:solidFill>
            </a:endParaRPr>
          </a:p>
          <a:p>
            <a:r>
              <a:rPr lang="es-MX" sz="1600" b="1" dirty="0" smtClean="0">
                <a:solidFill>
                  <a:schemeClr val="tx1"/>
                </a:solidFill>
              </a:rPr>
              <a:t>Segunda Unidad </a:t>
            </a:r>
            <a:r>
              <a:rPr lang="es-MX" sz="1600" dirty="0" smtClean="0">
                <a:solidFill>
                  <a:schemeClr val="tx1"/>
                </a:solidFill>
              </a:rPr>
              <a:t>“La Investigación Descriptiva Cuantitativa y la Investigación Experimental y Cuasi Experimental en Educación: enfoque e instrumentos y aplicaciones en el aula”</a:t>
            </a:r>
          </a:p>
          <a:p>
            <a:endParaRPr lang="es-MX" sz="1600" b="1" dirty="0" smtClean="0">
              <a:solidFill>
                <a:schemeClr val="tx1"/>
              </a:solidFill>
            </a:endParaRPr>
          </a:p>
          <a:p>
            <a:r>
              <a:rPr lang="es-MX" sz="1600" b="1" dirty="0" smtClean="0">
                <a:solidFill>
                  <a:schemeClr val="tx1"/>
                </a:solidFill>
              </a:rPr>
              <a:t>Tercera Unidad  </a:t>
            </a:r>
            <a:r>
              <a:rPr lang="es-MX" sz="1600" dirty="0" smtClean="0">
                <a:solidFill>
                  <a:schemeClr val="tx1"/>
                </a:solidFill>
              </a:rPr>
              <a:t>“La Investigación Cualitativa en Educación: enfoques, instrumentos y aplicaciones en el aula”</a:t>
            </a:r>
            <a:endParaRPr lang="es-ES" sz="1600" b="1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-36512" y="3212976"/>
            <a:ext cx="91805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600" b="1" dirty="0" smtClean="0"/>
              <a:t>Temas: </a:t>
            </a:r>
          </a:p>
          <a:p>
            <a:r>
              <a:rPr lang="es-MX" sz="1600" b="1" dirty="0" smtClean="0"/>
              <a:t>Unidad 1.- </a:t>
            </a:r>
          </a:p>
          <a:p>
            <a:r>
              <a:rPr lang="es-MX" sz="1600" dirty="0" smtClean="0"/>
              <a:t>1.1. ¿Para qué investigamos en educación? Vínculos entre la investigación educativa y el quehacer docente.</a:t>
            </a:r>
          </a:p>
          <a:p>
            <a:r>
              <a:rPr lang="es-MX" sz="1600" dirty="0" smtClean="0"/>
              <a:t>1.2. Estrategias de búsqueda y análisis de investigación educativa: uso sistemático y abarcativo de bases de datos y acervos especializados digitalizados sobre la investigación educativa así como de otros recursos informáticos apoyados en las TIC.</a:t>
            </a:r>
          </a:p>
          <a:p>
            <a:r>
              <a:rPr lang="es-MX" sz="1600" dirty="0" smtClean="0"/>
              <a:t>1.3. Panorama general y contemporáneo de la investigación educativa en México y en otros contextos de influencia (algunos países de iberoamericanos, anglosajones y europeos): puntos de encuentro y divergencia.</a:t>
            </a:r>
          </a:p>
          <a:p>
            <a:r>
              <a:rPr lang="es-MX" sz="1600" dirty="0" smtClean="0"/>
              <a:t>1.4. Elementos básicos para la construcción de proyectos de investigación en educación.</a:t>
            </a:r>
          </a:p>
        </p:txBody>
      </p:sp>
    </p:spTree>
    <p:extLst>
      <p:ext uri="{BB962C8B-B14F-4D97-AF65-F5344CB8AC3E}">
        <p14:creationId xmlns:p14="http://schemas.microsoft.com/office/powerpoint/2010/main" val="97298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255994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Unidad 2.- </a:t>
            </a:r>
          </a:p>
          <a:p>
            <a:r>
              <a:rPr lang="es-MX" dirty="0" smtClean="0"/>
              <a:t>2.1. La investigación descriptiva cuantitativa, experimental y cuasi experimental: principios básicos y ejemplos.</a:t>
            </a:r>
          </a:p>
          <a:p>
            <a:r>
              <a:rPr lang="es-MX" dirty="0" smtClean="0"/>
              <a:t>2.1.1. ¿Qué ofrece la investigación descriptiva cuantitativa, experimental y cuasi experimental al quehacer docente?</a:t>
            </a:r>
          </a:p>
          <a:p>
            <a:r>
              <a:rPr lang="es-MX" dirty="0" smtClean="0"/>
              <a:t>2.1.2. Análisis de ejemplos de investigación descriptiva cuantitativa, experimental y cuasi experimental en educación y discusión de supuestos metodológicos.</a:t>
            </a:r>
          </a:p>
          <a:p>
            <a:r>
              <a:rPr lang="es-MX" dirty="0" smtClean="0"/>
              <a:t>2.1.3. Ética y buenas prácticas en la investigación.</a:t>
            </a:r>
          </a:p>
          <a:p>
            <a:r>
              <a:rPr lang="es-MX" dirty="0" smtClean="0"/>
              <a:t>2.1.4. Construcción de problemas de investigación cuyo abordaje metodológico implique diseños descriptivos cuantitativos, experimentales o cuasi experimentales en contextos educativos específicos.</a:t>
            </a:r>
          </a:p>
          <a:p>
            <a:r>
              <a:rPr lang="es-MX" dirty="0" smtClean="0"/>
              <a:t>2.2. Elaboración de instrumentos </a:t>
            </a:r>
            <a:r>
              <a:rPr lang="es-MX" i="1" dirty="0" smtClean="0"/>
              <a:t>ad hoc </a:t>
            </a:r>
            <a:r>
              <a:rPr lang="es-MX" dirty="0" smtClean="0"/>
              <a:t>a los problemas de investigación de interés.</a:t>
            </a:r>
          </a:p>
          <a:p>
            <a:r>
              <a:rPr lang="es-MX" dirty="0" smtClean="0"/>
              <a:t>2.2.1. Cuestionarios de respuesta cerrada.</a:t>
            </a:r>
          </a:p>
          <a:p>
            <a:r>
              <a:rPr lang="es-MX" dirty="0" smtClean="0"/>
              <a:t>2.2.2. Escalas de actitud de respuesta tipo Likert.</a:t>
            </a:r>
          </a:p>
          <a:p>
            <a:r>
              <a:rPr lang="es-MX" dirty="0" smtClean="0"/>
              <a:t>2.3 Análisis e interpretación de los datos recabados de los instrumentos construidos.</a:t>
            </a:r>
          </a:p>
          <a:p>
            <a:r>
              <a:rPr lang="es-MX" dirty="0" smtClean="0"/>
              <a:t>2.3.1. Estadística descriptiva: medidas de tendencia central.</a:t>
            </a:r>
          </a:p>
          <a:p>
            <a:r>
              <a:rPr lang="es-MX" dirty="0" smtClean="0"/>
              <a:t>2.3.2. Correlación entre variables.</a:t>
            </a:r>
          </a:p>
          <a:p>
            <a:r>
              <a:rPr lang="es-MX" dirty="0" smtClean="0"/>
              <a:t>2.3.3. Pruebas de diferencias entre medias: t de </a:t>
            </a:r>
            <a:r>
              <a:rPr lang="es-MX" dirty="0" err="1" smtClean="0"/>
              <a:t>student</a:t>
            </a:r>
            <a:r>
              <a:rPr lang="es-MX" dirty="0" smtClean="0"/>
              <a:t> y análisis de varianza.</a:t>
            </a:r>
          </a:p>
          <a:p>
            <a:r>
              <a:rPr lang="es-MX" dirty="0" smtClean="0"/>
              <a:t>2.4. Interpretación de los datos. Encuadre entre la teoría y la aplicación de los resultados en el aula: hacia el uso de la investigación educativa con fines instrucciones.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94296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692696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Unidad 3.-</a:t>
            </a:r>
          </a:p>
          <a:p>
            <a:r>
              <a:rPr lang="es-MX" dirty="0" smtClean="0"/>
              <a:t>3.1</a:t>
            </a:r>
            <a:r>
              <a:rPr lang="es-MX" dirty="0"/>
              <a:t>. Métodos cualitativos en educación: referentes y ejemplos.</a:t>
            </a:r>
          </a:p>
          <a:p>
            <a:r>
              <a:rPr lang="es-MX" dirty="0"/>
              <a:t>3.1.1. ¿Qué ofrece la investigación cualitativa al quehacer docente?</a:t>
            </a:r>
          </a:p>
          <a:p>
            <a:r>
              <a:rPr lang="es-MX" dirty="0"/>
              <a:t>3.1.2. Análisis de ejemplos de investigación cualitativa en educación básica y discusión de supuestos </a:t>
            </a:r>
            <a:r>
              <a:rPr lang="es-MX" dirty="0" smtClean="0"/>
              <a:t>metodológicos (enfoques </a:t>
            </a:r>
            <a:r>
              <a:rPr lang="es-MX" dirty="0"/>
              <a:t>etnográficos, estudios de casos cualitativos, investigación-acción e historias de vida).</a:t>
            </a:r>
          </a:p>
          <a:p>
            <a:r>
              <a:rPr lang="es-MX" dirty="0"/>
              <a:t>3.1.3. Ética y buenas prácticas en la investigación cualitativa.</a:t>
            </a:r>
          </a:p>
          <a:p>
            <a:r>
              <a:rPr lang="es-MX" dirty="0"/>
              <a:t>3.1.4. Construcción de problemas de investigación cuyo abordaje metodológico implique el empleo de </a:t>
            </a:r>
            <a:r>
              <a:rPr lang="es-MX" dirty="0" smtClean="0"/>
              <a:t>enfoques cualitativos </a:t>
            </a:r>
            <a:r>
              <a:rPr lang="es-MX" dirty="0"/>
              <a:t>en contextos educativos específicos.</a:t>
            </a:r>
          </a:p>
          <a:p>
            <a:r>
              <a:rPr lang="es-MX" dirty="0"/>
              <a:t>3.2. Elaboración de instrumentos </a:t>
            </a:r>
            <a:r>
              <a:rPr lang="es-MX" i="1" dirty="0"/>
              <a:t>ad hoc </a:t>
            </a:r>
            <a:r>
              <a:rPr lang="es-MX" dirty="0"/>
              <a:t>a los problemas de investigación de interés.</a:t>
            </a:r>
          </a:p>
          <a:p>
            <a:r>
              <a:rPr lang="es-MX" dirty="0"/>
              <a:t>3.2.1. Entrevista a profundidad como una de las herramientas básicas de la investigación cualitativa</a:t>
            </a:r>
          </a:p>
          <a:p>
            <a:r>
              <a:rPr lang="es-MX" dirty="0"/>
              <a:t>3.3. Análisis de los datos recabados a partir de los instrumentos construidos.</a:t>
            </a:r>
          </a:p>
          <a:p>
            <a:r>
              <a:rPr lang="es-MX" dirty="0"/>
              <a:t>3.3.1. La reducción de la información: de lo textual a la elaboración de categorías de análisis.</a:t>
            </a:r>
          </a:p>
          <a:p>
            <a:r>
              <a:rPr lang="es-MX" dirty="0"/>
              <a:t>3.4. Interpretación de los datos. Encuadre entre la teoría y la aplicación de los resultados en el aula: hacia el uso de </a:t>
            </a:r>
            <a:r>
              <a:rPr lang="es-MX" dirty="0" smtClean="0"/>
              <a:t>la investigación </a:t>
            </a:r>
            <a:r>
              <a:rPr lang="es-MX" dirty="0"/>
              <a:t>educativa con fines instrucciones.</a:t>
            </a:r>
          </a:p>
        </p:txBody>
      </p:sp>
    </p:spTree>
    <p:extLst>
      <p:ext uri="{BB962C8B-B14F-4D97-AF65-F5344CB8AC3E}">
        <p14:creationId xmlns:p14="http://schemas.microsoft.com/office/powerpoint/2010/main" val="30204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16632"/>
            <a:ext cx="8352928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b="1" dirty="0" smtClean="0"/>
              <a:t>Rasgos deseables del perfil de egreso: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i="1" dirty="0" smtClean="0"/>
              <a:t>Utiliza recursos de la investigación educativa para enriquecer la práctica docente, expresando su interés por la ciencia y la propia investigación.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i="1" dirty="0" smtClean="0"/>
              <a:t>Utiliza los medios tecnológicos y las fuentes de información especializada en educación para mantenerse actualizado respecto a las diversas áreas disciplinarias y campos formativos que intervienen en su trabajo docente.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i="1" dirty="0" smtClean="0"/>
              <a:t>Aplica resultados de investigación educativa para profundizar en el conocimiento de sus alumnos e intervenir en sus procesos de desarrollo y aprendizaje en contextos escolares propios de la educación básica.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i="1" dirty="0" smtClean="0"/>
              <a:t>Diseña protocolos e instrumentos de investigación educativa pertinentes y rigurosos que le permiten indagar en torno a objetos de estudio y situaciones-problema del contexto donde realiza su práctica docente.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i="1" dirty="0" smtClean="0"/>
              <a:t>Elabora documentos de difusión y divulgación para socializar la información producto de sus indagaciones.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i="1" dirty="0" smtClean="0"/>
              <a:t>Usa las TIC como herramientas de comunicación, enseñanza y aprendizaje.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i="1" dirty="0" smtClean="0"/>
              <a:t>Emplea la tecnología informática para generar comunidades de aprendizaje.</a:t>
            </a:r>
          </a:p>
          <a:p>
            <a:pPr lvl="0"/>
            <a:endParaRPr lang="es-MX" i="1" dirty="0" smtClean="0"/>
          </a:p>
          <a:p>
            <a:r>
              <a:rPr lang="es-MX" sz="2000" b="1" dirty="0" smtClean="0"/>
              <a:t>Asignaturas  que la anteceden: </a:t>
            </a:r>
          </a:p>
          <a:p>
            <a:r>
              <a:rPr lang="es-MX" sz="2000" dirty="0" smtClean="0"/>
              <a:t>Diagnóstico e Intervención Socioeducativa 6º </a:t>
            </a:r>
          </a:p>
          <a:p>
            <a:pPr lvl="0"/>
            <a:endParaRPr lang="es-ES" sz="2000" dirty="0" smtClean="0"/>
          </a:p>
          <a:p>
            <a:pPr lvl="0"/>
            <a:r>
              <a:rPr lang="es-MX" sz="2000" b="1" dirty="0" smtClean="0"/>
              <a:t>Asignaturas  que  subsecuentes:</a:t>
            </a:r>
          </a:p>
          <a:p>
            <a:pPr lvl="0"/>
            <a:r>
              <a:rPr lang="es-MX" sz="2000" dirty="0" smtClean="0"/>
              <a:t>Evaluación para el Aprendizaje 4º Semestre</a:t>
            </a:r>
          </a:p>
          <a:p>
            <a:pPr lvl="0"/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17214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9925"/>
            <a:ext cx="9144000" cy="735586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lvl="0"/>
            <a:r>
              <a:rPr lang="es-MX" b="1" dirty="0" smtClean="0"/>
              <a:t>Relación de la materia con asignaturas del mismo semestre</a:t>
            </a:r>
          </a:p>
          <a:p>
            <a:pPr lvl="0"/>
            <a:endParaRPr lang="es-ES" sz="1400" b="1" dirty="0" smtClean="0"/>
          </a:p>
          <a:p>
            <a:r>
              <a:rPr lang="es-MX" b="1" dirty="0"/>
              <a:t>UNIDAD DE APRENDIZAJE I. </a:t>
            </a:r>
          </a:p>
          <a:p>
            <a:r>
              <a:rPr lang="es-MX" sz="1600" b="1" dirty="0" smtClean="0"/>
              <a:t>Bibliografía </a:t>
            </a:r>
            <a:r>
              <a:rPr lang="es-MX" sz="1200" dirty="0" err="1"/>
              <a:t>Babbie</a:t>
            </a:r>
            <a:r>
              <a:rPr lang="es-MX" sz="1200" dirty="0"/>
              <a:t>, E. (2000). 4 Diseño de la investigación. Fundamentos de la investigación social. México: International Thomson Editores, 85-94. </a:t>
            </a:r>
          </a:p>
          <a:p>
            <a:r>
              <a:rPr lang="es-MX" sz="1400" b="1" dirty="0" smtClean="0"/>
              <a:t>materiales </a:t>
            </a:r>
            <a:r>
              <a:rPr lang="es-MX" sz="1400" b="1" dirty="0"/>
              <a:t>de apoyo</a:t>
            </a:r>
            <a:r>
              <a:rPr lang="es-MX" sz="1400" b="1" dirty="0" smtClean="0"/>
              <a:t>:</a:t>
            </a:r>
          </a:p>
          <a:p>
            <a:r>
              <a:rPr lang="es-MX" sz="1200" dirty="0"/>
              <a:t>Para la elaboración de mapas conceptuales se sugiere consultar: </a:t>
            </a:r>
          </a:p>
          <a:p>
            <a:r>
              <a:rPr lang="es-MX" sz="1200" dirty="0"/>
              <a:t> El video cómo elaborar un mapa conceptual </a:t>
            </a:r>
          </a:p>
          <a:p>
            <a:r>
              <a:rPr lang="es-MX" sz="1200" dirty="0"/>
              <a:t> Software para elaborar mapas conceptuales </a:t>
            </a:r>
          </a:p>
          <a:p>
            <a:r>
              <a:rPr lang="es-MX" sz="1200" dirty="0"/>
              <a:t>Videos sobre búsqueda de información </a:t>
            </a:r>
          </a:p>
          <a:p>
            <a:r>
              <a:rPr lang="es-MX" sz="1200" dirty="0"/>
              <a:t> Tu tecnología. Motores de búsqueda </a:t>
            </a:r>
          </a:p>
          <a:p>
            <a:r>
              <a:rPr lang="es-MX" sz="1200" dirty="0"/>
              <a:t> Búsqueda de información </a:t>
            </a:r>
          </a:p>
          <a:p>
            <a:endParaRPr lang="es-MX" sz="1200" dirty="0" smtClean="0"/>
          </a:p>
          <a:p>
            <a:r>
              <a:rPr lang="es-MX" sz="1200" dirty="0" smtClean="0"/>
              <a:t>Videos </a:t>
            </a:r>
            <a:r>
              <a:rPr lang="es-MX" sz="1200" dirty="0"/>
              <a:t>para elaborar diagramas de flujo </a:t>
            </a:r>
          </a:p>
          <a:p>
            <a:r>
              <a:rPr lang="es-MX" sz="1200" dirty="0"/>
              <a:t> Qué es un diagrama de flujo </a:t>
            </a:r>
          </a:p>
          <a:p>
            <a:r>
              <a:rPr lang="es-MX" sz="1200" dirty="0"/>
              <a:t> Diagrama de flujo </a:t>
            </a:r>
          </a:p>
          <a:p>
            <a:r>
              <a:rPr lang="es-MX" sz="1200" dirty="0"/>
              <a:t>Plantillas para elaborar diagramas de flujo </a:t>
            </a:r>
          </a:p>
          <a:p>
            <a:r>
              <a:rPr lang="pt-BR" sz="1200" dirty="0"/>
              <a:t> Diagrama de </a:t>
            </a:r>
            <a:r>
              <a:rPr lang="pt-BR" sz="1200" dirty="0" err="1"/>
              <a:t>flujo</a:t>
            </a:r>
            <a:r>
              <a:rPr lang="pt-BR" sz="1200" dirty="0"/>
              <a:t> para Microsoft Office </a:t>
            </a:r>
          </a:p>
          <a:p>
            <a:r>
              <a:rPr lang="es-MX" sz="1200" dirty="0"/>
              <a:t> Programa para crear diagramas de flujo </a:t>
            </a:r>
          </a:p>
          <a:p>
            <a:endParaRPr lang="es-MX" sz="1200" dirty="0" smtClean="0"/>
          </a:p>
          <a:p>
            <a:r>
              <a:rPr lang="es-MX" sz="1200" dirty="0" smtClean="0"/>
              <a:t>Sitios </a:t>
            </a:r>
            <a:r>
              <a:rPr lang="es-MX" sz="1200" dirty="0"/>
              <a:t>Web </a:t>
            </a:r>
          </a:p>
          <a:p>
            <a:r>
              <a:rPr lang="es-MX" sz="1200" dirty="0"/>
              <a:t> Revista Mexicana de Investigación Educativa </a:t>
            </a:r>
          </a:p>
          <a:p>
            <a:r>
              <a:rPr lang="es-MX" sz="1200" dirty="0"/>
              <a:t> Revista de la Educación Superior </a:t>
            </a:r>
          </a:p>
          <a:p>
            <a:r>
              <a:rPr lang="es-MX" sz="1200" dirty="0"/>
              <a:t> Revista Electrónica de Investigación Educativa </a:t>
            </a:r>
          </a:p>
          <a:p>
            <a:r>
              <a:rPr lang="es-MX" sz="1200" dirty="0"/>
              <a:t> Revista Perfiles Educativos </a:t>
            </a:r>
          </a:p>
          <a:p>
            <a:r>
              <a:rPr lang="es-MX" sz="1200" dirty="0"/>
              <a:t> Índice de Revistas de Educación Superior e Investigación Educativa (IRESIE) </a:t>
            </a:r>
          </a:p>
          <a:p>
            <a:r>
              <a:rPr lang="es-MX" sz="1200" dirty="0"/>
              <a:t> ERIC </a:t>
            </a:r>
            <a:r>
              <a:rPr lang="es-MX" sz="1200" dirty="0" err="1"/>
              <a:t>Education</a:t>
            </a:r>
            <a:r>
              <a:rPr lang="es-MX" sz="1200" dirty="0"/>
              <a:t> </a:t>
            </a:r>
            <a:r>
              <a:rPr lang="es-MX" sz="1200" dirty="0" err="1"/>
              <a:t>Resources</a:t>
            </a:r>
            <a:r>
              <a:rPr lang="es-MX" sz="1200" dirty="0"/>
              <a:t> </a:t>
            </a:r>
            <a:r>
              <a:rPr lang="es-MX" sz="1200" dirty="0" err="1"/>
              <a:t>Information</a:t>
            </a:r>
            <a:r>
              <a:rPr lang="es-MX" sz="1200" dirty="0"/>
              <a:t> Center </a:t>
            </a:r>
          </a:p>
          <a:p>
            <a:endParaRPr lang="es-MX" sz="1200" dirty="0" smtClean="0"/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 smtClean="0"/>
          </a:p>
          <a:p>
            <a:endParaRPr lang="es-MX" sz="1200" dirty="0"/>
          </a:p>
          <a:p>
            <a:r>
              <a:rPr lang="es-MX" sz="1200" dirty="0" smtClean="0"/>
              <a:t>Rúbricas </a:t>
            </a:r>
            <a:endParaRPr lang="es-MX" sz="1200" dirty="0"/>
          </a:p>
          <a:p>
            <a:r>
              <a:rPr lang="es-MX" sz="1200" dirty="0"/>
              <a:t> Rúbrica para evaluar presentaciones orales </a:t>
            </a:r>
          </a:p>
          <a:p>
            <a:r>
              <a:rPr lang="es-MX" sz="1200" dirty="0"/>
              <a:t>Sitios Web </a:t>
            </a:r>
          </a:p>
          <a:p>
            <a:r>
              <a:rPr lang="es-MX" sz="1200" dirty="0"/>
              <a:t> Revista Mexicana de Investigación Educativa </a:t>
            </a:r>
          </a:p>
          <a:p>
            <a:r>
              <a:rPr lang="es-MX" sz="1200" dirty="0"/>
              <a:t> Revista de la Educación Superior </a:t>
            </a:r>
          </a:p>
          <a:p>
            <a:r>
              <a:rPr lang="es-MX" sz="1200" dirty="0"/>
              <a:t> Revista Electrónica de Investigación Educativa </a:t>
            </a:r>
          </a:p>
          <a:p>
            <a:r>
              <a:rPr lang="es-MX" sz="1200" dirty="0"/>
              <a:t> Revista Perfiles Educativos </a:t>
            </a:r>
          </a:p>
          <a:p>
            <a:r>
              <a:rPr lang="es-MX" sz="1200" dirty="0"/>
              <a:t> Índice de Revistas de Educación Superior e Investigación Educativa (IRESIE) </a:t>
            </a:r>
          </a:p>
          <a:p>
            <a:r>
              <a:rPr lang="es-MX" sz="1200" dirty="0" smtClean="0"/>
              <a:t> </a:t>
            </a:r>
            <a:r>
              <a:rPr lang="es-MX" sz="1200" dirty="0"/>
              <a:t>ERIC </a:t>
            </a:r>
            <a:r>
              <a:rPr lang="es-MX" sz="1200" dirty="0" err="1"/>
              <a:t>Education</a:t>
            </a:r>
            <a:r>
              <a:rPr lang="es-MX" sz="1200" dirty="0"/>
              <a:t> </a:t>
            </a:r>
            <a:r>
              <a:rPr lang="es-MX" sz="1200" dirty="0" err="1"/>
              <a:t>Resources</a:t>
            </a:r>
            <a:r>
              <a:rPr lang="es-MX" sz="1200" dirty="0"/>
              <a:t> </a:t>
            </a:r>
            <a:r>
              <a:rPr lang="es-MX" sz="1200" dirty="0" err="1"/>
              <a:t>Information</a:t>
            </a:r>
            <a:r>
              <a:rPr lang="es-MX" sz="1200" dirty="0"/>
              <a:t> Center </a:t>
            </a:r>
          </a:p>
          <a:p>
            <a:r>
              <a:rPr lang="es-MX" sz="1200" dirty="0" smtClean="0"/>
              <a:t>Videos </a:t>
            </a:r>
            <a:r>
              <a:rPr lang="es-MX" sz="1200" dirty="0"/>
              <a:t>sobre cuadros sinópticos </a:t>
            </a:r>
          </a:p>
          <a:p>
            <a:r>
              <a:rPr lang="es-MX" sz="1200" dirty="0"/>
              <a:t> Cuadro sinóptico 1 </a:t>
            </a:r>
          </a:p>
          <a:p>
            <a:r>
              <a:rPr lang="es-MX" sz="1200" dirty="0"/>
              <a:t> Hacer un cuadro sinóptico con </a:t>
            </a:r>
            <a:r>
              <a:rPr lang="es-MX" sz="1200" dirty="0" err="1"/>
              <a:t>word</a:t>
            </a:r>
            <a:r>
              <a:rPr lang="es-MX" sz="1200" dirty="0"/>
              <a:t> </a:t>
            </a:r>
            <a:r>
              <a:rPr lang="es-MX" sz="1200" dirty="0" smtClean="0"/>
              <a:t>2007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67693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200" b="1" dirty="0"/>
              <a:t>UNIDAD DE APRENDIZAJE II.</a:t>
            </a:r>
          </a:p>
          <a:p>
            <a:r>
              <a:rPr lang="es-MX" sz="1200" b="1" dirty="0" smtClean="0"/>
              <a:t>Bibliografía: </a:t>
            </a:r>
            <a:r>
              <a:rPr lang="es-MX" sz="1200" dirty="0" err="1"/>
              <a:t>Babbie</a:t>
            </a:r>
            <a:r>
              <a:rPr lang="es-MX" sz="1200" dirty="0"/>
              <a:t>, E. (2000). Capítulo 9. Experimentos, en: Fundamentos de la investigación social. México: International Thomson Editores, 210-231. </a:t>
            </a:r>
          </a:p>
          <a:p>
            <a:r>
              <a:rPr lang="es-MX" sz="1200" dirty="0" err="1"/>
              <a:t>Best</a:t>
            </a:r>
            <a:r>
              <a:rPr lang="es-MX" sz="1200" dirty="0"/>
              <a:t>, J, (1982). Capítulo VI Investigación experimental, en: Cómo investigar en educación (9ª. Ed). Madrid: Morata, 113-132</a:t>
            </a:r>
            <a:r>
              <a:rPr lang="es-MX" sz="1200" dirty="0" smtClean="0"/>
              <a:t>.</a:t>
            </a:r>
          </a:p>
          <a:p>
            <a:r>
              <a:rPr lang="es-MX" sz="1200" dirty="0"/>
              <a:t>Artículos de investigación sugeridos: </a:t>
            </a:r>
          </a:p>
          <a:p>
            <a:r>
              <a:rPr lang="es-MX" sz="1200" dirty="0"/>
              <a:t>Casquero, A. y Navarro, M. (2010) Determinantes del abandono escolar temprano en España: </a:t>
            </a:r>
          </a:p>
          <a:p>
            <a:r>
              <a:rPr lang="es-MX" sz="1200" dirty="0"/>
              <a:t>un análisis por género. Revista de Educación, Número extraordinario, 191-223. Consultado el </a:t>
            </a:r>
          </a:p>
          <a:p>
            <a:r>
              <a:rPr lang="es-MX" sz="1200" dirty="0"/>
              <a:t>25 de enero del 2012 en: http://www.revistaeducacion.mec.es/re2010/re2010_08.pdf </a:t>
            </a:r>
          </a:p>
          <a:p>
            <a:r>
              <a:rPr lang="es-MX" sz="1200" dirty="0"/>
              <a:t>Fortoul, M. (2008). La concepción de la enseñanza según los estudiantes del último año de la licenciatura en Educación Primaria en México. Perfiles Educativos, 30 (19), 72-89. Consultado </a:t>
            </a:r>
          </a:p>
          <a:p>
            <a:r>
              <a:rPr lang="es-MX" sz="1200" dirty="0"/>
              <a:t>el 25 de enero del 2012 en: http://www.iisue.unam.mx/seccion/perfiles/ </a:t>
            </a:r>
          </a:p>
          <a:p>
            <a:r>
              <a:rPr lang="es-MX" sz="1200" dirty="0"/>
              <a:t>Huerta, J. (2009). Formación ciudadana y actitudes hacia la participación política en escuelas </a:t>
            </a:r>
          </a:p>
          <a:p>
            <a:r>
              <a:rPr lang="es-MX" sz="1200" dirty="0"/>
              <a:t>primarias del </a:t>
            </a:r>
            <a:r>
              <a:rPr lang="es-MX" sz="1200" dirty="0" err="1"/>
              <a:t>noresete</a:t>
            </a:r>
            <a:r>
              <a:rPr lang="es-MX" sz="1200" dirty="0"/>
              <a:t> de México. Revista Mexicana de Investigación Educativa, 14 (40), 121- </a:t>
            </a:r>
          </a:p>
          <a:p>
            <a:r>
              <a:rPr lang="es-MX" sz="1200" dirty="0"/>
              <a:t>145. Consultado el 25 de enero del 2012 en: </a:t>
            </a:r>
          </a:p>
          <a:p>
            <a:r>
              <a:rPr lang="es-MX" sz="1200" dirty="0"/>
              <a:t>http://www.comie.org.mx/v1/revista/portal.php?idm=es&amp;sec=SC03&amp;&amp;sub=SBB&amp;criterio=AR </a:t>
            </a:r>
          </a:p>
          <a:p>
            <a:r>
              <a:rPr lang="es-MX" sz="1200" dirty="0"/>
              <a:t>T40007 </a:t>
            </a:r>
          </a:p>
          <a:p>
            <a:r>
              <a:rPr lang="en-US" sz="1200" dirty="0" err="1"/>
              <a:t>Savacool</a:t>
            </a:r>
            <a:r>
              <a:rPr lang="en-US" sz="1200" dirty="0"/>
              <a:t>, L. (2011). Barriers to Parental Involvement in the Pre-Kindergarten Classroom. </a:t>
            </a:r>
          </a:p>
          <a:p>
            <a:r>
              <a:rPr lang="es-MX" sz="1200" dirty="0"/>
              <a:t>ERIC, ED519173, Consultado el 25 de enero del 2012 en: </a:t>
            </a:r>
          </a:p>
          <a:p>
            <a:r>
              <a:rPr lang="es-MX" sz="1200" dirty="0"/>
              <a:t>http://www.eric.ed.gov/PDFS/ED519173.pdf </a:t>
            </a:r>
          </a:p>
          <a:p>
            <a:r>
              <a:rPr lang="es-MX" sz="1200" dirty="0"/>
              <a:t>Valdés, Á., Martín, M. y Sánchez, P. A. (2009). Participación de los padres de alumnos de educación primaria en las actividades académicas de sus hijos. Revista Electrónica de Investigación Educativa, 11 (1). Consultado el 5 de Enero del 2012 en: </a:t>
            </a:r>
          </a:p>
          <a:p>
            <a:r>
              <a:rPr lang="es-MX" sz="1200" dirty="0"/>
              <a:t>http://redie.uabc.mx/vol11no1/contenido-valdes.html </a:t>
            </a:r>
          </a:p>
          <a:p>
            <a:r>
              <a:rPr lang="es-MX" sz="1200" b="1" dirty="0"/>
              <a:t>Artículo </a:t>
            </a:r>
            <a:endParaRPr lang="es-MX" sz="1200" dirty="0"/>
          </a:p>
          <a:p>
            <a:r>
              <a:rPr lang="es-MX" sz="1200" dirty="0" err="1"/>
              <a:t>Amérigo</a:t>
            </a:r>
            <a:r>
              <a:rPr lang="es-MX" sz="1200" dirty="0"/>
              <a:t>, M. (1993). </a:t>
            </a:r>
            <a:r>
              <a:rPr lang="es-MX" sz="1200" i="1" dirty="0"/>
              <a:t>Metodología de cuestionarios: principios y aplicaciones. </a:t>
            </a:r>
            <a:r>
              <a:rPr lang="es-MX" sz="1200" dirty="0"/>
              <a:t>Boletín de la ANABAD, vol. XLIII, núm. 3-4, 263-272. Consultado el 25 de Enero del 2012 en: http://dialnet.unirioja.es/servlet/articulo?codigo=224222 	</a:t>
            </a:r>
          </a:p>
          <a:p>
            <a:r>
              <a:rPr lang="es-MX" sz="1200" dirty="0"/>
              <a:t>Capítulo básico: </a:t>
            </a:r>
          </a:p>
          <a:p>
            <a:r>
              <a:rPr lang="es-MX" sz="1200" dirty="0" err="1"/>
              <a:t>Coolican</a:t>
            </a:r>
            <a:r>
              <a:rPr lang="es-MX" sz="1200" dirty="0"/>
              <a:t>, H. (2005). Capítulo 10. Estadística: organización de los datos, en: Métodos de investigación y estadística en psicología (3ª Ed.). México: Manual Moderno, 167-210. </a:t>
            </a:r>
          </a:p>
          <a:p>
            <a:r>
              <a:rPr lang="es-MX" sz="1200" dirty="0"/>
              <a:t>Capítulos complementarios: </a:t>
            </a:r>
          </a:p>
          <a:p>
            <a:r>
              <a:rPr lang="es-MX" sz="1200" dirty="0" err="1"/>
              <a:t>Babbie</a:t>
            </a:r>
            <a:r>
              <a:rPr lang="es-MX" sz="1200" dirty="0"/>
              <a:t>, E. (2000). Capítulo 16. Estadísticas sociales, en: Fundamentos de la investigación social. México: International Thomson Editores, 368-396. </a:t>
            </a:r>
          </a:p>
          <a:p>
            <a:r>
              <a:rPr lang="es-MX" sz="1200" dirty="0" err="1"/>
              <a:t>Best</a:t>
            </a:r>
            <a:r>
              <a:rPr lang="es-MX" sz="1200" dirty="0"/>
              <a:t>, J, (1982). Capítulo VIII Interpretación de los datos, en: Cómo investigar en educación (9ª. Ed). Madrid: Morata, 185-198. </a:t>
            </a:r>
          </a:p>
          <a:p>
            <a:r>
              <a:rPr lang="es-MX" sz="1200" dirty="0" err="1"/>
              <a:t>Best</a:t>
            </a:r>
            <a:r>
              <a:rPr lang="es-MX" sz="1200" dirty="0"/>
              <a:t>, J, (1982). Capítulo IX Análisis estadístico de los datos, en: Cómo investigar en educación (9ª. Ed). Madrid: Morata, 199-257. 	</a:t>
            </a:r>
          </a:p>
          <a:p>
            <a:r>
              <a:rPr lang="es-MX" sz="1200" dirty="0" smtClean="0"/>
              <a:t> </a:t>
            </a:r>
            <a:r>
              <a:rPr lang="es-MX" sz="1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01237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44624"/>
            <a:ext cx="5004048" cy="637097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s-MX" sz="1200" b="1" dirty="0" smtClean="0"/>
              <a:t> y materiales de apoyo: </a:t>
            </a:r>
            <a:r>
              <a:rPr lang="es-MX" sz="1200" dirty="0" smtClean="0"/>
              <a:t>Video </a:t>
            </a:r>
          </a:p>
          <a:p>
            <a:r>
              <a:rPr lang="es-MX" sz="1200" dirty="0" smtClean="0"/>
              <a:t> Planteamiento del problema de investigación </a:t>
            </a:r>
          </a:p>
          <a:p>
            <a:endParaRPr lang="es-MX" sz="1200" dirty="0" smtClean="0"/>
          </a:p>
          <a:p>
            <a:r>
              <a:rPr lang="es-MX" sz="1200" dirty="0" smtClean="0"/>
              <a:t>Sobre cuestionarios: </a:t>
            </a:r>
          </a:p>
          <a:p>
            <a:r>
              <a:rPr lang="es-MX" sz="1200" dirty="0" smtClean="0"/>
              <a:t> Presentación electrónica sobre cuestionarios y encuestas </a:t>
            </a:r>
          </a:p>
          <a:p>
            <a:endParaRPr lang="es-MX" sz="1200" dirty="0" smtClean="0"/>
          </a:p>
          <a:p>
            <a:r>
              <a:rPr lang="es-MX" sz="1200" dirty="0" smtClean="0"/>
              <a:t>Videos: </a:t>
            </a:r>
          </a:p>
          <a:p>
            <a:r>
              <a:rPr lang="es-MX" sz="1200" dirty="0" smtClean="0"/>
              <a:t> Diseño de un cuestionario </a:t>
            </a:r>
          </a:p>
          <a:p>
            <a:r>
              <a:rPr lang="es-MX" sz="1200" dirty="0" smtClean="0"/>
              <a:t> Validación de un cuestionario por expertos </a:t>
            </a:r>
          </a:p>
          <a:p>
            <a:r>
              <a:rPr lang="es-MX" sz="1200" dirty="0" smtClean="0"/>
              <a:t>Software: </a:t>
            </a:r>
          </a:p>
          <a:p>
            <a:r>
              <a:rPr lang="es-MX" sz="1200" dirty="0" smtClean="0"/>
              <a:t> Software para elaborar cuestionarios </a:t>
            </a:r>
          </a:p>
          <a:p>
            <a:r>
              <a:rPr lang="es-MX" sz="1200" dirty="0" smtClean="0"/>
              <a:t> Programa </a:t>
            </a:r>
            <a:r>
              <a:rPr lang="es-MX" sz="1200" dirty="0" err="1" smtClean="0"/>
              <a:t>WebQuestions</a:t>
            </a:r>
            <a:r>
              <a:rPr lang="es-MX" sz="1200" dirty="0" smtClean="0"/>
              <a:t> 2.0 </a:t>
            </a:r>
          </a:p>
          <a:p>
            <a:endParaRPr lang="es-MX" sz="1200" dirty="0" smtClean="0"/>
          </a:p>
          <a:p>
            <a:r>
              <a:rPr lang="es-MX" sz="1200" dirty="0" smtClean="0"/>
              <a:t>Sobre escalas de respuesta tipo Likert: </a:t>
            </a:r>
          </a:p>
          <a:p>
            <a:r>
              <a:rPr lang="es-MX" sz="1200" i="1" dirty="0" smtClean="0"/>
              <a:t>Presentaciones y documentos electrónicos: </a:t>
            </a:r>
            <a:endParaRPr lang="es-MX" sz="1200" dirty="0" smtClean="0"/>
          </a:p>
          <a:p>
            <a:r>
              <a:rPr lang="es-MX" sz="1200" dirty="0" smtClean="0"/>
              <a:t> Escalas Likert </a:t>
            </a:r>
          </a:p>
          <a:p>
            <a:r>
              <a:rPr lang="es-MX" sz="1200" dirty="0" smtClean="0"/>
              <a:t> Construcción de Escalas tipo Likert </a:t>
            </a:r>
          </a:p>
          <a:p>
            <a:r>
              <a:rPr lang="es-MX" sz="1200" dirty="0" smtClean="0"/>
              <a:t> Escalas tipo Likert (limitaciones) </a:t>
            </a:r>
          </a:p>
          <a:p>
            <a:endParaRPr lang="es-MX" sz="1200" dirty="0" smtClean="0"/>
          </a:p>
          <a:p>
            <a:r>
              <a:rPr lang="es-MX" sz="1200" dirty="0" smtClean="0"/>
              <a:t>Sobre cuadros sinópticos: </a:t>
            </a:r>
          </a:p>
          <a:p>
            <a:r>
              <a:rPr lang="es-MX" sz="1200" dirty="0" smtClean="0"/>
              <a:t> Presentación electrónica sobre cuadros sinópticos </a:t>
            </a:r>
          </a:p>
          <a:p>
            <a:endParaRPr lang="es-MX" sz="1200" dirty="0" smtClean="0"/>
          </a:p>
          <a:p>
            <a:r>
              <a:rPr lang="es-MX" sz="1200" dirty="0" smtClean="0"/>
              <a:t>Videos sobre cuadros sinópticos: </a:t>
            </a:r>
          </a:p>
          <a:p>
            <a:r>
              <a:rPr lang="es-MX" sz="1200" dirty="0" smtClean="0"/>
              <a:t> Cuadro sinóptico 1 </a:t>
            </a:r>
          </a:p>
          <a:p>
            <a:r>
              <a:rPr lang="es-MX" sz="1200" dirty="0" smtClean="0"/>
              <a:t> Hacer un cuadro sinóptico con </a:t>
            </a:r>
            <a:r>
              <a:rPr lang="es-MX" sz="1200" dirty="0" err="1" smtClean="0"/>
              <a:t>word</a:t>
            </a:r>
            <a:r>
              <a:rPr lang="es-MX" sz="1200" dirty="0" smtClean="0"/>
              <a:t> 2007 </a:t>
            </a:r>
          </a:p>
          <a:p>
            <a:endParaRPr lang="es-MX" sz="1200" dirty="0" smtClean="0"/>
          </a:p>
          <a:p>
            <a:r>
              <a:rPr lang="es-MX" sz="1200" dirty="0" smtClean="0"/>
              <a:t>Videos: </a:t>
            </a:r>
          </a:p>
          <a:p>
            <a:r>
              <a:rPr lang="es-MX" sz="1200" dirty="0" smtClean="0"/>
              <a:t> Ingresando datos con SPSS. </a:t>
            </a:r>
          </a:p>
          <a:p>
            <a:r>
              <a:rPr lang="es-MX" sz="1200" dirty="0" smtClean="0"/>
              <a:t> Creación de tablas y gráficos con SPSS (Parte 1) </a:t>
            </a:r>
          </a:p>
          <a:p>
            <a:r>
              <a:rPr lang="es-MX" sz="1200" dirty="0" smtClean="0"/>
              <a:t> Creación de tablas y gráficos con SPSS (Parte 2) </a:t>
            </a:r>
          </a:p>
          <a:p>
            <a:r>
              <a:rPr lang="es-MX" sz="1200" dirty="0" smtClean="0"/>
              <a:t> Correlación y regresión lineal en SPSS </a:t>
            </a:r>
          </a:p>
          <a:p>
            <a:r>
              <a:rPr lang="es-MX" sz="1200" dirty="0" smtClean="0"/>
              <a:t> Prueba t de </a:t>
            </a:r>
            <a:r>
              <a:rPr lang="es-MX" sz="1200" dirty="0" err="1" smtClean="0"/>
              <a:t>student</a:t>
            </a:r>
            <a:r>
              <a:rPr lang="es-MX" sz="1200" dirty="0" smtClean="0"/>
              <a:t> para la diferencia de medias </a:t>
            </a:r>
          </a:p>
          <a:p>
            <a:r>
              <a:rPr lang="es-MX" sz="1200" dirty="0" smtClean="0"/>
              <a:t> ANOVA: Análisis de la varianza de un factor 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713825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27384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/>
              <a:t>UNIDAD DE APRENDIZAJE III.</a:t>
            </a:r>
          </a:p>
          <a:p>
            <a:pPr lvl="0"/>
            <a:r>
              <a:rPr lang="es-MX" sz="1200" b="1" dirty="0" smtClean="0"/>
              <a:t>Bibliografía: </a:t>
            </a:r>
          </a:p>
          <a:p>
            <a:r>
              <a:rPr lang="es-MX" sz="1200" dirty="0"/>
              <a:t>Rodríguez, G., Gil, J. y García. E. (1999). Capítulo II. Métodos de investigación cualitativa, </a:t>
            </a:r>
            <a:r>
              <a:rPr lang="es-MX" sz="1200" i="1" dirty="0"/>
              <a:t>en: Métodos de la investigación cualitativa</a:t>
            </a:r>
            <a:r>
              <a:rPr lang="es-MX" sz="1200" dirty="0"/>
              <a:t>. España: Aljibe, 39-59. </a:t>
            </a:r>
          </a:p>
          <a:p>
            <a:r>
              <a:rPr lang="es-MX" sz="1200" dirty="0"/>
              <a:t>Capítulos de consulta: </a:t>
            </a:r>
          </a:p>
          <a:p>
            <a:r>
              <a:rPr lang="es-MX" sz="1200" dirty="0" err="1"/>
              <a:t>Anguera</a:t>
            </a:r>
            <a:r>
              <a:rPr lang="es-MX" sz="1200" dirty="0"/>
              <a:t>, M. (1998). 18 Metodología cualitativa, en </a:t>
            </a:r>
            <a:r>
              <a:rPr lang="es-MX" sz="1200" dirty="0" err="1"/>
              <a:t>Anguera</a:t>
            </a:r>
            <a:r>
              <a:rPr lang="es-MX" sz="1200" dirty="0"/>
              <a:t>, M. </a:t>
            </a:r>
            <a:r>
              <a:rPr lang="es-MX" sz="1200" i="1" dirty="0"/>
              <a:t>et al.</a:t>
            </a:r>
            <a:r>
              <a:rPr lang="es-MX" sz="1200" dirty="0"/>
              <a:t>: </a:t>
            </a:r>
            <a:r>
              <a:rPr lang="es-MX" sz="1200" i="1" dirty="0"/>
              <a:t>Métodos de investigación en psicología</a:t>
            </a:r>
            <a:r>
              <a:rPr lang="es-MX" sz="1200" dirty="0"/>
              <a:t>. Madrid: Síntesis, 513-522. </a:t>
            </a:r>
          </a:p>
          <a:p>
            <a:r>
              <a:rPr lang="es-MX" sz="1200" dirty="0" err="1"/>
              <a:t>Coolican</a:t>
            </a:r>
            <a:r>
              <a:rPr lang="es-MX" sz="1200" dirty="0"/>
              <a:t>, H. (2005). Capítulo 9. Métodos cualitativos: problemas con el positivismo, en </a:t>
            </a:r>
            <a:r>
              <a:rPr lang="es-MX" sz="1200" i="1" dirty="0"/>
              <a:t>Métodos de investigación y estadística en psicología </a:t>
            </a:r>
            <a:r>
              <a:rPr lang="es-MX" sz="1200" dirty="0"/>
              <a:t>(3ª Ed.). México: Manual Moderno, 151-166. </a:t>
            </a:r>
          </a:p>
          <a:p>
            <a:r>
              <a:rPr lang="es-MX" sz="1200" dirty="0"/>
              <a:t>Rodríguez, G., Gil, J. y García. E. (1999). Capítulo XV. Algunas cuestiones a debate, </a:t>
            </a:r>
            <a:r>
              <a:rPr lang="es-MX" sz="1200" i="1" dirty="0"/>
              <a:t>en: Métodos de la investigación cualitativa</a:t>
            </a:r>
            <a:r>
              <a:rPr lang="es-MX" sz="1200" dirty="0"/>
              <a:t>. España: Aljibe, 277-290. </a:t>
            </a:r>
          </a:p>
          <a:p>
            <a:r>
              <a:rPr lang="es-MX" sz="1200" dirty="0"/>
              <a:t>Capítulo básico: </a:t>
            </a:r>
          </a:p>
          <a:p>
            <a:r>
              <a:rPr lang="es-MX" sz="1200" dirty="0"/>
              <a:t>Rodríguez, G., Gil, J. y García. E. (1999). Capítulo IX. Entrevista, </a:t>
            </a:r>
            <a:r>
              <a:rPr lang="es-MX" sz="1200" i="1" dirty="0"/>
              <a:t>en: Métodos de la investigación cualitativa</a:t>
            </a:r>
            <a:r>
              <a:rPr lang="es-MX" sz="1200" dirty="0"/>
              <a:t>. España: Aljibe, 167-184. </a:t>
            </a:r>
          </a:p>
          <a:p>
            <a:r>
              <a:rPr lang="es-MX" sz="1200" dirty="0"/>
              <a:t>Capítulo complementario: </a:t>
            </a:r>
          </a:p>
          <a:p>
            <a:r>
              <a:rPr lang="es-MX" sz="1200" dirty="0" err="1"/>
              <a:t>Anguera</a:t>
            </a:r>
            <a:r>
              <a:rPr lang="es-MX" sz="1200" dirty="0"/>
              <a:t>, M. (1998). 19 Recogida de datos cualitativos, en </a:t>
            </a:r>
            <a:r>
              <a:rPr lang="es-MX" sz="1200" dirty="0" err="1"/>
              <a:t>Anguera</a:t>
            </a:r>
            <a:r>
              <a:rPr lang="es-MX" sz="1200" dirty="0"/>
              <a:t>, M. </a:t>
            </a:r>
            <a:r>
              <a:rPr lang="es-MX" sz="1200" i="1" dirty="0"/>
              <a:t>et al</a:t>
            </a:r>
            <a:r>
              <a:rPr lang="es-MX" sz="1200" dirty="0"/>
              <a:t>: </a:t>
            </a:r>
            <a:r>
              <a:rPr lang="es-MX" sz="1200" i="1" dirty="0"/>
              <a:t>Métodos de investigación en psicología. </a:t>
            </a:r>
            <a:r>
              <a:rPr lang="es-MX" sz="1200" dirty="0"/>
              <a:t>Madrid: Síntesis, 523-547. </a:t>
            </a:r>
          </a:p>
          <a:p>
            <a:r>
              <a:rPr lang="es-MX" sz="1200" dirty="0"/>
              <a:t>Capítulo básico: </a:t>
            </a:r>
          </a:p>
          <a:p>
            <a:r>
              <a:rPr lang="es-MX" sz="1200" dirty="0"/>
              <a:t>Rodríguez, G., Gil, J. y García. E. (1999). Capítulo XI. Aspectos básicos sobre el análisis de los datos cualitativos, </a:t>
            </a:r>
            <a:r>
              <a:rPr lang="es-MX" sz="1200" i="1" dirty="0"/>
              <a:t>en: Métodos de la investigación cualitativa</a:t>
            </a:r>
            <a:r>
              <a:rPr lang="es-MX" sz="1200" dirty="0"/>
              <a:t>. España: Aljibe, 197-218. </a:t>
            </a:r>
          </a:p>
          <a:p>
            <a:r>
              <a:rPr lang="es-MX" sz="1200" dirty="0"/>
              <a:t>Capítulos complementarios: </a:t>
            </a:r>
          </a:p>
          <a:p>
            <a:r>
              <a:rPr lang="es-MX" sz="1200" dirty="0" err="1"/>
              <a:t>Anguera</a:t>
            </a:r>
            <a:r>
              <a:rPr lang="es-MX" sz="1200" dirty="0"/>
              <a:t>, M. (1998). 20 Tratamiento cualitativo de los datos, en </a:t>
            </a:r>
            <a:r>
              <a:rPr lang="es-MX" sz="1200" dirty="0" err="1"/>
              <a:t>Anguera</a:t>
            </a:r>
            <a:r>
              <a:rPr lang="es-MX" sz="1200" dirty="0"/>
              <a:t>, M. </a:t>
            </a:r>
            <a:r>
              <a:rPr lang="es-MX" sz="1200" i="1" dirty="0"/>
              <a:t>et al</a:t>
            </a:r>
            <a:r>
              <a:rPr lang="es-MX" sz="1200" dirty="0"/>
              <a:t>: </a:t>
            </a:r>
            <a:r>
              <a:rPr lang="es-MX" sz="1200" i="1" dirty="0"/>
              <a:t>Métodos de investigación en psicología. </a:t>
            </a:r>
            <a:r>
              <a:rPr lang="es-MX" sz="1200" dirty="0"/>
              <a:t>Madrid: Síntesis, 549-576. </a:t>
            </a:r>
          </a:p>
          <a:p>
            <a:r>
              <a:rPr lang="es-MX" sz="1200" dirty="0" err="1"/>
              <a:t>Coolican</a:t>
            </a:r>
            <a:r>
              <a:rPr lang="es-MX" sz="1200" dirty="0"/>
              <a:t>, H. (2005). Capítulo 19. Análisis de datos cualitativos en: </a:t>
            </a:r>
            <a:r>
              <a:rPr lang="es-MX" sz="1200" i="1" dirty="0"/>
              <a:t>Métodos de investigación y estadística en psicología </a:t>
            </a:r>
            <a:r>
              <a:rPr lang="es-MX" sz="1200" dirty="0"/>
              <a:t>(3ª Ed.). México: Manual Moderno, 383-404. </a:t>
            </a:r>
          </a:p>
          <a:p>
            <a:r>
              <a:rPr lang="es-MX" sz="1200" dirty="0" err="1"/>
              <a:t>Chernobilsky</a:t>
            </a:r>
            <a:r>
              <a:rPr lang="es-MX" sz="1200" dirty="0"/>
              <a:t>, L. (2006). El uso de la computadora como auxiliar en el análisis de datos cualitativos, en: </a:t>
            </a:r>
            <a:r>
              <a:rPr lang="es-MX" sz="1200" dirty="0" err="1"/>
              <a:t>Vasilachis</a:t>
            </a:r>
            <a:r>
              <a:rPr lang="es-MX" sz="1200" dirty="0"/>
              <a:t>, I. (coord.). </a:t>
            </a:r>
            <a:r>
              <a:rPr lang="es-MX" sz="1200" i="1" dirty="0"/>
              <a:t>Estrategias de investigación cualitativa</a:t>
            </a:r>
            <a:r>
              <a:rPr lang="es-MX" sz="1200" dirty="0"/>
              <a:t>. Argentina: </a:t>
            </a:r>
            <a:r>
              <a:rPr lang="es-MX" sz="1200" dirty="0" err="1"/>
              <a:t>Gedisa</a:t>
            </a:r>
            <a:r>
              <a:rPr lang="es-MX" sz="1200" dirty="0"/>
              <a:t>, 250-261. 	</a:t>
            </a:r>
          </a:p>
          <a:p>
            <a:pPr lvl="0"/>
            <a:endParaRPr lang="es-MX" sz="1200" b="1" dirty="0"/>
          </a:p>
          <a:p>
            <a:pPr lvl="0"/>
            <a:r>
              <a:rPr lang="es-MX" sz="1200" b="1" dirty="0" smtClean="0"/>
              <a:t>materiales </a:t>
            </a:r>
            <a:r>
              <a:rPr lang="es-MX" sz="1200" b="1" dirty="0"/>
              <a:t>de apoyo</a:t>
            </a:r>
            <a:r>
              <a:rPr lang="es-MX" sz="1200" b="1" dirty="0" smtClean="0"/>
              <a:t>:</a:t>
            </a:r>
          </a:p>
          <a:p>
            <a:r>
              <a:rPr lang="es-MX" sz="1200" dirty="0"/>
              <a:t>Para elaborar cuadros comparativos se sugiere: </a:t>
            </a:r>
          </a:p>
          <a:p>
            <a:r>
              <a:rPr lang="es-MX" sz="1200" dirty="0"/>
              <a:t> Presentación electrónica sobre cuadros comparativos </a:t>
            </a:r>
          </a:p>
          <a:p>
            <a:r>
              <a:rPr lang="es-MX" sz="1200" dirty="0"/>
              <a:t> Cuadro comparativo de educación presencial vs. virtual </a:t>
            </a:r>
          </a:p>
          <a:p>
            <a:r>
              <a:rPr lang="es-MX" sz="1200" dirty="0"/>
              <a:t>Videos para elaborar diagramas de flujo: </a:t>
            </a:r>
          </a:p>
          <a:p>
            <a:r>
              <a:rPr lang="es-MX" sz="1200" dirty="0"/>
              <a:t> Qué es un diagrama de flujo </a:t>
            </a:r>
          </a:p>
          <a:p>
            <a:r>
              <a:rPr lang="es-MX" sz="1200" dirty="0"/>
              <a:t> Diagrama de flujo </a:t>
            </a:r>
          </a:p>
          <a:p>
            <a:r>
              <a:rPr lang="es-MX" sz="1200" dirty="0"/>
              <a:t>Programa </a:t>
            </a:r>
            <a:r>
              <a:rPr lang="es-MX" sz="1200" dirty="0" err="1"/>
              <a:t>Atlas.ti</a:t>
            </a:r>
            <a:r>
              <a:rPr lang="es-MX" sz="1200" dirty="0"/>
              <a:t>: </a:t>
            </a:r>
          </a:p>
          <a:p>
            <a:r>
              <a:rPr lang="es-MX" sz="1200" dirty="0"/>
              <a:t> http://www.atlasti.com/ </a:t>
            </a:r>
          </a:p>
          <a:p>
            <a:endParaRPr lang="es-MX" sz="1200" dirty="0"/>
          </a:p>
          <a:p>
            <a:r>
              <a:rPr lang="es-MX" sz="1200" dirty="0"/>
              <a:t>Rúbricas: </a:t>
            </a:r>
          </a:p>
          <a:p>
            <a:r>
              <a:rPr lang="es-MX" sz="1200" dirty="0"/>
              <a:t> Rúbrica para realizar entrevistas. </a:t>
            </a:r>
            <a:endParaRPr lang="es-MX" sz="1200" b="1" dirty="0"/>
          </a:p>
        </p:txBody>
      </p:sp>
    </p:spTree>
    <p:extLst>
      <p:ext uri="{BB962C8B-B14F-4D97-AF65-F5344CB8AC3E}">
        <p14:creationId xmlns:p14="http://schemas.microsoft.com/office/powerpoint/2010/main" val="2518580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2333</Words>
  <Application>Microsoft Office PowerPoint</Application>
  <PresentationFormat>Presentación en pantalla (4:3)</PresentationFormat>
  <Paragraphs>270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BlueLight</dc:creator>
  <cp:lastModifiedBy>Angelica María</cp:lastModifiedBy>
  <cp:revision>27</cp:revision>
  <dcterms:created xsi:type="dcterms:W3CDTF">2015-08-24T05:11:50Z</dcterms:created>
  <dcterms:modified xsi:type="dcterms:W3CDTF">2015-08-31T04:24:57Z</dcterms:modified>
</cp:coreProperties>
</file>