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6" r:id="rId8"/>
    <p:sldId id="267" r:id="rId9"/>
    <p:sldId id="259" r:id="rId10"/>
    <p:sldId id="265" r:id="rId11"/>
    <p:sldId id="264" r:id="rId12"/>
    <p:sldId id="263" r:id="rId13"/>
    <p:sldId id="262" r:id="rId14"/>
    <p:sldId id="270" r:id="rId15"/>
    <p:sldId id="271" r:id="rId16"/>
    <p:sldId id="268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30/08/2015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179512" y="332656"/>
            <a:ext cx="856895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TRABAJO DOCENTE </a:t>
            </a:r>
            <a:br>
              <a:rPr lang="es-ES_tradnl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</a:br>
            <a:r>
              <a:rPr lang="es-ES_tradnl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</a:t>
            </a:r>
            <a:endParaRPr lang="es-ES_tradnl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_tradnl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INNOVACIÓN</a:t>
            </a:r>
          </a:p>
          <a:p>
            <a:pPr algn="ctr"/>
            <a:endParaRPr lang="es-ES_tradnl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_tradnl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Quinto Semestre</a:t>
            </a:r>
          </a:p>
          <a:p>
            <a:pPr lvl="0" algn="ctr"/>
            <a:endParaRPr lang="es-ES_tradnl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lvl="0" algn="ctr"/>
            <a:endParaRPr lang="es-ES_tradnl" sz="2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lvl="0" algn="ctr"/>
            <a:r>
              <a:rPr lang="es-ES_tradnl" sz="2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PROFRA.- ANGELICA MARIA ROCCA VALDES</a:t>
            </a:r>
          </a:p>
          <a:p>
            <a:pPr lvl="0" algn="ctr"/>
            <a:endParaRPr lang="es-ES_tradnl" sz="2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es-ES_tradnl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marL="114300" lvl="0">
              <a:spcBef>
                <a:spcPct val="20000"/>
              </a:spcBef>
              <a:buClr>
                <a:srgbClr val="2DA2BF"/>
              </a:buClr>
            </a:pPr>
            <a:r>
              <a:rPr lang="es-ES_tradnl" sz="2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Créditos: 6.75.</a:t>
            </a:r>
          </a:p>
          <a:p>
            <a:pPr marL="114300" lvl="0">
              <a:spcBef>
                <a:spcPct val="20000"/>
              </a:spcBef>
              <a:buClr>
                <a:srgbClr val="2DA2BF"/>
              </a:buClr>
            </a:pPr>
            <a:r>
              <a:rPr lang="es-ES_tradnl" sz="2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Horas: 6 por semana.</a:t>
            </a:r>
          </a:p>
          <a:p>
            <a:pPr marL="114300" lvl="0">
              <a:spcBef>
                <a:spcPct val="20000"/>
              </a:spcBef>
              <a:buClr>
                <a:srgbClr val="2DA2BF"/>
              </a:buClr>
            </a:pPr>
            <a:r>
              <a:rPr lang="es-MX" sz="2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Trayecto Formativo: Práctica profesional.</a:t>
            </a:r>
          </a:p>
          <a:p>
            <a:pPr marL="342900" lvl="0" indent="-228600">
              <a:spcBef>
                <a:spcPct val="20000"/>
              </a:spcBef>
              <a:buClr>
                <a:srgbClr val="2DA2BF"/>
              </a:buClr>
              <a:buFont typeface="Arial" pitchFamily="34" charset="0"/>
              <a:buChar char="•"/>
            </a:pPr>
            <a:endParaRPr lang="es-ES" sz="2000" dirty="0">
              <a:solidFill>
                <a:prstClr val="black"/>
              </a:solidFill>
            </a:endParaRPr>
          </a:p>
          <a:p>
            <a:pPr algn="ctr"/>
            <a:endParaRPr lang="es-ES_tradnl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2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64454"/>
              </p:ext>
            </p:extLst>
          </p:nvPr>
        </p:nvGraphicFramePr>
        <p:xfrm>
          <a:off x="179512" y="228600"/>
          <a:ext cx="8856983" cy="6109883"/>
        </p:xfrm>
        <a:graphic>
          <a:graphicData uri="http://schemas.openxmlformats.org/drawingml/2006/table">
            <a:tbl>
              <a:tblPr firstRow="1" firstCol="1" bandRow="1"/>
              <a:tblGrid>
                <a:gridCol w="1368152"/>
                <a:gridCol w="2444089"/>
                <a:gridCol w="125018"/>
                <a:gridCol w="2411552"/>
                <a:gridCol w="2508172"/>
              </a:tblGrid>
              <a:tr h="62348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RECURSOS A MOVILIZAR</a:t>
                      </a:r>
                      <a:endParaRPr lang="es-E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SABERES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HABILIDADES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ACTITUDES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</a:tr>
              <a:tr h="28351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Elabora </a:t>
                      </a: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proyectos que articulan diferentes disciplinas  hacia un desarrollo integral.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Interpreta </a:t>
                      </a: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los resultados de las evaluaciones</a:t>
                      </a: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Aplica </a:t>
                      </a: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resultados de investigación para intervenir en los procesos de desarrollo de los niños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 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Investigadora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Observadora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Participativa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Analítica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Responsable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Receptiva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Reflexiva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Colaborativa </a:t>
                      </a:r>
                      <a:endParaRPr lang="es-MX" sz="1800" dirty="0" smtClean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Calibri"/>
                        </a:rPr>
                        <a:t>Asertiva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</a:tr>
              <a:tr h="21180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INDICADORES DE APRENDIZAJE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Partir de la evaluación diagnóstica del grupo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Recupera información teórica relevante para el diseño del proyecto educativo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diagnostico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Sistematizar la información recabada de la investigación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Ajustar la propuesta del proyecto de acuerdo a la información recabada</a:t>
                      </a: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.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8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274638"/>
            <a:ext cx="76200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</a:rPr>
              <a:t>EVIDENCIAS PARA PORTAFOLIO</a:t>
            </a:r>
            <a:endParaRPr kumimoji="0" lang="es-ES" sz="3600" b="0" i="0" u="none" strike="noStrike" kern="1200" cap="none" spc="-10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242581"/>
              </p:ext>
            </p:extLst>
          </p:nvPr>
        </p:nvGraphicFramePr>
        <p:xfrm>
          <a:off x="107503" y="1052736"/>
          <a:ext cx="8928992" cy="5852160"/>
        </p:xfrm>
        <a:graphic>
          <a:graphicData uri="http://schemas.openxmlformats.org/drawingml/2006/table">
            <a:tbl>
              <a:tblPr firstRow="1" firstCol="1" bandRow="1"/>
              <a:tblGrid>
                <a:gridCol w="2169745"/>
                <a:gridCol w="4187697"/>
                <a:gridCol w="2571550"/>
              </a:tblGrid>
              <a:tr h="27114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EVALUACIÓN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UNIDAD</a:t>
                      </a:r>
                      <a:r>
                        <a:rPr lang="es-MX" sz="1600" baseline="0" dirty="0" smtClean="0">
                          <a:effectLst/>
                          <a:latin typeface="Comic Sans MS" pitchFamily="66" charset="0"/>
                        </a:rPr>
                        <a:t> 1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254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EVIDENCIAS DE APRENDIZAJE DE LA UNIDAD/ MÓDULO/ BLOQUE PARA EL PORTAFOLIO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itchFamily="66" charset="0"/>
                        </a:rPr>
                        <a:t>CRITERIOS DE DESEMPEÑO</a:t>
                      </a:r>
                      <a:endParaRPr lang="es-ES" sz="160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RECURSOS DE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EVALUACIÓN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</a:tr>
              <a:tr h="615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u="none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u="none" dirty="0" smtClean="0">
                          <a:effectLst/>
                          <a:latin typeface="Comic Sans MS" pitchFamily="66" charset="0"/>
                        </a:rPr>
                        <a:t>Elaboración</a:t>
                      </a:r>
                      <a:r>
                        <a:rPr lang="es-MX" sz="1600" u="none" baseline="0" dirty="0" smtClean="0">
                          <a:effectLst/>
                          <a:latin typeface="Comic Sans MS" pitchFamily="66" charset="0"/>
                        </a:rPr>
                        <a:t> y Estructuración de un </a:t>
                      </a:r>
                      <a:r>
                        <a:rPr lang="es-MX" sz="1600" u="non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s-MX" sz="1600" u="none" dirty="0">
                          <a:effectLst/>
                          <a:latin typeface="Comic Sans MS" pitchFamily="66" charset="0"/>
                        </a:rPr>
                        <a:t>Proyecto de mejora</a:t>
                      </a:r>
                      <a:endParaRPr lang="es-ES" sz="1600" u="none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a).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 Mapa Conceptual:</a:t>
                      </a:r>
                      <a:r>
                        <a:rPr lang="es-MX" sz="1600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Esquema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que permite  representar  las nociones que el estudiante construyó sobre innovación y las experiencias en relación a la planificación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b). Cuadro de evaluación de experiencias didácticas u  organizador gráfico que muestre los aciertos y áreas de oportunidad así como la propuesta de proyecto de ruta de mejora educativa.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u="sng" dirty="0">
                          <a:effectLst/>
                          <a:latin typeface="Comic Sans MS" pitchFamily="66" charset="0"/>
                        </a:rPr>
                        <a:t>d) Diseño de proyecto de mejora educativa para el jardín de práctica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600" u="none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Rúbricas  de acuerdo  al   trabajo  solicitado.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028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97106"/>
              </p:ext>
            </p:extLst>
          </p:nvPr>
        </p:nvGraphicFramePr>
        <p:xfrm>
          <a:off x="107503" y="228600"/>
          <a:ext cx="8856985" cy="6344658"/>
        </p:xfrm>
        <a:graphic>
          <a:graphicData uri="http://schemas.openxmlformats.org/drawingml/2006/table">
            <a:tbl>
              <a:tblPr firstRow="1" firstCol="1" bandRow="1"/>
              <a:tblGrid>
                <a:gridCol w="2152247"/>
                <a:gridCol w="4153926"/>
                <a:gridCol w="2550812"/>
              </a:tblGrid>
              <a:tr h="1013453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EVALUACIÓN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UNIDAD</a:t>
                      </a:r>
                      <a:r>
                        <a:rPr lang="es-MX" sz="1800" baseline="0" dirty="0" smtClean="0">
                          <a:effectLst/>
                          <a:latin typeface="Comic Sans MS" pitchFamily="66" charset="0"/>
                        </a:rPr>
                        <a:t> 2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254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819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EVIDENCIAS DE APRENDIZAJE DE LA UNIDAD/ MÓDULO/ BLOQUE PARA EL PORTAFOLIO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CRITERIOS DE DESEMPEÑO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RECURSOS DE </a:t>
                      </a: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EVALUACIÓN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254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alpha val="20000"/>
                      </a:srgbClr>
                    </a:solidFill>
                  </a:tcPr>
                </a:tc>
              </a:tr>
              <a:tr h="36852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MX" sz="1800" dirty="0" smtClean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omic Sans MS" pitchFamily="66" charset="0"/>
                        </a:rPr>
                        <a:t>E</a:t>
                      </a:r>
                      <a:r>
                        <a:rPr lang="es-ES" sz="1800" dirty="0" smtClean="0">
                          <a:effectLst/>
                          <a:latin typeface="Comic Sans MS" pitchFamily="66" charset="0"/>
                        </a:rPr>
                        <a:t>scrito</a:t>
                      </a:r>
                      <a:r>
                        <a:rPr lang="es-ES" sz="1800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s-ES" sz="1800" dirty="0" smtClean="0">
                          <a:effectLst/>
                          <a:latin typeface="Comic Sans MS" pitchFamily="66" charset="0"/>
                        </a:rPr>
                        <a:t>que detalle el diseño y aplicación del proyecto de innovación hacia la mejora educativa. 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ES" sz="1800" u="none" strike="noStrike" dirty="0" smtClean="0">
                          <a:effectLst/>
                          <a:latin typeface="Comic Sans MS" pitchFamily="66" charset="0"/>
                        </a:rPr>
                        <a:t>a).</a:t>
                      </a:r>
                      <a:r>
                        <a:rPr lang="es-ES" sz="1800" u="none" strike="noStrike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s-ES" sz="1800" u="none" strike="noStrike" dirty="0" smtClean="0">
                          <a:effectLst/>
                          <a:latin typeface="Comic Sans MS" pitchFamily="66" charset="0"/>
                        </a:rPr>
                        <a:t>Organiza en categorías de análisis las pautas de acción.</a:t>
                      </a: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endParaRPr lang="es-ES" sz="1800" u="none" strike="noStrike" dirty="0" smtClean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ES" sz="1800" u="none" strike="noStrike" dirty="0" smtClean="0">
                          <a:effectLst/>
                          <a:latin typeface="Comic Sans MS" pitchFamily="66" charset="0"/>
                        </a:rPr>
                        <a:t>b). organización temática que oriente la redacción de un escrito </a:t>
                      </a:r>
                      <a:endParaRPr lang="es-ES" sz="1800" dirty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800" u="sng" strike="noStrike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MX" sz="1800" u="sng" strike="noStrike" dirty="0" smtClean="0">
                        <a:effectLst/>
                        <a:latin typeface="Comic Sans MS" pitchFamily="66" charset="0"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800" u="sng" strike="noStrike" dirty="0" smtClean="0">
                          <a:effectLst/>
                          <a:latin typeface="Comic Sans MS" pitchFamily="66" charset="0"/>
                        </a:rPr>
                        <a:t>c). </a:t>
                      </a:r>
                      <a:r>
                        <a:rPr lang="es-ES" sz="1800" u="sng" strike="noStrike" dirty="0" smtClean="0">
                          <a:effectLst/>
                          <a:latin typeface="Comic Sans MS" pitchFamily="66" charset="0"/>
                        </a:rPr>
                        <a:t>Escrito que detalle el diseño y aplicación del proyecto de innovación hacia la mejora educativa. </a:t>
                      </a:r>
                      <a:endParaRPr lang="es-ES" sz="1800" u="sng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omic Sans MS" pitchFamily="66" charset="0"/>
                        </a:rPr>
                        <a:t>Rúbricas  de acuerdo  al   trabajo  solicitado.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31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51520" y="163959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4000" b="0" i="0" u="none" strike="noStrike" kern="0" cap="none" spc="-10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s-ES_tradnl" sz="24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JORNADAS DE OBSERVACIÓN Y PRÁCTICA DOCENTE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2400" b="0" i="0" u="none" strike="noStrike" kern="0" cap="none" spc="-10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 smtClean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 smtClean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400" kern="0" spc="-100" dirty="0" smtClean="0">
                <a:solidFill>
                  <a:srgbClr val="464646"/>
                </a:solidFill>
                <a:latin typeface="Comic Sans MS" pitchFamily="66" charset="0"/>
                <a:ea typeface="+mj-ea"/>
                <a:cs typeface="+mj-cs"/>
              </a:rPr>
              <a:t>EXÁMENES INSTITUCIONALES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400" kern="0" spc="-100" dirty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4000" b="0" i="0" u="none" strike="noStrike" kern="0" cap="none" spc="-10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4000" b="0" i="0" u="none" strike="noStrike" kern="0" cap="none" spc="-10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4000" kern="0" spc="-100" dirty="0">
              <a:solidFill>
                <a:srgbClr val="464646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85451"/>
              </p:ext>
            </p:extLst>
          </p:nvPr>
        </p:nvGraphicFramePr>
        <p:xfrm>
          <a:off x="539552" y="1556792"/>
          <a:ext cx="81369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VISITA PREVIA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FECHA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JORNADA OYPD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FECHA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1 ERA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17 SEP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1 ERA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28 SEP / 9 0CT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2 DA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omic Sans MS" pitchFamily="66" charset="0"/>
                        </a:rPr>
                        <a:t>23 NOV / 4 DIC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90236"/>
              </p:ext>
            </p:extLst>
          </p:nvPr>
        </p:nvGraphicFramePr>
        <p:xfrm>
          <a:off x="539552" y="4221088"/>
          <a:ext cx="81369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  <a:gridCol w="406845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1 ER  PERIODO 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19 – 20 – 21 OCT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2 DO PERIODO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18 – 19 – 20 NOV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3 ER PERIODO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omic Sans MS" pitchFamily="66" charset="0"/>
                        </a:rPr>
                        <a:t>11 – 12 – 13  ENE</a:t>
                      </a:r>
                      <a:endParaRPr lang="es-MX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20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BIBLIOGRAFÍA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125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2900" dirty="0"/>
              <a:t>Álvarez, J. M. (2005). Evaluar para conocer, examinar para excluir. Madrid: Morata.  </a:t>
            </a:r>
          </a:p>
          <a:p>
            <a:pPr marL="0" indent="0">
              <a:buNone/>
            </a:pPr>
            <a:r>
              <a:rPr lang="es-MX" sz="2900" dirty="0" err="1"/>
              <a:t>Aristimuño</a:t>
            </a:r>
            <a:r>
              <a:rPr lang="es-MX" sz="2900" dirty="0"/>
              <a:t>, A. y De Armas, G. La transformación de la educación media en perspectiva comparada. Tendencias y experiencias innovadoras para el debate en Uruguay.  [En línea] Montevideo: UNICEF, diciembre, 2012. [Fecha de consulta: 15 de marzo de 2013] Disponible en  &lt;http://www.unicef.org/uruguay/spanish/transformaciones-web.pdf&gt;   </a:t>
            </a:r>
          </a:p>
          <a:p>
            <a:pPr marL="0" indent="0">
              <a:buNone/>
            </a:pPr>
            <a:r>
              <a:rPr lang="es-MX" sz="2900" dirty="0"/>
              <a:t>Carbonell, J. (2006). La aventura de innovar. El cambio en la escuela. Tercera reimpresión. Madrid: Morata.  </a:t>
            </a:r>
          </a:p>
          <a:p>
            <a:pPr marL="0" indent="0">
              <a:buNone/>
            </a:pPr>
            <a:r>
              <a:rPr lang="es-MX" sz="2900" dirty="0"/>
              <a:t>Carneiro, R., Toscano, J. C. y Díaz, T. (coord.) (s/f) Los desafíos de las TIC para el cambio educativo. [En línea]. Madrid: colección Metas Educativas 2021 de la OEI en colaboración con Fundación Santillana. [Fecha de consulta: 20 de marzo de 2013]. Disponible en:   &lt;http://www.oei.es/metas2021/LASTIC2.pdf</a:t>
            </a:r>
            <a:r>
              <a:rPr lang="es-MX" dirty="0"/>
              <a:t>&gt;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Díaz-Barriga Arceo, F. “Los profesores ante las innovaciones curriculares”, en: Revista Iberoamericana de Educación Superior (RIES), [En línea] México: IISUE-UNAM/</a:t>
            </a:r>
            <a:r>
              <a:rPr lang="es-MX" dirty="0" err="1"/>
              <a:t>Universia</a:t>
            </a:r>
            <a:r>
              <a:rPr lang="es-MX" dirty="0"/>
              <a:t>, 2010, vol. 1, núm.1, [Fecha de consulta: 19 de marzo de 2013] Disponible en  &lt;http://ries.universia.net/index.php/ries/article/view/35&gt; 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8387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480720"/>
          </a:xfrm>
        </p:spPr>
        <p:txBody>
          <a:bodyPr>
            <a:normAutofit fontScale="55000" lnSpcReduction="20000"/>
          </a:bodyPr>
          <a:lstStyle/>
          <a:p>
            <a:r>
              <a:rPr lang="es-MX" dirty="0" smtClean="0"/>
              <a:t>Escudero</a:t>
            </a:r>
            <a:r>
              <a:rPr lang="es-MX" dirty="0"/>
              <a:t>, J. M. “Reconstruir la innovación para seguir peleando por la mejora de la educación”. En: XXI Revista de Educación. [En línea] España: Universidad de Huelva, 2010, [Fecha de consulta: 2 de abril de 2013].  Disponible en  &lt;http://rabida.uhu.es/dspace/bitstream/handle/10272/1907/b11796935.pdf?sequence=1&gt;  </a:t>
            </a:r>
          </a:p>
          <a:p>
            <a:r>
              <a:rPr lang="es-MX" dirty="0" err="1"/>
              <a:t>Fullan</a:t>
            </a:r>
            <a:r>
              <a:rPr lang="es-MX" dirty="0"/>
              <a:t>, M. “El significado de cambio educativo: un cuarto de siglo de aprendizaje”, en Profesorado, revista de currículum y formación del profesorado, 6 (1–2), 2002 [En línea]. España: Universidad de Granada. [Fecha de consulta: 2 de abril de 2013]. Disponible en: &lt;http://www.ugr.es/~recfpro/rev61ART1.pdf&gt;  </a:t>
            </a:r>
          </a:p>
          <a:p>
            <a:r>
              <a:rPr lang="es-MX" dirty="0" err="1"/>
              <a:t>Gather</a:t>
            </a:r>
            <a:r>
              <a:rPr lang="es-MX" dirty="0"/>
              <a:t>, M. (2004). Innovar en el seno de la institución escolar. Barcelona: Grao.  </a:t>
            </a:r>
          </a:p>
          <a:p>
            <a:r>
              <a:rPr lang="es-MX" dirty="0" err="1"/>
              <a:t>Marí</a:t>
            </a:r>
            <a:r>
              <a:rPr lang="es-MX" dirty="0"/>
              <a:t>, R. (2006). Diagnóstico pedagógico. Un modelo para la intervención psicopedagógica. 2ª edición. Barcelona: Ariel  </a:t>
            </a:r>
          </a:p>
          <a:p>
            <a:r>
              <a:rPr lang="es-MX" dirty="0"/>
              <a:t>Moreno, M. G.  “Formación docente para la innovación educativa”. En </a:t>
            </a:r>
            <a:r>
              <a:rPr lang="es-MX" dirty="0" err="1"/>
              <a:t>Sinéctica</a:t>
            </a:r>
            <a:r>
              <a:rPr lang="es-MX" dirty="0"/>
              <a:t> [En línea] No. 7 </a:t>
            </a:r>
            <a:r>
              <a:rPr lang="es-MX" dirty="0" err="1"/>
              <a:t>JulioDic</a:t>
            </a:r>
            <a:r>
              <a:rPr lang="es-MX" dirty="0"/>
              <a:t>/2000. México. [Fecha de consulta: 20 de marzo de 2013] Disponible en  &lt;http://www.sinectica.iteso.mx/assets/files/articulos/17_formacion_de_docentes_para_la_innovaci on_educativa.pdf&gt;  </a:t>
            </a:r>
          </a:p>
          <a:p>
            <a:r>
              <a:rPr lang="es-MX" dirty="0"/>
              <a:t>Rodríguez, J. y E. Castañeda.  “Los profesores en contextos de investigación educativa” en: Revista OEI. Profesión docente. [En línea] Enero-Abril 2001. [Fecha de consulta: 16 de abril de 2013] Disponible en  &lt;http://www.rieoei.org/rie25a05.htm&gt;    </a:t>
            </a:r>
          </a:p>
          <a:p>
            <a:r>
              <a:rPr lang="es-MX" dirty="0"/>
              <a:t>18    </a:t>
            </a:r>
          </a:p>
          <a:p>
            <a:r>
              <a:rPr lang="es-MX" dirty="0" err="1"/>
              <a:t>Soubirón</a:t>
            </a:r>
            <a:r>
              <a:rPr lang="es-MX" dirty="0"/>
              <a:t>, E., Rodríguez, D., Sanz, V. y Conde, A. (coord.). Seminario Internacional “La práctica pedagógica en entornos innovadores de aprendizaje”. [En línea] Montevideo: ANEP-CODICEN-CFEOEI diciembre, 2011 [Fecha de consulta: 20 de marzo de 2013] Disponible en   &lt;http://www.oei.es/70cd/practicasinnovadoras.pdf&gt;. También disponible en: &lt;http://www.reddolac.org/forum/topics/libro-la-practica-pedagogica-en-entornos-innovadoresde-aprendiza&gt; </a:t>
            </a:r>
          </a:p>
        </p:txBody>
      </p:sp>
    </p:spTree>
    <p:extLst>
      <p:ext uri="{BB962C8B-B14F-4D97-AF65-F5344CB8AC3E}">
        <p14:creationId xmlns:p14="http://schemas.microsoft.com/office/powerpoint/2010/main" val="2277499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51520" y="228600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CRITERIOS DE EVALUACIÓN</a:t>
            </a:r>
            <a:endParaRPr kumimoji="0" lang="es-MX" sz="4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66310"/>
              </p:ext>
            </p:extLst>
          </p:nvPr>
        </p:nvGraphicFramePr>
        <p:xfrm>
          <a:off x="539551" y="1124745"/>
          <a:ext cx="8424936" cy="3723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760509">
                <a:tc>
                  <a:txBody>
                    <a:bodyPr/>
                    <a:lstStyle/>
                    <a:p>
                      <a:pPr algn="ctr"/>
                      <a:endParaRPr lang="es-MX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Sin Jornada de</a:t>
                      </a:r>
                      <a:r>
                        <a:rPr lang="es-MX" sz="1800" baseline="0" dirty="0" smtClean="0">
                          <a:latin typeface="Comic Sans MS" pitchFamily="66" charset="0"/>
                          <a:cs typeface="Arial" pitchFamily="34" charset="0"/>
                        </a:rPr>
                        <a:t> Observación y Práctica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Con Jornada de</a:t>
                      </a:r>
                      <a:r>
                        <a:rPr lang="es-MX" sz="1800" baseline="0" dirty="0" smtClean="0">
                          <a:latin typeface="Comic Sans MS" pitchFamily="66" charset="0"/>
                          <a:cs typeface="Arial" pitchFamily="34" charset="0"/>
                        </a:rPr>
                        <a:t> </a:t>
                      </a:r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Observación y Práctica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440495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Exámenes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40 %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40 %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440495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Trabajos escritos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30 %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440495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Participación</a:t>
                      </a:r>
                      <a:r>
                        <a:rPr lang="es-MX" sz="1800" baseline="0" dirty="0" smtClean="0">
                          <a:latin typeface="Comic Sans MS" pitchFamily="66" charset="0"/>
                          <a:cs typeface="Arial" pitchFamily="34" charset="0"/>
                        </a:rPr>
                        <a:t> 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20 %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440495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Portafolio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760509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Observación</a:t>
                      </a:r>
                    </a:p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 y Práctica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_____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30 %</a:t>
                      </a:r>
                    </a:p>
                    <a:p>
                      <a:pPr algn="ctr"/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  <a:tr h="440495">
                <a:tc>
                  <a:txBody>
                    <a:bodyPr/>
                    <a:lstStyle/>
                    <a:p>
                      <a:pPr algn="ctr"/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Comic Sans MS" pitchFamily="66" charset="0"/>
                          <a:cs typeface="Arial" pitchFamily="34" charset="0"/>
                        </a:rPr>
                        <a:t>100 %</a:t>
                      </a:r>
                      <a:endParaRPr lang="es-MX" sz="180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  <p:sp>
        <p:nvSpPr>
          <p:cNvPr id="8" name="1 CuadroTexto"/>
          <p:cNvSpPr txBox="1">
            <a:spLocks noChangeArrowheads="1"/>
          </p:cNvSpPr>
          <p:nvPr/>
        </p:nvSpPr>
        <p:spPr bwMode="auto">
          <a:xfrm>
            <a:off x="539750" y="4869160"/>
            <a:ext cx="82089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MX" sz="1200" dirty="0">
                <a:latin typeface="Comic Sans MS" pitchFamily="66" charset="0"/>
              </a:rPr>
              <a:t>PARA ACREDITAR EL CURSO SE DEBERA TENER UNA ACTITUD POSITIVA. DE RESPETO Y COMUNICACIÓN ASERTIVA EN TODO MOMENTO</a:t>
            </a:r>
          </a:p>
          <a:p>
            <a:pPr algn="ctr" eaLnBrk="1" hangingPunct="1"/>
            <a:endParaRPr lang="es-MX" sz="1200" dirty="0">
              <a:latin typeface="Comic Sans MS" pitchFamily="66" charset="0"/>
            </a:endParaRPr>
          </a:p>
          <a:p>
            <a:pPr algn="ctr" eaLnBrk="1" hangingPunct="1"/>
            <a:r>
              <a:rPr lang="es-MX" sz="1200" dirty="0">
                <a:latin typeface="Comic Sans MS" pitchFamily="66" charset="0"/>
              </a:rPr>
              <a:t>INDISPENSABLE ACREDITAR EL EXAMEN INSTITUCIONAL PARA REDONDEAR CALIFICACIÓN BIMESTRAL </a:t>
            </a:r>
          </a:p>
          <a:p>
            <a:pPr algn="ctr" eaLnBrk="1" hangingPunct="1"/>
            <a:endParaRPr lang="es-MX" sz="1200" dirty="0">
              <a:latin typeface="Comic Sans MS" pitchFamily="66" charset="0"/>
            </a:endParaRPr>
          </a:p>
          <a:p>
            <a:pPr algn="ctr" eaLnBrk="1" hangingPunct="1"/>
            <a:r>
              <a:rPr lang="es-MX" sz="1200" dirty="0">
                <a:latin typeface="Comic Sans MS" pitchFamily="66" charset="0"/>
              </a:rPr>
              <a:t>LA CALIFICACIÓN DE LECTURA SERA EL 5% DE TRABAJOS ESCRITOS</a:t>
            </a:r>
          </a:p>
        </p:txBody>
      </p:sp>
    </p:spTree>
    <p:extLst>
      <p:ext uri="{BB962C8B-B14F-4D97-AF65-F5344CB8AC3E}">
        <p14:creationId xmlns:p14="http://schemas.microsoft.com/office/powerpoint/2010/main" val="3316783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51720" y="2708920"/>
            <a:ext cx="51845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ACUERDOS</a:t>
            </a:r>
            <a:endParaRPr lang="es-MX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40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620688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Asistir  y  permanecer en clase</a:t>
            </a:r>
          </a:p>
          <a:p>
            <a:pPr algn="just"/>
            <a:r>
              <a:rPr lang="es-MX" dirty="0"/>
              <a:t>Ser puntual</a:t>
            </a:r>
          </a:p>
          <a:p>
            <a:pPr algn="just"/>
            <a:r>
              <a:rPr lang="es-MX" dirty="0"/>
              <a:t>Traer los  materiales, tareas, equipo para trabajar</a:t>
            </a:r>
          </a:p>
          <a:p>
            <a:pPr algn="just"/>
            <a:r>
              <a:rPr lang="es-MX" dirty="0"/>
              <a:t>Participación  activa</a:t>
            </a:r>
          </a:p>
          <a:p>
            <a:pPr algn="just"/>
            <a:r>
              <a:rPr lang="es-MX" dirty="0"/>
              <a:t>Entregar evidencias a tiempo impresas  y completas </a:t>
            </a:r>
          </a:p>
          <a:p>
            <a:pPr algn="just"/>
            <a:r>
              <a:rPr lang="es-MX" dirty="0"/>
              <a:t>Trabajar individual y /o  por  equipo</a:t>
            </a:r>
          </a:p>
          <a:p>
            <a:pPr algn="just"/>
            <a:r>
              <a:rPr lang="es-MX" dirty="0"/>
              <a:t>No consumir alimentos en clase</a:t>
            </a:r>
          </a:p>
          <a:p>
            <a:pPr algn="just"/>
            <a:r>
              <a:rPr lang="es-MX" dirty="0"/>
              <a:t>Respeto  y  actitud de servicio</a:t>
            </a:r>
          </a:p>
          <a:p>
            <a:pPr algn="just"/>
            <a:r>
              <a:rPr lang="es-MX" dirty="0"/>
              <a:t>Organización  y  limpieza  en el aula</a:t>
            </a:r>
          </a:p>
          <a:p>
            <a:pPr algn="just"/>
            <a:r>
              <a:rPr lang="es-MX" dirty="0"/>
              <a:t>Aseo personal  y  uniforme</a:t>
            </a:r>
          </a:p>
          <a:p>
            <a:pPr algn="just"/>
            <a:r>
              <a:rPr lang="es-MX" dirty="0"/>
              <a:t>Tener la  información en el cuaderno, encuadre, trabajos, evidencias consultas, cuadros, esquemas, diagramas, datos </a:t>
            </a:r>
          </a:p>
          <a:p>
            <a:pPr algn="just"/>
            <a:r>
              <a:rPr lang="es-MX" dirty="0"/>
              <a:t>Revisar  plataforma de escuela en  red</a:t>
            </a:r>
          </a:p>
          <a:p>
            <a:pPr algn="just"/>
            <a:r>
              <a:rPr lang="es-MX" dirty="0"/>
              <a:t>Crear un ambiente, sano, pacífico y de convivencia</a:t>
            </a:r>
          </a:p>
          <a:p>
            <a:pPr algn="just"/>
            <a:r>
              <a:rPr lang="es-MX" dirty="0"/>
              <a:t>Uso de celular solo en emergencia</a:t>
            </a:r>
          </a:p>
          <a:p>
            <a:pPr algn="just"/>
            <a:r>
              <a:rPr lang="es-MX" dirty="0"/>
              <a:t>Contar con el 85% de asistencia para acreditar el curso</a:t>
            </a:r>
          </a:p>
          <a:p>
            <a:pPr algn="just"/>
            <a:r>
              <a:rPr lang="es-MX" dirty="0"/>
              <a:t>Tener buena actitud en clase, de lo contrario aunque tenga acreditado el curso la maestra titular podrá poner calificación reprobatoria </a:t>
            </a:r>
          </a:p>
        </p:txBody>
      </p:sp>
    </p:spTree>
    <p:extLst>
      <p:ext uri="{BB962C8B-B14F-4D97-AF65-F5344CB8AC3E}">
        <p14:creationId xmlns:p14="http://schemas.microsoft.com/office/powerpoint/2010/main" val="344979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739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20293"/>
              </p:ext>
            </p:extLst>
          </p:nvPr>
        </p:nvGraphicFramePr>
        <p:xfrm>
          <a:off x="179512" y="116632"/>
          <a:ext cx="7920880" cy="6565347"/>
        </p:xfrm>
        <a:graphic>
          <a:graphicData uri="http://schemas.openxmlformats.org/drawingml/2006/table">
            <a:tbl>
              <a:tblPr firstRow="1" firstCol="1" bandRow="1"/>
              <a:tblGrid>
                <a:gridCol w="2136497"/>
                <a:gridCol w="5784383"/>
              </a:tblGrid>
              <a:tr h="25251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CURSO / ASIGNATURA ANTECEDENTE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Observación y análisis de la práctica educativa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Observación y análisis de la práctica escolar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Iniciación al trabajo docente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Estrategias de trabajo docente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</a:tr>
              <a:tr h="4040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es-MX" sz="1800" b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CURSO / ASIGNATURA CONSECUENTE</a:t>
                      </a:r>
                      <a:endParaRPr lang="es-ES" sz="1800" b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Proyectos de intervención socioeducativa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Práctica profesional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El curso de TRABAJO DOCENTE E INNOVACIÓN tiene una relación estrecha con los cursos de los trayectos Psicopedagógico y de Preparación para la enseñanza y el aprendizaje.  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800" b="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07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156964" y="687179"/>
            <a:ext cx="30364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Propósitos</a:t>
            </a:r>
            <a:endParaRPr kumimoji="0" lang="es-MX" sz="4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43508" y="1772816"/>
            <a:ext cx="8856984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  Ofrecer elementos conceptuales y metodológicos para la innovación en educación y contribuir al diseño de estrategias que permitan mejorar algunos aspectos de la práctica docente, en particular los que se refieren a problemas y dificultades de aprendizaje que enfrentan los alumnos de educación básica; del mismo modo potencia el uso de diagnósticos, seguimientos y evaluaciones, así como la experiencia obtenida por los estudiantes en los semestres anteriores para identificarlos.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83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143508" y="857377"/>
            <a:ext cx="8784976" cy="4660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MX" sz="2000" dirty="0">
                <a:solidFill>
                  <a:sysClr val="windowText" lastClr="000000"/>
                </a:solidFill>
                <a:latin typeface="Comic Sans MS" pitchFamily="66" charset="0"/>
              </a:rPr>
              <a:t> Elaborar diferentes y variadas estrategias haciendo uso de las TIC, la investigación, los avances en el desarrollo de la ciencias de la educación, la psicopedagogía y la didáctica, para que a partir del contexto, el tipo de alumnos, las modelos, los enfoques y las distintas áreas de conocimiento pueda innovar en aspectos como: planificación, estrategias de enseñanza, de aprendizaje, evaluación, recursos didácticos, entre otros. Ello contribuirá al desarrollo de un pensamiento y docencia crítica-reflexiva en el que los conocimientos y experiencias obtenidas en los semestres anteriores sirvan de referente para la mejora en la práctica.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158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04697" y="228600"/>
            <a:ext cx="878497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COMPETENCIAS DEL PERFIL DE EGRESO A LAS QUE CONTRIBUYE ESTE CURSO</a:t>
            </a:r>
            <a:r>
              <a:rPr kumimoji="0" lang="es-ES" sz="40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es-ES" sz="40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endParaRPr kumimoji="0" lang="es-MX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0400" y="1435197"/>
            <a:ext cx="868778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Diseña planeaciones didácticas, aplicando sus conocimientos pedagógicos y disciplinares para responder a las necesidades del contexto en el marco del plan y programas de estudio de educación básica.  </a:t>
            </a:r>
            <a:endParaRPr kumimoji="0" lang="es-ES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Aplica críticamente el plan y programas de estudio de la educación básica para alcanzar los propósitos educativos y contribuir al pleno desenvolvimiento de las capacidades de los alumnos del nivel escolar. </a:t>
            </a:r>
            <a:endParaRPr kumimoji="0" lang="es-ES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Usa las TIC como herramienta de enseñanza y aprendizaje. </a:t>
            </a:r>
            <a:endParaRPr kumimoji="0" lang="es-ES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Emplea la evaluación para intervenir en los diferentes ámbitos y momentos de la tarea educativa.</a:t>
            </a:r>
            <a:endParaRPr kumimoji="0" lang="es-ES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Utiliza recursos de la investigación educativa para enriquecer la práctica docente, expresando su interés por la ciencia y la propia investigación. </a:t>
            </a:r>
            <a:endParaRPr kumimoji="0" lang="es-ES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9311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7524" y="23422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0" cap="none" spc="-10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COMPETENCIAS DEL CURSO</a:t>
            </a:r>
            <a:endParaRPr kumimoji="0" lang="es-MX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43508" y="1196751"/>
            <a:ext cx="8856984" cy="51407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Realiza diagnósticos de los intereses, motivaciones y necesidades formativas de los alumnos para organizar las actividades de aprendizaje.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Elabora proyectos que articulan diversos campos disciplinares para desarrollar un conocimiento integrado en los alumnos.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Diseña estrategias de aprendizaje basadas en las tecnologías de la información y la comunicación de acuerdo con el nivel escolar de los alumnos.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Aplica metodologías situadas para el aprendizaje significativo de las diferentes áreas disciplinarias o campos formativos.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Aplica estrategias de aprendizaje basadas en el uso de las tecnologías de la información y la comunicación de acuerdo con el nivel escolar de los alumnos.  o Usa los recursos de la tecnología para crear ambientes de aprendizaje.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Utiliza la evaluación diagnóstica, formativa y </a:t>
            </a:r>
            <a:r>
              <a:rPr kumimoji="0" lang="es-MX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sumativa</a:t>
            </a: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, de carácter cuantitativo y cualitativo, con base en teorías de evaluación para el aprendizaje.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Interpreta los resultados de las evaluaciones para realizar ajustes curriculares y estrategias de aprendizaje. </a:t>
            </a:r>
            <a:endParaRPr kumimoji="0" lang="es-ES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DA2B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Aplica resultados de investigación para profundizar en el conocimiento de sus alumnos e intervenir en sus procesos de desarrollo</a:t>
            </a:r>
            <a:r>
              <a:rPr kumimoji="0" lang="es-MX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 </a:t>
            </a:r>
            <a:endParaRPr kumimoji="0" lang="es-ES" sz="1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66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36659"/>
              </p:ext>
            </p:extLst>
          </p:nvPr>
        </p:nvGraphicFramePr>
        <p:xfrm>
          <a:off x="53753" y="0"/>
          <a:ext cx="9036494" cy="5888446"/>
        </p:xfrm>
        <a:graphic>
          <a:graphicData uri="http://schemas.openxmlformats.org/drawingml/2006/table">
            <a:tbl>
              <a:tblPr firstRow="1" firstCol="1" bandRow="1"/>
              <a:tblGrid>
                <a:gridCol w="1421903"/>
                <a:gridCol w="1811339"/>
                <a:gridCol w="5803252"/>
              </a:tblGrid>
              <a:tr h="89115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NOMBRE  DE LA UNIDAD DE APRENDIZAJE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Unidad l. Innovar para mejorar en el trabajo docente: </a:t>
                      </a:r>
                      <a:endParaRPr lang="es-MX" sz="1600" dirty="0" smtClean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focalizar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,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diagnosticar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y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diseñar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</a:tr>
              <a:tr h="137090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Conocer el concepto de innovación como base para proponer nuevas formas de trabajo para mejorar el trabajo docente partiendo de una evaluación diagnóstica para fortalecer de manera sistemática el desarrollo y proceso de aprendizaje de los niños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.</a:t>
                      </a:r>
                      <a:endParaRPr lang="es-E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28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omic Sans MS" pitchFamily="66" charset="0"/>
                        </a:rPr>
                        <a:t>PROPÓSITOS</a:t>
                      </a: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: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Implementar la innovación en el aula de clase para mejorar a través de la evaluación permanente transformando los procesos de aprendizaje.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97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COMPETENCIAS DE LA </a:t>
                      </a:r>
                      <a:r>
                        <a:rPr lang="es-MX" sz="1200" u="sng" dirty="0">
                          <a:effectLst/>
                          <a:latin typeface="Comic Sans MS" pitchFamily="66" charset="0"/>
                        </a:rPr>
                        <a:t>UNIDAD DE APRENDIZAJE</a:t>
                      </a: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 (Plan 2012)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Realiza diagnósticos de los intereses, motivaciones y necesidades formativas de los alumnos para organizar las actividades de aprendizaje.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Diseña estrategias de aprendizaje basadas en las tecnologías de la información y la comunicación de acuerdo con el nivel escolar de los alumnos.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Aplica metodologías situadas para el aprendizaje significativo de las diferentes áreas disciplinarias o campos formativos. 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Utiliza la evaluación diagnóstica, formativa y </a:t>
                      </a:r>
                      <a:r>
                        <a:rPr lang="es-MX" sz="1600" dirty="0" err="1">
                          <a:effectLst/>
                          <a:latin typeface="Comic Sans MS" pitchFamily="66" charset="0"/>
                        </a:rPr>
                        <a:t>sumativa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, de carácter cuantitativo y cualitativo, con base en teorías de evaluación para el aprendizaje. 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Interpreta los resultados de las evaluaciones para realizar ajustes curriculares y estrategias de aprendizaje.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595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83930"/>
              </p:ext>
            </p:extLst>
          </p:nvPr>
        </p:nvGraphicFramePr>
        <p:xfrm>
          <a:off x="40447" y="0"/>
          <a:ext cx="9036494" cy="5805264"/>
        </p:xfrm>
        <a:graphic>
          <a:graphicData uri="http://schemas.openxmlformats.org/drawingml/2006/table">
            <a:tbl>
              <a:tblPr firstRow="1" firstCol="1" bandRow="1"/>
              <a:tblGrid>
                <a:gridCol w="1324026"/>
                <a:gridCol w="1909216"/>
                <a:gridCol w="815012"/>
                <a:gridCol w="2790552"/>
                <a:gridCol w="2197688"/>
              </a:tblGrid>
              <a:tr h="65276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RECURSOS A MOVILIZAR</a:t>
                      </a:r>
                      <a:endParaRPr lang="es-ES" sz="16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SABERES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HABILIDADES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itchFamily="66" charset="0"/>
                        </a:rPr>
                        <a:t>ACTITUDES</a:t>
                      </a:r>
                      <a:endParaRPr lang="es-ES" sz="160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</a:tr>
              <a:tr h="285798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Concepto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y significado de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innovación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Uso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de la evaluación como proceso de formación y aprendizaje..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Mejorar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el trabajo docente a través de propuesta de </a:t>
                      </a: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innovación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Diseño </a:t>
                      </a: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de estrategias de aprendizaje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Investigadora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Observadora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Participativa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Analítica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Responsable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Receptiva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Reflexiva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omic Sans MS" pitchFamily="66" charset="0"/>
                        </a:rPr>
                        <a:t>Colaborativa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Calibri"/>
                        </a:rPr>
                        <a:t>Asertiva 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</a:tr>
              <a:tr h="22945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omic Sans MS" pitchFamily="66" charset="0"/>
                        </a:rPr>
                        <a:t>INDICADORES DE APRENDIZAJE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Identifica el concepto de innovación.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Reconoce la evaluación como proceso de aprendizaje. 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Identifica necesidades formativas al aplicar la evaluación diagnostica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Utiliza los aspectos teórico-metodológicos al realizar ejercicios de observación y diagnóstico.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600" dirty="0">
                          <a:effectLst/>
                          <a:latin typeface="Comic Sans MS" pitchFamily="66" charset="0"/>
                        </a:rPr>
                        <a:t>Utiliza elementos teóricos para crear y diseñar propuestas de aprendizajes significativos.</a:t>
                      </a:r>
                      <a:endParaRPr lang="es-ES" sz="1600" dirty="0">
                        <a:effectLst/>
                        <a:latin typeface="Comic Sans MS" pitchFamily="66" charset="0"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3574" marR="43574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7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765593"/>
              </p:ext>
            </p:extLst>
          </p:nvPr>
        </p:nvGraphicFramePr>
        <p:xfrm>
          <a:off x="35496" y="133825"/>
          <a:ext cx="9001000" cy="5755879"/>
        </p:xfrm>
        <a:graphic>
          <a:graphicData uri="http://schemas.openxmlformats.org/drawingml/2006/table">
            <a:tbl>
              <a:tblPr firstRow="1" firstCol="1" bandRow="1"/>
              <a:tblGrid>
                <a:gridCol w="1656184"/>
                <a:gridCol w="2300073"/>
                <a:gridCol w="5044743"/>
              </a:tblGrid>
              <a:tr h="7794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NOMBRE  DE LA UNIDAD DE APRENDIZAJE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II. El trabajo docente: de las propuestas de innovación a su implementación en el aula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</a:tr>
              <a:tr h="100722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es-ES" sz="1400" baseline="0" dirty="0" smtClean="0">
                          <a:effectLst/>
                          <a:latin typeface="Comic Sans MS" pitchFamily="66" charset="0"/>
                        </a:rPr>
                        <a:t>   </a:t>
                      </a:r>
                      <a:r>
                        <a:rPr lang="es-MX" sz="1400" dirty="0" smtClean="0">
                          <a:effectLst/>
                          <a:latin typeface="Comic Sans MS" pitchFamily="66" charset="0"/>
                        </a:rPr>
                        <a:t>Propone </a:t>
                      </a: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elaborar proyectos que articulen los diferentes campos formativos, diseñando estrategias de aprendizaje en las que además se incluyan recursos tecnológicos, partiendo de una evaluación diagnóstica que permita la sistematización e interpretación de la información con la finalidad de realizar ajustes y tomar decisiones pertinentes en los procesos de aprendizaje de los niños.</a:t>
                      </a:r>
                      <a:endParaRPr lang="es-ES" sz="14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913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omic Sans MS" pitchFamily="66" charset="0"/>
                        </a:rPr>
                        <a:t>PROPÓSITOS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Aplicar proyecto de innovación como propuesta de mejora educativa  en el aula escolar durante el trabajo docente.</a:t>
                      </a:r>
                      <a:endParaRPr lang="es-ES" sz="1400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77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omic Sans MS" pitchFamily="66" charset="0"/>
                        </a:rPr>
                        <a:t>COMPETENCIAS DE LA UNIDAD DE APRENDIZAJE (Plan 2012)</a:t>
                      </a:r>
                      <a:endParaRPr lang="es-ES" sz="1200" u="none" dirty="0"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Elabora proyectos que articulan diversos campos disciplinares para desarrollar un conocimiento integrado en los alumnos.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Diseña estrategias de aprendizaje basadas en las tecnologías de la información y la comunicación de acuerdo con el nivel escolar de los alumnos.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Aplica estrategias de aprendizaje basadas en el uso de las tecnologías de la información y la comunicación de acuerdo con el nivel escolar de los alumnos. 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Usa los recursos de la tecnología para crear ambientes de aprendizaje.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Utiliza la evaluación diagnóstica, formativa y </a:t>
                      </a:r>
                      <a:r>
                        <a:rPr lang="es-MX" sz="1400" dirty="0" err="1">
                          <a:effectLst/>
                          <a:latin typeface="Comic Sans MS" pitchFamily="66" charset="0"/>
                        </a:rPr>
                        <a:t>sumativa</a:t>
                      </a: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, de carácter cuantitativo y cualitativo, con base en teorías de evaluación para el aprendizaje.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Interpreta los resultados de las evaluaciones para realizar ajustes curriculares y estrategias de aprendizaje.  </a:t>
                      </a:r>
                      <a:endParaRPr lang="es-ES" sz="1400" dirty="0">
                        <a:effectLst/>
                        <a:latin typeface="Comic Sans MS" pitchFamily="66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omic Sans MS" pitchFamily="66" charset="0"/>
                        </a:rPr>
                        <a:t>Aplica resultados de investigación para profundizar en el conocimiento de sus alumnos e intervenir en sus procesos de desarrollo.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Calibri"/>
                      </a:endParaRPr>
                    </a:p>
                  </a:txBody>
                  <a:tcPr marL="44469" marR="44469" marT="0" marB="0" anchor="ctr">
                    <a:lnL w="12700" cmpd="sng">
                      <a:solidFill>
                        <a:srgbClr val="2DA2BF"/>
                      </a:solidFill>
                    </a:lnL>
                    <a:lnR w="12700" cmpd="sng">
                      <a:solidFill>
                        <a:srgbClr val="2DA2BF"/>
                      </a:solidFill>
                    </a:lnR>
                    <a:lnT w="12700" cmpd="sng">
                      <a:solidFill>
                        <a:srgbClr val="2DA2BF"/>
                      </a:solidFill>
                    </a:lnT>
                    <a:lnB w="12700" cmpd="sng">
                      <a:solidFill>
                        <a:srgbClr val="2DA2B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699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2032</Words>
  <Application>Microsoft Office PowerPoint</Application>
  <PresentationFormat>Presentación en pantalla (4:3)</PresentationFormat>
  <Paragraphs>253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Angelica María</cp:lastModifiedBy>
  <cp:revision>18</cp:revision>
  <dcterms:created xsi:type="dcterms:W3CDTF">2015-02-09T15:06:54Z</dcterms:created>
  <dcterms:modified xsi:type="dcterms:W3CDTF">2015-08-31T04:19:06Z</dcterms:modified>
</cp:coreProperties>
</file>