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8" r:id="rId3"/>
    <p:sldId id="269" r:id="rId4"/>
    <p:sldId id="270" r:id="rId5"/>
    <p:sldId id="271" r:id="rId6"/>
    <p:sldId id="272" r:id="rId7"/>
    <p:sldId id="274" r:id="rId8"/>
    <p:sldId id="273" r:id="rId9"/>
    <p:sldId id="275" r:id="rId10"/>
    <p:sldId id="276" r:id="rId11"/>
    <p:sldId id="277" r:id="rId12"/>
    <p:sldId id="278" r:id="rId13"/>
    <p:sldId id="279" r:id="rId14"/>
    <p:sldId id="281" r:id="rId15"/>
    <p:sldId id="282" r:id="rId16"/>
    <p:sldId id="283" r:id="rId17"/>
    <p:sldId id="284"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1830" y="-4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30/08/2015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1AA25EE-BD30-4536-8BF5-A3535E04FF35}" type="datetimeFigureOut">
              <a:rPr lang="es-ES" smtClean="0"/>
              <a:t>30/08/2015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30/08/2015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1AA25EE-BD30-4536-8BF5-A3535E04FF35}" type="datetimeFigureOut">
              <a:rPr lang="es-ES" smtClean="0"/>
              <a:t>30/08/2015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30/08/2015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1AA25EE-BD30-4536-8BF5-A3535E04FF35}" type="datetimeFigureOut">
              <a:rPr lang="es-ES" smtClean="0"/>
              <a:t>30/08/2015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1AA25EE-BD30-4536-8BF5-A3535E04FF35}" type="datetimeFigureOut">
              <a:rPr lang="es-ES" smtClean="0"/>
              <a:t>30/08/2015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31E2CC8-6241-4C7A-9117-3C4F818136D0}" type="slidenum">
              <a:rPr lang="es-ES" smtClean="0"/>
              <a:t>‹Nº›</a:t>
            </a:fld>
            <a:endParaRPr lang="es-ES"/>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1AA25EE-BD30-4536-8BF5-A3535E04FF35}" type="datetimeFigureOut">
              <a:rPr lang="es-ES" smtClean="0"/>
              <a:t>30/08/2015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A25EE-BD30-4536-8BF5-A3535E04FF35}" type="datetimeFigureOut">
              <a:rPr lang="es-ES" smtClean="0"/>
              <a:t>30/08/2015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30/08/2015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30/08/2015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1AA25EE-BD30-4536-8BF5-A3535E04FF35}" type="datetimeFigureOut">
              <a:rPr lang="es-ES" smtClean="0"/>
              <a:t>30/08/2015</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31E2CC8-6241-4C7A-9117-3C4F818136D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 name="Rectángulo 1"/>
          <p:cNvSpPr/>
          <p:nvPr/>
        </p:nvSpPr>
        <p:spPr>
          <a:xfrm>
            <a:off x="755576" y="1014276"/>
            <a:ext cx="7920880" cy="5007012"/>
          </a:xfrm>
          <a:prstGeom prst="rect">
            <a:avLst/>
          </a:prstGeom>
        </p:spPr>
        <p:txBody>
          <a:bodyPr wrap="square">
            <a:spAutoFit/>
          </a:bodyPr>
          <a:lstStyle/>
          <a:p>
            <a:pPr algn="ctr">
              <a:lnSpc>
                <a:spcPct val="115000"/>
              </a:lnSpc>
              <a:spcAft>
                <a:spcPts val="1000"/>
              </a:spcAft>
            </a:pPr>
            <a:r>
              <a:rPr lang="es-MX" sz="2800" b="1" dirty="0">
                <a:latin typeface="Tahoma" panose="020B0604030504040204" pitchFamily="34" charset="0"/>
                <a:ea typeface="Tahoma" panose="020B0604030504040204" pitchFamily="34" charset="0"/>
                <a:cs typeface="Tahoma" panose="020B0604030504040204" pitchFamily="34" charset="0"/>
              </a:rPr>
              <a:t>ESCUELA NORMAL DE EDUCACIÓN PREESCOLAR</a:t>
            </a:r>
            <a:endParaRPr lang="es-MX" sz="2000" dirty="0">
              <a:latin typeface="Tahoma" panose="020B0604030504040204" pitchFamily="34" charset="0"/>
              <a:ea typeface="Tahoma" panose="020B0604030504040204" pitchFamily="34" charset="0"/>
              <a:cs typeface="Tahoma" panose="020B0604030504040204" pitchFamily="34" charset="0"/>
            </a:endParaRPr>
          </a:p>
          <a:p>
            <a:pPr algn="ctr">
              <a:lnSpc>
                <a:spcPct val="115000"/>
              </a:lnSpc>
              <a:spcAft>
                <a:spcPts val="1000"/>
              </a:spcAft>
            </a:pPr>
            <a:r>
              <a:rPr lang="es-MX" sz="1600" b="1" dirty="0">
                <a:latin typeface="Arial" panose="020B0604020202020204" pitchFamily="34" charset="0"/>
                <a:ea typeface="Calibri" panose="020F0502020204030204" pitchFamily="34" charset="0"/>
                <a:cs typeface="Times New Roman" panose="02020603050405020304" pitchFamily="18" charset="0"/>
              </a:rPr>
              <a:t>LICENCIATURA EN EDUCACIÓN PREESCOLAR</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1100" b="1" dirty="0">
                <a:latin typeface="Arial" panose="020B0604020202020204" pitchFamily="34" charset="0"/>
                <a:ea typeface="Calibri" panose="020F0502020204030204" pitchFamily="34" charset="0"/>
                <a:cs typeface="Times New Roman" panose="02020603050405020304" pitchFamily="18" charset="0"/>
              </a:rPr>
              <a:t>CICLO ESCOLAR </a:t>
            </a:r>
            <a:r>
              <a:rPr lang="es-MX" sz="1100" b="1" dirty="0" smtClean="0">
                <a:latin typeface="Arial" panose="020B0604020202020204" pitchFamily="34" charset="0"/>
                <a:ea typeface="Calibri" panose="020F0502020204030204" pitchFamily="34" charset="0"/>
                <a:cs typeface="Times New Roman" panose="02020603050405020304" pitchFamily="18" charset="0"/>
              </a:rPr>
              <a:t>2015-2016</a:t>
            </a:r>
          </a:p>
          <a:p>
            <a:pPr algn="ctr">
              <a:lnSpc>
                <a:spcPct val="115000"/>
              </a:lnSpc>
              <a:spcAft>
                <a:spcPts val="1000"/>
              </a:spcAft>
            </a:pPr>
            <a:r>
              <a:rPr lang="es-MX" sz="2400" b="1" dirty="0" smtClean="0">
                <a:latin typeface="Arial" panose="020B0604020202020204" pitchFamily="34" charset="0"/>
                <a:ea typeface="Calibri" panose="020F0502020204030204" pitchFamily="34" charset="0"/>
                <a:cs typeface="Times New Roman" panose="02020603050405020304" pitchFamily="18" charset="0"/>
              </a:rPr>
              <a:t>COMPUTACIÓN</a:t>
            </a:r>
            <a:endParaRPr lang="es-MX" sz="24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100" b="1"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4022592" y="4087338"/>
            <a:ext cx="1386847" cy="1069854"/>
          </a:xfrm>
          <a:prstGeom prst="rect">
            <a:avLst/>
          </a:prstGeom>
        </p:spPr>
      </p:pic>
      <p:sp>
        <p:nvSpPr>
          <p:cNvPr id="4" name="3 CuadroTexto"/>
          <p:cNvSpPr txBox="1"/>
          <p:nvPr/>
        </p:nvSpPr>
        <p:spPr>
          <a:xfrm>
            <a:off x="5102115" y="5557882"/>
            <a:ext cx="3456384" cy="369332"/>
          </a:xfrm>
          <a:prstGeom prst="rect">
            <a:avLst/>
          </a:prstGeom>
          <a:noFill/>
        </p:spPr>
        <p:txBody>
          <a:bodyPr wrap="square" rtlCol="0">
            <a:spAutoFit/>
          </a:bodyPr>
          <a:lstStyle/>
          <a:p>
            <a:r>
              <a:rPr lang="es-MX" dirty="0" smtClean="0"/>
              <a:t>Pablo Rolando de León Dávila</a:t>
            </a:r>
            <a:endParaRPr lang="es-MX" dirty="0"/>
          </a:p>
        </p:txBody>
      </p:sp>
      <p:sp>
        <p:nvSpPr>
          <p:cNvPr id="6" name="5 CuadroTexto"/>
          <p:cNvSpPr txBox="1"/>
          <p:nvPr/>
        </p:nvSpPr>
        <p:spPr>
          <a:xfrm>
            <a:off x="1475656" y="3569431"/>
            <a:ext cx="1656184" cy="369332"/>
          </a:xfrm>
          <a:prstGeom prst="rect">
            <a:avLst/>
          </a:prstGeom>
          <a:noFill/>
        </p:spPr>
        <p:txBody>
          <a:bodyPr wrap="square" rtlCol="0">
            <a:spAutoFit/>
          </a:bodyPr>
          <a:lstStyle/>
          <a:p>
            <a:r>
              <a:rPr lang="es-MX" dirty="0" smtClean="0"/>
              <a:t>5° </a:t>
            </a:r>
            <a:r>
              <a:rPr lang="es-MX" dirty="0" smtClean="0"/>
              <a:t>SEMESTRE</a:t>
            </a:r>
            <a:endParaRPr lang="es-MX" dirty="0"/>
          </a:p>
        </p:txBody>
      </p:sp>
    </p:spTree>
    <p:extLst>
      <p:ext uri="{BB962C8B-B14F-4D97-AF65-F5344CB8AC3E}">
        <p14:creationId xmlns:p14="http://schemas.microsoft.com/office/powerpoint/2010/main" val="1200126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392356"/>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Material </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Memoria </a:t>
            </a:r>
            <a:r>
              <a:rPr lang="es-MX" sz="2400" dirty="0">
                <a:latin typeface="Arial" panose="020B0604020202020204" pitchFamily="34" charset="0"/>
                <a:ea typeface="Calibri" panose="020F0502020204030204" pitchFamily="34" charset="0"/>
                <a:cs typeface="Arial" panose="020B0604020202020204" pitchFamily="34" charset="0"/>
              </a:rPr>
              <a:t>flash (memoria </a:t>
            </a:r>
            <a:r>
              <a:rPr lang="es-MX" sz="2400" dirty="0" err="1">
                <a:latin typeface="Arial" panose="020B0604020202020204" pitchFamily="34" charset="0"/>
                <a:ea typeface="Calibri" panose="020F0502020204030204" pitchFamily="34" charset="0"/>
                <a:cs typeface="Arial" panose="020B0604020202020204" pitchFamily="34" charset="0"/>
              </a:rPr>
              <a:t>usb</a:t>
            </a:r>
            <a:r>
              <a:rPr lang="es-MX" sz="2400" dirty="0">
                <a:latin typeface="Arial" panose="020B0604020202020204" pitchFamily="34" charset="0"/>
                <a:ea typeface="Calibri" panose="020F0502020204030204" pitchFamily="34" charset="0"/>
                <a:cs typeface="Arial" panose="020B0604020202020204" pitchFamily="34" charset="0"/>
              </a:rPr>
              <a:t>), se recomienda un 8 GB o superior y con su nombre en el directorio raíz.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Crear una carpeta llamada Computación V.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Opcionalmente Micrófono con entrada chica.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Fotografías y videos (pueden usar cables para conectar sus teléfonos celulares a la computadora) o traer su material en CD.</a:t>
            </a: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2725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915448"/>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Reglas </a:t>
            </a:r>
            <a:endParaRPr lang="es-MX"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s-MX" sz="24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MX" sz="2400" dirty="0" smtClean="0">
                <a:latin typeface="Arial" panose="020B0604020202020204" pitchFamily="34" charset="0"/>
                <a:ea typeface="Calibri" panose="020F0502020204030204" pitchFamily="34" charset="0"/>
                <a:cs typeface="Arial" panose="020B0604020202020204" pitchFamily="34" charset="0"/>
              </a:rPr>
              <a:t>En </a:t>
            </a:r>
            <a:r>
              <a:rPr lang="es-MX" sz="2400" dirty="0">
                <a:latin typeface="Arial" panose="020B0604020202020204" pitchFamily="34" charset="0"/>
                <a:ea typeface="Calibri" panose="020F0502020204030204" pitchFamily="34" charset="0"/>
                <a:cs typeface="Arial" panose="020B0604020202020204" pitchFamily="34" charset="0"/>
              </a:rPr>
              <a:t>la clase de computación además del Reglamento del Centro de Cómputo se respetarán las siguientes reglas: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Los alumnos se sentarán en </a:t>
            </a:r>
            <a:r>
              <a:rPr lang="es-MX" sz="2400" dirty="0" smtClean="0">
                <a:latin typeface="Arial" panose="020B0604020202020204" pitchFamily="34" charset="0"/>
                <a:ea typeface="Calibri" panose="020F0502020204030204" pitchFamily="34" charset="0"/>
                <a:cs typeface="Arial" panose="020B0604020202020204" pitchFamily="34" charset="0"/>
              </a:rPr>
              <a:t>la misma computadora cada sesión, </a:t>
            </a:r>
            <a:r>
              <a:rPr lang="es-MX" sz="2400" dirty="0">
                <a:latin typeface="Arial" panose="020B0604020202020204" pitchFamily="34" charset="0"/>
                <a:ea typeface="Calibri" panose="020F0502020204030204" pitchFamily="34" charset="0"/>
                <a:cs typeface="Arial" panose="020B0604020202020204" pitchFamily="34" charset="0"/>
              </a:rPr>
              <a:t>serán responsables del equipo que tienen asignado. Si al llegar al salón encontraran algún daño deben avisar inmediatamente al maestro.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Mantener los celulares en modo de silencio, podrán contestar solamente para cosas urgentes pero no se permitirá que estén distrayendo la clase. </a:t>
            </a:r>
          </a:p>
        </p:txBody>
      </p:sp>
    </p:spTree>
    <p:extLst>
      <p:ext uri="{BB962C8B-B14F-4D97-AF65-F5344CB8AC3E}">
        <p14:creationId xmlns:p14="http://schemas.microsoft.com/office/powerpoint/2010/main" val="3239387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603201"/>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Reglas </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No </a:t>
            </a:r>
            <a:r>
              <a:rPr lang="es-MX" sz="2400" dirty="0">
                <a:latin typeface="Arial" panose="020B0604020202020204" pitchFamily="34" charset="0"/>
                <a:ea typeface="Calibri" panose="020F0502020204030204" pitchFamily="34" charset="0"/>
                <a:cs typeface="Arial" panose="020B0604020202020204" pitchFamily="34" charset="0"/>
              </a:rPr>
              <a:t>se permitirá el uso de mensajeros, Facebook, </a:t>
            </a:r>
            <a:r>
              <a:rPr lang="es-MX" sz="2400" dirty="0" err="1">
                <a:latin typeface="Arial" panose="020B0604020202020204" pitchFamily="34" charset="0"/>
                <a:ea typeface="Calibri" panose="020F0502020204030204" pitchFamily="34" charset="0"/>
                <a:cs typeface="Arial" panose="020B0604020202020204" pitchFamily="34" charset="0"/>
              </a:rPr>
              <a:t>Youtube</a:t>
            </a:r>
            <a:r>
              <a:rPr lang="es-MX" sz="2400" dirty="0">
                <a:latin typeface="Arial" panose="020B0604020202020204" pitchFamily="34" charset="0"/>
                <a:ea typeface="Calibri" panose="020F0502020204030204" pitchFamily="34" charset="0"/>
                <a:cs typeface="Arial" panose="020B0604020202020204" pitchFamily="34" charset="0"/>
              </a:rPr>
              <a:t> u otros durante el tiempo de explicación y realización de ejercicios. Podrán usarlos al final de la clase mientras se estén evaluando los ejercicios. El maestro pondrá falta y pedirá que se retire al alumnos que haga eso.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Si por alguna razón el alumno falta a clase ya sea justificada o injustificadamente tendrá una semana para entregar el trabajo realizado. Si la falta fuera por algún motivo injustificado se dará una calificación máxima de 8.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No se toleran expresiones públicas de hoy no queremos hacer nada o ya vámonos. La persona que la haga se le pedirá se retire del salón con falta. </a:t>
            </a: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7289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915448"/>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Rasgos del perfil de egreso </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Usa las TIC como herramienta de enseñanza y aprendizaje.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Propicia y regula espacios de aprendizaje incluyentes para todos los alumnos, con el fin de promover la convivencia, el respeto y la aceptación.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Actúa de manera ética ante la diversidad de situaciones que se presentan en la </a:t>
            </a:r>
            <a:r>
              <a:rPr lang="es-MX" sz="2400" dirty="0" smtClean="0">
                <a:latin typeface="Arial" panose="020B0604020202020204" pitchFamily="34" charset="0"/>
                <a:ea typeface="Calibri" panose="020F0502020204030204" pitchFamily="34" charset="0"/>
                <a:cs typeface="Arial" panose="020B0604020202020204" pitchFamily="34" charset="0"/>
              </a:rPr>
              <a:t>práctica </a:t>
            </a:r>
            <a:r>
              <a:rPr lang="es-MX" sz="2400" dirty="0">
                <a:latin typeface="Arial" panose="020B0604020202020204" pitchFamily="34" charset="0"/>
                <a:ea typeface="Calibri" panose="020F0502020204030204" pitchFamily="34" charset="0"/>
                <a:cs typeface="Arial" panose="020B0604020202020204" pitchFamily="34" charset="0"/>
              </a:rPr>
              <a:t>profesional.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Utiliza recursos de la investigación educativa para enriquecer la práctica </a:t>
            </a:r>
            <a:r>
              <a:rPr lang="es-MX" sz="2400" dirty="0" smtClean="0">
                <a:latin typeface="Arial" panose="020B0604020202020204" pitchFamily="34" charset="0"/>
                <a:ea typeface="Calibri" panose="020F0502020204030204" pitchFamily="34" charset="0"/>
                <a:cs typeface="Arial" panose="020B0604020202020204" pitchFamily="34" charset="0"/>
              </a:rPr>
              <a:t>docente</a:t>
            </a:r>
            <a:r>
              <a:rPr lang="es-MX" sz="2400" dirty="0">
                <a:latin typeface="Arial" panose="020B0604020202020204" pitchFamily="34" charset="0"/>
                <a:ea typeface="Calibri" panose="020F0502020204030204" pitchFamily="34" charset="0"/>
                <a:cs typeface="Arial" panose="020B0604020202020204" pitchFamily="34" charset="0"/>
              </a:rPr>
              <a:t>, expresando su interés por la ciencia y la propia investigación.</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1829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4520276"/>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Relación con otras materias.</a:t>
            </a:r>
          </a:p>
          <a:p>
            <a:pPr algn="just">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En primer año se construyó la actividad educativa para niños de preescolar, sin embargo en 2014 se crearon objetos de aprendizaje para ser utilizados por los maestros de la escuela, con el apoyo del departamento de desarrollo curricular se avanza en la creación de un acervo de contenidos para ser usados por maestros y alumnos </a:t>
            </a:r>
            <a:r>
              <a:rPr lang="es-MX" sz="2400" dirty="0" smtClean="0">
                <a:latin typeface="Arial" panose="020B0604020202020204" pitchFamily="34" charset="0"/>
                <a:ea typeface="Calibri" panose="020F0502020204030204" pitchFamily="34" charset="0"/>
                <a:cs typeface="Arial" panose="020B0604020202020204" pitchFamily="34" charset="0"/>
              </a:rPr>
              <a:t>(Banco de actividades en </a:t>
            </a:r>
            <a:r>
              <a:rPr lang="es-MX" sz="2400" dirty="0" err="1" smtClean="0">
                <a:latin typeface="Arial" panose="020B0604020202020204" pitchFamily="34" charset="0"/>
                <a:ea typeface="Calibri" panose="020F0502020204030204" pitchFamily="34" charset="0"/>
                <a:cs typeface="Arial" panose="020B0604020202020204" pitchFamily="34" charset="0"/>
              </a:rPr>
              <a:t>ENEP</a:t>
            </a:r>
            <a:r>
              <a:rPr lang="es-MX" sz="2400" dirty="0" smtClean="0">
                <a:latin typeface="Arial" panose="020B0604020202020204" pitchFamily="34" charset="0"/>
                <a:ea typeface="Calibri" panose="020F0502020204030204" pitchFamily="34" charset="0"/>
                <a:cs typeface="Arial" panose="020B0604020202020204" pitchFamily="34" charset="0"/>
              </a:rPr>
              <a:t> Digital). </a:t>
            </a:r>
            <a:endParaRPr lang="es-MX"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37403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6496137"/>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Relación con otras materias.</a:t>
            </a:r>
          </a:p>
          <a:p>
            <a:pPr algn="just">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Las </a:t>
            </a:r>
            <a:r>
              <a:rPr lang="es-MX" sz="2400" dirty="0">
                <a:latin typeface="Arial" panose="020B0604020202020204" pitchFamily="34" charset="0"/>
                <a:ea typeface="Calibri" panose="020F0502020204030204" pitchFamily="34" charset="0"/>
                <a:cs typeface="Arial" panose="020B0604020202020204" pitchFamily="34" charset="0"/>
              </a:rPr>
              <a:t>alumnas de segundo semestre desarrollan una actividad educativa sobre un aprendizaje esperado de forma espacio y medida y la materia se ha constituido en un esfuerzo conjunto con apoyo de las materias de acercamiento a la práctica junto a la tecnología informática aplicada a los centros escolares. Las alumnas de segundo semestre pueden usar los materiales creados por alumnas de grados superiores reconstruyéndolos y agregando el nombre de ellas bajo el de sus compañeras que los crearon originalmente. El propósito es tener un fuerte impacto educativo con materiales bien elaborados en su introducción, desarrollo y cierre. </a:t>
            </a:r>
          </a:p>
          <a:p>
            <a:pPr marL="342900" indent="-342900">
              <a:lnSpc>
                <a:spcPct val="107000"/>
              </a:lnSpc>
              <a:spcAft>
                <a:spcPts val="800"/>
              </a:spcAft>
              <a:buFont typeface="Arial" panose="020B0604020202020204" pitchFamily="34" charset="0"/>
              <a:buChar char="•"/>
            </a:pPr>
            <a:endParaRPr lang="es-MX" sz="2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333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910977"/>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Relación con otras materias.</a:t>
            </a:r>
          </a:p>
          <a:p>
            <a:pPr algn="just">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En </a:t>
            </a:r>
            <a:r>
              <a:rPr lang="es-MX" sz="2400" dirty="0">
                <a:latin typeface="Arial" panose="020B0604020202020204" pitchFamily="34" charset="0"/>
                <a:ea typeface="Calibri" panose="020F0502020204030204" pitchFamily="34" charset="0"/>
                <a:cs typeface="Arial" panose="020B0604020202020204" pitchFamily="34" charset="0"/>
              </a:rPr>
              <a:t>cuarto semestre se abordan temas de refuerzo en las habilidades digitales de las alumnas. </a:t>
            </a:r>
          </a:p>
          <a:p>
            <a:pPr marL="342900" indent="-342900">
              <a:lnSpc>
                <a:spcPct val="107000"/>
              </a:lnSpc>
              <a:spcAft>
                <a:spcPts val="800"/>
              </a:spcAft>
              <a:buFont typeface="Arial" panose="020B0604020202020204" pitchFamily="34" charset="0"/>
              <a:buChar char="•"/>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El quinto semestre se trabajará en un objeto de aprendizaje multimedia para niños de preescolar. </a:t>
            </a:r>
          </a:p>
          <a:p>
            <a:pPr marL="342900" indent="-342900">
              <a:lnSpc>
                <a:spcPct val="107000"/>
              </a:lnSpc>
              <a:spcAft>
                <a:spcPts val="800"/>
              </a:spcAft>
              <a:buFont typeface="Arial" panose="020B0604020202020204" pitchFamily="34" charset="0"/>
              <a:buChar char="•"/>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El sexto semestre servirá de repaso y consolidación de los contenidos de semestres anteriores y la incorporación de nuevas tecnologías que están surgiendo. Será un laboratorio de probar formas distintas de usar tecnología en </a:t>
            </a:r>
            <a:r>
              <a:rPr lang="es-MX" sz="2400" dirty="0" smtClean="0">
                <a:latin typeface="Arial" panose="020B0604020202020204" pitchFamily="34" charset="0"/>
                <a:ea typeface="Calibri" panose="020F0502020204030204" pitchFamily="34" charset="0"/>
                <a:cs typeface="Arial" panose="020B0604020202020204" pitchFamily="34" charset="0"/>
              </a:rPr>
              <a:t>preescolar.</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4411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3729932"/>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Criterios de evaluación.</a:t>
            </a:r>
          </a:p>
          <a:p>
            <a:pPr algn="just">
              <a:lnSpc>
                <a:spcPct val="107000"/>
              </a:lnSpc>
              <a:spcAft>
                <a:spcPts val="800"/>
              </a:spcAft>
            </a:pP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La materia a pesar de ser </a:t>
            </a:r>
            <a:r>
              <a:rPr lang="es-MX" sz="2400" dirty="0" err="1" smtClean="0">
                <a:latin typeface="Arial" panose="020B0604020202020204" pitchFamily="34" charset="0"/>
                <a:ea typeface="Calibri" panose="020F0502020204030204" pitchFamily="34" charset="0"/>
                <a:cs typeface="Arial" panose="020B0604020202020204" pitchFamily="34" charset="0"/>
              </a:rPr>
              <a:t>cocurricular</a:t>
            </a:r>
            <a:r>
              <a:rPr lang="es-MX" sz="2400" dirty="0" smtClean="0">
                <a:latin typeface="Arial" panose="020B0604020202020204" pitchFamily="34" charset="0"/>
                <a:ea typeface="Calibri" panose="020F0502020204030204" pitchFamily="34" charset="0"/>
                <a:cs typeface="Arial" panose="020B0604020202020204" pitchFamily="34" charset="0"/>
              </a:rPr>
              <a:t> se regirá con las mismas reglas que las otras materias por lo que la calificación mínima para pasar los tres parciales es de 7 y se entregará el proyecto a realizar en el curso como producto final para evaluación global. </a:t>
            </a:r>
          </a:p>
          <a:p>
            <a:pPr marL="342900" indent="-342900">
              <a:lnSpc>
                <a:spcPct val="107000"/>
              </a:lnSpc>
              <a:spcAft>
                <a:spcPts val="800"/>
              </a:spcAft>
              <a:buFont typeface="Arial" panose="020B0604020202020204" pitchFamily="34" charset="0"/>
              <a:buChar char="•"/>
            </a:pPr>
            <a:endParaRPr lang="es-MX" sz="2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4274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833713"/>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ENFOQUE</a:t>
            </a:r>
            <a:r>
              <a:rPr lang="es-MX" sz="2800" b="1"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MX" sz="2400" dirty="0" smtClean="0">
                <a:latin typeface="Arial" panose="020B0604020202020204" pitchFamily="34" charset="0"/>
                <a:ea typeface="Tahoma" panose="020B0604030504040204" pitchFamily="34" charset="0"/>
                <a:cs typeface="Arial" panose="020B0604020202020204" pitchFamily="34" charset="0"/>
              </a:rPr>
              <a:t>Uno </a:t>
            </a:r>
            <a:r>
              <a:rPr lang="es-MX" sz="2400" dirty="0">
                <a:latin typeface="Arial" panose="020B0604020202020204" pitchFamily="34" charset="0"/>
                <a:ea typeface="Tahoma" panose="020B0604030504040204" pitchFamily="34" charset="0"/>
                <a:cs typeface="Arial" panose="020B0604020202020204" pitchFamily="34" charset="0"/>
              </a:rPr>
              <a:t>de los aspectos más importantes dentro del trabajo docente, es el utilizar todos los medios de comunicación posibles, para exponer sus clases, realizar documentos de calidad, búsqueda de información dentro de Internet, con la finalidad de tener siempre la información más actual y poder proporcionarla a sus alumnos</a:t>
            </a:r>
            <a:r>
              <a:rPr lang="es-MX" sz="2400" dirty="0" smtClean="0">
                <a:latin typeface="Arial" panose="020B0604020202020204" pitchFamily="34" charset="0"/>
                <a:ea typeface="Tahoma" panose="020B0604030504040204" pitchFamily="34" charset="0"/>
                <a:cs typeface="Arial" panose="020B0604020202020204" pitchFamily="34" charset="0"/>
              </a:rPr>
              <a:t>.</a:t>
            </a:r>
          </a:p>
          <a:p>
            <a:pPr algn="just">
              <a:lnSpc>
                <a:spcPct val="107000"/>
              </a:lnSpc>
              <a:spcAft>
                <a:spcPts val="800"/>
              </a:spcAft>
            </a:pPr>
            <a:r>
              <a:rPr lang="es-MX" sz="2400" dirty="0">
                <a:latin typeface="Arial" panose="020B0604020202020204" pitchFamily="34" charset="0"/>
                <a:ea typeface="Tahoma" panose="020B0604030504040204" pitchFamily="34" charset="0"/>
                <a:cs typeface="Arial" panose="020B0604020202020204" pitchFamily="34" charset="0"/>
              </a:rPr>
              <a:t/>
            </a:r>
            <a:br>
              <a:rPr lang="es-MX" sz="2400" dirty="0">
                <a:latin typeface="Arial" panose="020B0604020202020204" pitchFamily="34" charset="0"/>
                <a:ea typeface="Tahoma" panose="020B0604030504040204" pitchFamily="34" charset="0"/>
                <a:cs typeface="Arial" panose="020B0604020202020204" pitchFamily="34" charset="0"/>
              </a:rPr>
            </a:br>
            <a:r>
              <a:rPr lang="es-MX" sz="2400" dirty="0">
                <a:latin typeface="Arial" panose="020B0604020202020204" pitchFamily="34" charset="0"/>
                <a:ea typeface="Tahoma" panose="020B0604030504040204" pitchFamily="34" charset="0"/>
                <a:cs typeface="Arial" panose="020B0604020202020204" pitchFamily="34" charset="0"/>
              </a:rPr>
              <a:t>El alumno de tercer año ya ha adquirido conocimientos previos sobre el manejo de multimedia, ahora empezará a crear productos terminados en forma de objetos de aprendizaje o recursos educativos abiertos, para ser usados en educación preescolar</a:t>
            </a:r>
            <a:r>
              <a:rPr lang="es-MX" sz="2400" dirty="0" smtClean="0">
                <a:latin typeface="Arial" panose="020B0604020202020204" pitchFamily="34" charset="0"/>
                <a:ea typeface="Tahoma" panose="020B0604030504040204" pitchFamily="34" charset="0"/>
                <a:cs typeface="Arial" panose="020B0604020202020204" pitchFamily="34" charset="0"/>
              </a:rPr>
              <a:t>.</a:t>
            </a:r>
            <a:endParaRPr lang="es-MX" sz="2400" dirty="0">
              <a:latin typeface="Arial" panose="020B0604020202020204" pitchFamily="34" charset="0"/>
              <a:ea typeface="Tahoma" panose="020B0604030504040204" pitchFamily="34" charset="0"/>
              <a:cs typeface="Arial" panose="020B0604020202020204" pitchFamily="34" charset="0"/>
            </a:endParaRPr>
          </a:p>
          <a:p>
            <a:pPr algn="just">
              <a:lnSpc>
                <a:spcPct val="107000"/>
              </a:lnSpc>
              <a:spcAft>
                <a:spcPts val="800"/>
              </a:spcAft>
            </a:pP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2536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182701"/>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PROPÓSITOS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Adquirir las habilidades básicas para realización objetos de aprendizaje interactivos para la enseñanza. </a:t>
            </a: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Ampliar las habilidades en el uso de multimedia en educación</a:t>
            </a:r>
            <a:r>
              <a:rPr lang="es-MX" sz="2400" dirty="0" smtClean="0">
                <a:latin typeface="Arial" panose="020B0604020202020204" pitchFamily="34" charset="0"/>
                <a:ea typeface="Calibri" panose="020F0502020204030204" pitchFamily="34" charset="0"/>
                <a:cs typeface="Arial" panose="020B0604020202020204" pitchFamily="34" charset="0"/>
              </a:rPr>
              <a:t>.</a:t>
            </a:r>
            <a:br>
              <a:rPr lang="es-MX" sz="2400" dirty="0" smtClean="0">
                <a:latin typeface="Arial" panose="020B0604020202020204" pitchFamily="34" charset="0"/>
                <a:ea typeface="Calibri" panose="020F0502020204030204" pitchFamily="34" charset="0"/>
                <a:cs typeface="Arial" panose="020B0604020202020204" pitchFamily="34" charset="0"/>
              </a:rPr>
            </a:br>
            <a:endParaRPr lang="es-MX" sz="2400" dirty="0" smtClean="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Utilizar recursos tecnológicos variados en la construcción de secuencias didácticas. (realidad aumentada, aplicaciones, software educativo o cualquier otro). </a:t>
            </a:r>
            <a:endParaRPr lang="es-MX" sz="2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8735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182701"/>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PROPÓSITOS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Adquirir las habilidades básicas para realización objetos de aprendizaje interactivos para la enseñanza. </a:t>
            </a: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Ampliar las habilidades en el uso de multimedia en educación</a:t>
            </a:r>
            <a:r>
              <a:rPr lang="es-MX" sz="2400" dirty="0" smtClean="0">
                <a:latin typeface="Arial" panose="020B0604020202020204" pitchFamily="34" charset="0"/>
                <a:ea typeface="Calibri" panose="020F0502020204030204" pitchFamily="34" charset="0"/>
                <a:cs typeface="Arial" panose="020B0604020202020204" pitchFamily="34" charset="0"/>
              </a:rPr>
              <a:t>.</a:t>
            </a:r>
            <a:br>
              <a:rPr lang="es-MX" sz="2400" dirty="0" smtClean="0">
                <a:latin typeface="Arial" panose="020B0604020202020204" pitchFamily="34" charset="0"/>
                <a:ea typeface="Calibri" panose="020F0502020204030204" pitchFamily="34" charset="0"/>
                <a:cs typeface="Arial" panose="020B0604020202020204" pitchFamily="34" charset="0"/>
              </a:rPr>
            </a:br>
            <a:endParaRPr lang="es-MX" sz="2400" dirty="0" smtClean="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Utilizar recursos tecnológicos variados en la construcción de secuencias didácticas. (realidad aumentada, aplicaciones, software educativo o cualquier otro). </a:t>
            </a:r>
            <a:endParaRPr lang="es-MX" sz="2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4474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2108719"/>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Bloques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Debido a que la materia es </a:t>
            </a:r>
            <a:r>
              <a:rPr lang="es-MX" sz="2400" dirty="0" err="1" smtClean="0">
                <a:latin typeface="Arial" panose="020B0604020202020204" pitchFamily="34" charset="0"/>
                <a:ea typeface="Calibri" panose="020F0502020204030204" pitchFamily="34" charset="0"/>
                <a:cs typeface="Arial" panose="020B0604020202020204" pitchFamily="34" charset="0"/>
              </a:rPr>
              <a:t>cocurricular</a:t>
            </a:r>
            <a:r>
              <a:rPr lang="es-MX" sz="2400" dirty="0" smtClean="0">
                <a:latin typeface="Arial" panose="020B0604020202020204" pitchFamily="34" charset="0"/>
                <a:ea typeface="Calibri" panose="020F0502020204030204" pitchFamily="34" charset="0"/>
                <a:cs typeface="Arial" panose="020B0604020202020204" pitchFamily="34" charset="0"/>
              </a:rPr>
              <a:t> y se cuentan con pocas sesiones se considerará como un solo bloque. </a:t>
            </a:r>
            <a:br>
              <a:rPr lang="es-MX" sz="2400" dirty="0" smtClean="0">
                <a:latin typeface="Arial" panose="020B0604020202020204" pitchFamily="34" charset="0"/>
                <a:ea typeface="Calibri" panose="020F0502020204030204" pitchFamily="34" charset="0"/>
                <a:cs typeface="Arial" panose="020B0604020202020204" pitchFamily="34" charset="0"/>
              </a:rPr>
            </a:b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7538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639942"/>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Temas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ENCUADRE. </a:t>
            </a:r>
            <a:r>
              <a:rPr lang="es-MX" sz="2400" dirty="0" smtClean="0">
                <a:latin typeface="Arial" panose="020B0604020202020204" pitchFamily="34" charset="0"/>
                <a:ea typeface="Calibri" panose="020F0502020204030204" pitchFamily="34" charset="0"/>
                <a:cs typeface="Arial" panose="020B0604020202020204" pitchFamily="34" charset="0"/>
              </a:rPr>
              <a:t>(Película para reflexionar sobre la creatividad, introducción </a:t>
            </a:r>
            <a:r>
              <a:rPr lang="es-MX" sz="2400" dirty="0">
                <a:latin typeface="Arial" panose="020B0604020202020204" pitchFamily="34" charset="0"/>
                <a:ea typeface="Calibri" panose="020F0502020204030204" pitchFamily="34" charset="0"/>
                <a:cs typeface="Arial" panose="020B0604020202020204" pitchFamily="34" charset="0"/>
              </a:rPr>
              <a:t>a objetos de </a:t>
            </a:r>
            <a:r>
              <a:rPr lang="es-MX" sz="2400" dirty="0" smtClean="0">
                <a:latin typeface="Arial" panose="020B0604020202020204" pitchFamily="34" charset="0"/>
                <a:ea typeface="Calibri" panose="020F0502020204030204" pitchFamily="34" charset="0"/>
                <a:cs typeface="Arial" panose="020B0604020202020204" pitchFamily="34" charset="0"/>
              </a:rPr>
              <a:t>aprendizaje, inicio</a:t>
            </a:r>
            <a:r>
              <a:rPr lang="es-MX" sz="2400" dirty="0">
                <a:latin typeface="Arial" panose="020B0604020202020204" pitchFamily="34" charset="0"/>
                <a:ea typeface="Calibri" panose="020F0502020204030204" pitchFamily="34" charset="0"/>
                <a:cs typeface="Arial" panose="020B0604020202020204" pitchFamily="34" charset="0"/>
              </a:rPr>
              <a:t>, desarrollo y cierre y conceptos básicos. </a:t>
            </a:r>
            <a:r>
              <a:rPr lang="es-MX" sz="2400" dirty="0" smtClean="0">
                <a:latin typeface="Arial" panose="020B0604020202020204" pitchFamily="34" charset="0"/>
                <a:ea typeface="Calibri" panose="020F0502020204030204" pitchFamily="34" charset="0"/>
                <a:cs typeface="Arial" panose="020B0604020202020204" pitchFamily="34" charset="0"/>
              </a:rPr>
              <a:t>Consideraciones </a:t>
            </a:r>
            <a:r>
              <a:rPr lang="es-MX" sz="2400" dirty="0">
                <a:latin typeface="Arial" panose="020B0604020202020204" pitchFamily="34" charset="0"/>
                <a:ea typeface="Calibri" panose="020F0502020204030204" pitchFamily="34" charset="0"/>
                <a:cs typeface="Arial" panose="020B0604020202020204" pitchFamily="34" charset="0"/>
              </a:rPr>
              <a:t>al montar en </a:t>
            </a:r>
            <a:r>
              <a:rPr lang="es-MX" sz="2400" dirty="0" smtClean="0">
                <a:latin typeface="Arial" panose="020B0604020202020204" pitchFamily="34" charset="0"/>
                <a:ea typeface="Calibri" panose="020F0502020204030204" pitchFamily="34" charset="0"/>
                <a:cs typeface="Arial" panose="020B0604020202020204" pitchFamily="34" charset="0"/>
              </a:rPr>
              <a:t>PowerPoint </a:t>
            </a:r>
            <a:r>
              <a:rPr lang="es-MX" sz="2400" dirty="0">
                <a:latin typeface="Arial" panose="020B0604020202020204" pitchFamily="34" charset="0"/>
                <a:ea typeface="Calibri" panose="020F0502020204030204" pitchFamily="34" charset="0"/>
                <a:cs typeface="Arial" panose="020B0604020202020204" pitchFamily="34" charset="0"/>
              </a:rPr>
              <a:t>(tamaño del archivo, archivos externos, letras </a:t>
            </a:r>
            <a:r>
              <a:rPr lang="es-MX" sz="2400" dirty="0" err="1">
                <a:latin typeface="Arial" panose="020B0604020202020204" pitchFamily="34" charset="0"/>
                <a:ea typeface="Calibri" panose="020F0502020204030204" pitchFamily="34" charset="0"/>
                <a:cs typeface="Arial" panose="020B0604020202020204" pitchFamily="34" charset="0"/>
              </a:rPr>
              <a:t>incrustables</a:t>
            </a:r>
            <a:r>
              <a:rPr lang="es-MX" sz="2400" dirty="0">
                <a:latin typeface="Arial" panose="020B0604020202020204" pitchFamily="34" charset="0"/>
                <a:ea typeface="Calibri" panose="020F0502020204030204" pitchFamily="34" charset="0"/>
                <a:cs typeface="Arial" panose="020B0604020202020204" pitchFamily="34" charset="0"/>
              </a:rPr>
              <a:t>, formatos de audio)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IMPRIMIBLES </a:t>
            </a:r>
            <a:r>
              <a:rPr lang="es-MX" sz="2400" dirty="0" smtClean="0">
                <a:latin typeface="Arial" panose="020B0604020202020204" pitchFamily="34" charset="0"/>
                <a:ea typeface="Calibri" panose="020F0502020204030204" pitchFamily="34" charset="0"/>
                <a:cs typeface="Arial" panose="020B0604020202020204" pitchFamily="34" charset="0"/>
              </a:rPr>
              <a:t>Rompecabezas</a:t>
            </a:r>
            <a:r>
              <a:rPr lang="es-MX" sz="2400" dirty="0">
                <a:latin typeface="Arial" panose="020B0604020202020204" pitchFamily="34" charset="0"/>
                <a:ea typeface="Calibri" panose="020F0502020204030204" pitchFamily="34" charset="0"/>
                <a:cs typeface="Arial" panose="020B0604020202020204" pitchFamily="34" charset="0"/>
              </a:rPr>
              <a:t>, lotería, sopa de letras, etc.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PORTADA </a:t>
            </a:r>
            <a:r>
              <a:rPr lang="es-MX" sz="2400" dirty="0" smtClean="0">
                <a:latin typeface="Arial" panose="020B0604020202020204" pitchFamily="34" charset="0"/>
                <a:ea typeface="Calibri" panose="020F0502020204030204" pitchFamily="34" charset="0"/>
                <a:cs typeface="Arial" panose="020B0604020202020204" pitchFamily="34" charset="0"/>
              </a:rPr>
              <a:t>Tipografía </a:t>
            </a:r>
            <a:r>
              <a:rPr lang="es-MX" sz="2400" dirty="0" err="1" smtClean="0">
                <a:latin typeface="Arial" panose="020B0604020202020204" pitchFamily="34" charset="0"/>
                <a:ea typeface="Calibri" panose="020F0502020204030204" pitchFamily="34" charset="0"/>
                <a:cs typeface="Arial" panose="020B0604020202020204" pitchFamily="34" charset="0"/>
              </a:rPr>
              <a:t>incrustable</a:t>
            </a:r>
            <a:r>
              <a:rPr lang="es-MX" sz="2400" dirty="0" smtClean="0">
                <a:latin typeface="Arial" panose="020B0604020202020204" pitchFamily="34" charset="0"/>
                <a:ea typeface="Calibri" panose="020F0502020204030204" pitchFamily="34" charset="0"/>
                <a:cs typeface="Arial" panose="020B0604020202020204" pitchFamily="34" charset="0"/>
              </a:rPr>
              <a:t>, animación a la medida y básica con sonidos y un tema. Imágenes </a:t>
            </a:r>
            <a:r>
              <a:rPr lang="es-MX" sz="2400" dirty="0">
                <a:latin typeface="Arial" panose="020B0604020202020204" pitchFamily="34" charset="0"/>
                <a:ea typeface="Calibri" panose="020F0502020204030204" pitchFamily="34" charset="0"/>
                <a:cs typeface="Arial" panose="020B0604020202020204" pitchFamily="34" charset="0"/>
              </a:rPr>
              <a:t>con fondo transparente y translucido</a:t>
            </a:r>
            <a:r>
              <a:rPr lang="es-MX" sz="2400" dirty="0" smtClean="0">
                <a:latin typeface="Arial" panose="020B0604020202020204" pitchFamily="34" charset="0"/>
                <a:ea typeface="Calibri" panose="020F0502020204030204" pitchFamily="34" charset="0"/>
                <a:cs typeface="Arial" panose="020B0604020202020204" pitchFamily="34" charset="0"/>
              </a:rPr>
              <a:t>. Prioridades. Cortar objetos para que los personajes salgan detrás.</a:t>
            </a:r>
          </a:p>
        </p:txBody>
      </p:sp>
    </p:spTree>
    <p:extLst>
      <p:ext uri="{BB962C8B-B14F-4D97-AF65-F5344CB8AC3E}">
        <p14:creationId xmlns:p14="http://schemas.microsoft.com/office/powerpoint/2010/main" val="1327787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5157374"/>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Temas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Edición </a:t>
            </a:r>
            <a:r>
              <a:rPr lang="es-MX" sz="2400" dirty="0">
                <a:latin typeface="Arial" panose="020B0604020202020204" pitchFamily="34" charset="0"/>
                <a:ea typeface="Calibri" panose="020F0502020204030204" pitchFamily="34" charset="0"/>
                <a:cs typeface="Arial" panose="020B0604020202020204" pitchFamily="34" charset="0"/>
              </a:rPr>
              <a:t>del audio </a:t>
            </a:r>
            <a:r>
              <a:rPr lang="es-MX" sz="2400" dirty="0" smtClean="0">
                <a:latin typeface="Arial" panose="020B0604020202020204" pitchFamily="34" charset="0"/>
                <a:ea typeface="Calibri" panose="020F0502020204030204" pitchFamily="34" charset="0"/>
                <a:cs typeface="Arial" panose="020B0604020202020204" pitchFamily="34" charset="0"/>
              </a:rPr>
              <a:t>, incrustando </a:t>
            </a:r>
            <a:r>
              <a:rPr lang="es-MX" sz="2400" dirty="0">
                <a:latin typeface="Arial" panose="020B0604020202020204" pitchFamily="34" charset="0"/>
                <a:ea typeface="Calibri" panose="020F0502020204030204" pitchFamily="34" charset="0"/>
                <a:cs typeface="Arial" panose="020B0604020202020204" pitchFamily="34" charset="0"/>
              </a:rPr>
              <a:t>sonido en el fondo y en los objetos </a:t>
            </a: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INTRODUCCIÓN DEL OBJETO DE APRENDIZAJE</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Uso de video en archivo </a:t>
            </a:r>
            <a:r>
              <a:rPr lang="es-MX" sz="2400" dirty="0" smtClean="0">
                <a:latin typeface="Arial" panose="020B0604020202020204" pitchFamily="34" charset="0"/>
                <a:ea typeface="Calibri" panose="020F0502020204030204" pitchFamily="34" charset="0"/>
                <a:cs typeface="Arial" panose="020B0604020202020204" pitchFamily="34" charset="0"/>
              </a:rPr>
              <a:t>externo o incrustado, descarga</a:t>
            </a:r>
            <a:r>
              <a:rPr lang="es-MX" sz="2400" dirty="0">
                <a:latin typeface="Arial" panose="020B0604020202020204" pitchFamily="34" charset="0"/>
                <a:ea typeface="Calibri" panose="020F0502020204030204" pitchFamily="34" charset="0"/>
                <a:cs typeface="Arial" panose="020B0604020202020204" pitchFamily="34" charset="0"/>
              </a:rPr>
              <a:t>, </a:t>
            </a:r>
            <a:r>
              <a:rPr lang="es-MX" sz="2400" dirty="0" smtClean="0">
                <a:latin typeface="Arial" panose="020B0604020202020204" pitchFamily="34" charset="0"/>
                <a:ea typeface="Calibri" panose="020F0502020204030204" pitchFamily="34" charset="0"/>
                <a:cs typeface="Arial" panose="020B0604020202020204" pitchFamily="34" charset="0"/>
              </a:rPr>
              <a:t>transformación, edición </a:t>
            </a:r>
            <a:r>
              <a:rPr lang="es-MX" sz="2400" dirty="0">
                <a:latin typeface="Arial" panose="020B0604020202020204" pitchFamily="34" charset="0"/>
                <a:ea typeface="Calibri" panose="020F0502020204030204" pitchFamily="34" charset="0"/>
                <a:cs typeface="Arial" panose="020B0604020202020204" pitchFamily="34" charset="0"/>
              </a:rPr>
              <a:t>básica de videos. </a:t>
            </a: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MENÚ Objetos de menú </a:t>
            </a:r>
            <a:r>
              <a:rPr lang="es-MX" sz="2400" dirty="0">
                <a:latin typeface="Arial" panose="020B0604020202020204" pitchFamily="34" charset="0"/>
                <a:ea typeface="Calibri" panose="020F0502020204030204" pitchFamily="34" charset="0"/>
                <a:cs typeface="Arial" panose="020B0604020202020204" pitchFamily="34" charset="0"/>
              </a:rPr>
              <a:t>con texto y </a:t>
            </a:r>
            <a:r>
              <a:rPr lang="es-MX" sz="2400" dirty="0" err="1">
                <a:latin typeface="Arial" panose="020B0604020202020204" pitchFamily="34" charset="0"/>
                <a:ea typeface="Calibri" panose="020F0502020204030204" pitchFamily="34" charset="0"/>
                <a:cs typeface="Arial" panose="020B0604020202020204" pitchFamily="34" charset="0"/>
              </a:rPr>
              <a:t>transparecia</a:t>
            </a:r>
            <a:r>
              <a:rPr lang="es-MX" sz="2400" dirty="0" smtClean="0">
                <a:latin typeface="Arial" panose="020B0604020202020204" pitchFamily="34" charset="0"/>
                <a:ea typeface="Calibri" panose="020F0502020204030204" pitchFamily="34" charset="0"/>
                <a:cs typeface="Arial" panose="020B0604020202020204" pitchFamily="34" charset="0"/>
              </a:rPr>
              <a:t>. Controlando </a:t>
            </a:r>
            <a:r>
              <a:rPr lang="es-MX" sz="2400" dirty="0">
                <a:latin typeface="Arial" panose="020B0604020202020204" pitchFamily="34" charset="0"/>
                <a:ea typeface="Calibri" panose="020F0502020204030204" pitchFamily="34" charset="0"/>
                <a:cs typeface="Arial" panose="020B0604020202020204" pitchFamily="34" charset="0"/>
              </a:rPr>
              <a:t>los brincos por menú </a:t>
            </a:r>
            <a:r>
              <a:rPr lang="es-MX" sz="2400" dirty="0" smtClean="0">
                <a:latin typeface="Arial" panose="020B0604020202020204" pitchFamily="34" charset="0"/>
                <a:ea typeface="Calibri" panose="020F0502020204030204" pitchFamily="34" charset="0"/>
                <a:cs typeface="Arial" panose="020B0604020202020204" pitchFamily="34" charset="0"/>
              </a:rPr>
              <a:t>con sonido.</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CONTENIDO </a:t>
            </a:r>
            <a:r>
              <a:rPr lang="es-MX" sz="2400" dirty="0" smtClean="0">
                <a:latin typeface="Arial" panose="020B0604020202020204" pitchFamily="34" charset="0"/>
                <a:ea typeface="Calibri" panose="020F0502020204030204" pitchFamily="34" charset="0"/>
                <a:cs typeface="Arial" panose="020B0604020202020204" pitchFamily="34" charset="0"/>
              </a:rPr>
              <a:t>DEL OBJETO DE APRENDIZAJE</a:t>
            </a:r>
            <a:endParaRPr lang="es-MX" sz="24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Investigación del </a:t>
            </a:r>
            <a:r>
              <a:rPr lang="es-MX" sz="2400" dirty="0" smtClean="0">
                <a:latin typeface="Arial" panose="020B0604020202020204" pitchFamily="34" charset="0"/>
                <a:ea typeface="Calibri" panose="020F0502020204030204" pitchFamily="34" charset="0"/>
                <a:cs typeface="Arial" panose="020B0604020202020204" pitchFamily="34" charset="0"/>
              </a:rPr>
              <a:t>tema, exposición con </a:t>
            </a:r>
            <a:r>
              <a:rPr lang="es-MX" sz="2400" dirty="0">
                <a:latin typeface="Arial" panose="020B0604020202020204" pitchFamily="34" charset="0"/>
                <a:ea typeface="Calibri" panose="020F0502020204030204" pitchFamily="34" charset="0"/>
                <a:cs typeface="Arial" panose="020B0604020202020204" pitchFamily="34" charset="0"/>
              </a:rPr>
              <a:t>globos de diálogo. </a:t>
            </a:r>
          </a:p>
        </p:txBody>
      </p:sp>
    </p:spTree>
    <p:extLst>
      <p:ext uri="{BB962C8B-B14F-4D97-AF65-F5344CB8AC3E}">
        <p14:creationId xmlns:p14="http://schemas.microsoft.com/office/powerpoint/2010/main" val="698332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3001656"/>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Temas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CIERRE DE LA SECUENCIA DIDÁCTICA Elaboración </a:t>
            </a:r>
            <a:r>
              <a:rPr lang="es-MX" sz="2400" dirty="0">
                <a:latin typeface="Arial" panose="020B0604020202020204" pitchFamily="34" charset="0"/>
                <a:ea typeface="Calibri" panose="020F0502020204030204" pitchFamily="34" charset="0"/>
                <a:cs typeface="Arial" panose="020B0604020202020204" pitchFamily="34" charset="0"/>
              </a:rPr>
              <a:t>de </a:t>
            </a:r>
            <a:r>
              <a:rPr lang="es-MX" sz="2400" dirty="0" err="1">
                <a:latin typeface="Arial" panose="020B0604020202020204" pitchFamily="34" charset="0"/>
                <a:ea typeface="Calibri" panose="020F0502020204030204" pitchFamily="34" charset="0"/>
                <a:cs typeface="Arial" panose="020B0604020202020204" pitchFamily="34" charset="0"/>
              </a:rPr>
              <a:t>interactividaes</a:t>
            </a:r>
            <a:r>
              <a:rPr lang="es-MX" sz="2400" dirty="0">
                <a:latin typeface="Arial" panose="020B0604020202020204" pitchFamily="34" charset="0"/>
                <a:ea typeface="Calibri" panose="020F0502020204030204" pitchFamily="34" charset="0"/>
                <a:cs typeface="Arial" panose="020B0604020202020204" pitchFamily="34" charset="0"/>
              </a:rPr>
              <a:t> de repaso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ELEMENTOS ADICIONALES </a:t>
            </a:r>
            <a:r>
              <a:rPr lang="es-MX" sz="2400" dirty="0" smtClean="0">
                <a:latin typeface="Arial" panose="020B0604020202020204" pitchFamily="34" charset="0"/>
                <a:ea typeface="Calibri" panose="020F0502020204030204" pitchFamily="34" charset="0"/>
                <a:cs typeface="Arial" panose="020B0604020202020204" pitchFamily="34" charset="0"/>
              </a:rPr>
              <a:t>Ir </a:t>
            </a:r>
            <a:r>
              <a:rPr lang="es-MX" sz="2400" dirty="0">
                <a:latin typeface="Arial" panose="020B0604020202020204" pitchFamily="34" charset="0"/>
                <a:ea typeface="Calibri" panose="020F0502020204030204" pitchFamily="34" charset="0"/>
                <a:cs typeface="Arial" panose="020B0604020202020204" pitchFamily="34" charset="0"/>
              </a:rPr>
              <a:t>a menú </a:t>
            </a:r>
            <a:r>
              <a:rPr lang="es-MX" sz="2400" dirty="0" smtClean="0">
                <a:latin typeface="Arial" panose="020B0604020202020204" pitchFamily="34" charset="0"/>
                <a:ea typeface="Calibri" panose="020F0502020204030204" pitchFamily="34" charset="0"/>
                <a:cs typeface="Arial" panose="020B0604020202020204" pitchFamily="34" charset="0"/>
              </a:rPr>
              <a:t>principal, Pantalla </a:t>
            </a:r>
            <a:r>
              <a:rPr lang="es-MX" sz="2400" dirty="0">
                <a:latin typeface="Arial" panose="020B0604020202020204" pitchFamily="34" charset="0"/>
                <a:ea typeface="Calibri" panose="020F0502020204030204" pitchFamily="34" charset="0"/>
                <a:cs typeface="Arial" panose="020B0604020202020204" pitchFamily="34" charset="0"/>
              </a:rPr>
              <a:t>de </a:t>
            </a:r>
            <a:r>
              <a:rPr lang="es-MX" sz="2400" dirty="0" smtClean="0">
                <a:latin typeface="Arial" panose="020B0604020202020204" pitchFamily="34" charset="0"/>
                <a:ea typeface="Calibri" panose="020F0502020204030204" pitchFamily="34" charset="0"/>
                <a:cs typeface="Arial" panose="020B0604020202020204" pitchFamily="34" charset="0"/>
              </a:rPr>
              <a:t>despedida, Créditos </a:t>
            </a:r>
            <a:r>
              <a:rPr lang="es-MX" sz="2400" dirty="0">
                <a:latin typeface="Arial" panose="020B0604020202020204" pitchFamily="34" charset="0"/>
                <a:ea typeface="Calibri" panose="020F0502020204030204" pitchFamily="34" charset="0"/>
                <a:cs typeface="Arial" panose="020B0604020202020204" pitchFamily="34" charset="0"/>
              </a:rPr>
              <a:t>y referencias . </a:t>
            </a: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2821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251520" y="188641"/>
            <a:ext cx="8424936" cy="6075638"/>
          </a:xfrm>
          <a:prstGeom prst="rect">
            <a:avLst/>
          </a:prstGeom>
        </p:spPr>
        <p:txBody>
          <a:bodyPr wrap="square">
            <a:spAutoFit/>
          </a:bodyPr>
          <a:lstStyle/>
          <a:p>
            <a:pPr algn="just">
              <a:lnSpc>
                <a:spcPct val="107000"/>
              </a:lnSpc>
              <a:spcAft>
                <a:spcPts val="800"/>
              </a:spcAft>
            </a:pPr>
            <a:r>
              <a:rPr lang="es-MX" sz="2800" b="1" dirty="0" smtClean="0">
                <a:latin typeface="Arial Black" panose="020B0A04020102020204" pitchFamily="34" charset="0"/>
                <a:ea typeface="Calibri" panose="020F0502020204030204" pitchFamily="34" charset="0"/>
                <a:cs typeface="Times New Roman" panose="02020603050405020304" pitchFamily="18" charset="0"/>
              </a:rPr>
              <a:t>Orientaciones didácticas</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2400" dirty="0">
                <a:latin typeface="Arial" panose="020B0604020202020204" pitchFamily="34" charset="0"/>
                <a:ea typeface="Calibri" panose="020F0502020204030204" pitchFamily="34" charset="0"/>
                <a:cs typeface="Arial" panose="020B0604020202020204" pitchFamily="34" charset="0"/>
              </a:rPr>
              <a:t>La clase se llevará acabo como un curso taller, donde los alumnos tendrán la oportunidad de crear trabajos relacionados con su labor diaria, fomentando la calidad y eficacia.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Se harán explicaciones grupales y ejercicios dirigidos para que después los alumnos los apliquen en sus proyectos educativos asignados.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Los alumnos podrán ayudarse unos a otros pero los trabajos serán individuales. </a:t>
            </a:r>
          </a:p>
          <a:p>
            <a:pPr marL="342900" indent="-342900">
              <a:lnSpc>
                <a:spcPct val="107000"/>
              </a:lnSpc>
              <a:spcAft>
                <a:spcPts val="800"/>
              </a:spcAft>
              <a:buFont typeface="Arial" panose="020B0604020202020204" pitchFamily="34" charset="0"/>
              <a:buChar char="•"/>
            </a:pPr>
            <a:r>
              <a:rPr lang="es-MX" sz="2400" dirty="0">
                <a:latin typeface="Arial" panose="020B0604020202020204" pitchFamily="34" charset="0"/>
                <a:ea typeface="Calibri" panose="020F0502020204030204" pitchFamily="34" charset="0"/>
                <a:cs typeface="Arial" panose="020B0604020202020204" pitchFamily="34" charset="0"/>
              </a:rPr>
              <a:t>Se aplicarán pequeñas pruebitas sobre teoría. </a:t>
            </a:r>
          </a:p>
          <a:p>
            <a:pPr marL="342900" indent="-342900">
              <a:lnSpc>
                <a:spcPct val="107000"/>
              </a:lnSpc>
              <a:spcAft>
                <a:spcPts val="800"/>
              </a:spcAft>
              <a:buFont typeface="Arial" panose="020B0604020202020204" pitchFamily="34" charset="0"/>
              <a:buChar char="•"/>
            </a:pPr>
            <a:r>
              <a:rPr lang="es-MX" sz="2400" dirty="0" smtClean="0">
                <a:latin typeface="Arial" panose="020B0604020202020204" pitchFamily="34" charset="0"/>
                <a:ea typeface="Calibri" panose="020F0502020204030204" pitchFamily="34" charset="0"/>
                <a:cs typeface="Arial" panose="020B0604020202020204" pitchFamily="34" charset="0"/>
              </a:rPr>
              <a:t/>
            </a:r>
            <a:br>
              <a:rPr lang="es-MX" sz="2400" dirty="0" smtClean="0">
                <a:latin typeface="Arial" panose="020B0604020202020204" pitchFamily="34" charset="0"/>
                <a:ea typeface="Calibri" panose="020F0502020204030204" pitchFamily="34" charset="0"/>
                <a:cs typeface="Arial" panose="020B0604020202020204" pitchFamily="34" charset="0"/>
              </a:rPr>
            </a:br>
            <a:r>
              <a:rPr lang="es-MX" sz="1400" dirty="0" smtClean="0">
                <a:latin typeface="Calibri" panose="020F0502020204030204" pitchFamily="34" charset="0"/>
                <a:ea typeface="Calibri" panose="020F0502020204030204" pitchFamily="34" charset="0"/>
                <a:cs typeface="Times New Roman" panose="02020603050405020304" pitchFamily="18" charset="0"/>
              </a:rPr>
              <a:t>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6967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183</TotalTime>
  <Words>970</Words>
  <Application>Microsoft Office PowerPoint</Application>
  <PresentationFormat>Presentación en pantalla (4:3)</PresentationFormat>
  <Paragraphs>91</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Transmisión de listas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susario</cp:lastModifiedBy>
  <cp:revision>19</cp:revision>
  <dcterms:created xsi:type="dcterms:W3CDTF">2015-02-09T15:06:54Z</dcterms:created>
  <dcterms:modified xsi:type="dcterms:W3CDTF">2015-08-30T22:54:33Z</dcterms:modified>
</cp:coreProperties>
</file>