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7" r:id="rId2"/>
    <p:sldId id="258" r:id="rId3"/>
    <p:sldId id="259" r:id="rId4"/>
    <p:sldId id="268" r:id="rId5"/>
    <p:sldId id="270" r:id="rId6"/>
    <p:sldId id="269" r:id="rId7"/>
    <p:sldId id="260" r:id="rId8"/>
    <p:sldId id="262" r:id="rId9"/>
    <p:sldId id="265" r:id="rId10"/>
    <p:sldId id="263" r:id="rId11"/>
    <p:sldId id="264" r:id="rId12"/>
    <p:sldId id="266" r:id="rId13"/>
    <p:sldId id="267" r:id="rId14"/>
    <p:sldId id="272" r:id="rId15"/>
    <p:sldId id="273" r:id="rId16"/>
    <p:sldId id="271" r:id="rId17"/>
    <p:sldId id="274" r:id="rId18"/>
    <p:sldId id="276" r:id="rId19"/>
  </p:sldIdLst>
  <p:sldSz cx="9144000" cy="6858000" type="screen4x3"/>
  <p:notesSz cx="7077075" cy="9077325"/>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612" y="54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66733" cy="455443"/>
          </a:xfrm>
          <a:prstGeom prst="rect">
            <a:avLst/>
          </a:prstGeom>
        </p:spPr>
        <p:txBody>
          <a:bodyPr vert="horz" lIns="91440" tIns="45720" rIns="91440" bIns="45720" rtlCol="0"/>
          <a:lstStyle>
            <a:lvl1pPr algn="l">
              <a:defRPr sz="1200"/>
            </a:lvl1pPr>
          </a:lstStyle>
          <a:p>
            <a:endParaRPr lang="es-ES" dirty="0"/>
          </a:p>
        </p:txBody>
      </p:sp>
      <p:sp>
        <p:nvSpPr>
          <p:cNvPr id="3" name="Marcador de fecha 2"/>
          <p:cNvSpPr>
            <a:spLocks noGrp="1"/>
          </p:cNvSpPr>
          <p:nvPr>
            <p:ph type="dt" idx="1"/>
          </p:nvPr>
        </p:nvSpPr>
        <p:spPr>
          <a:xfrm>
            <a:off x="4008705" y="0"/>
            <a:ext cx="3066733" cy="455443"/>
          </a:xfrm>
          <a:prstGeom prst="rect">
            <a:avLst/>
          </a:prstGeom>
        </p:spPr>
        <p:txBody>
          <a:bodyPr vert="horz" lIns="91440" tIns="45720" rIns="91440" bIns="45720" rtlCol="0"/>
          <a:lstStyle>
            <a:lvl1pPr algn="r">
              <a:defRPr sz="1200"/>
            </a:lvl1pPr>
          </a:lstStyle>
          <a:p>
            <a:fld id="{C8E43F14-65F2-4D9D-B968-ED60BADB8462}" type="datetimeFigureOut">
              <a:rPr lang="es-ES" smtClean="0"/>
              <a:pPr/>
              <a:t>02/03/2016</a:t>
            </a:fld>
            <a:endParaRPr lang="es-ES" dirty="0"/>
          </a:p>
        </p:txBody>
      </p:sp>
      <p:sp>
        <p:nvSpPr>
          <p:cNvPr id="4" name="Marcador de imagen de diapositiva 3"/>
          <p:cNvSpPr>
            <a:spLocks noGrp="1" noRot="1" noChangeAspect="1"/>
          </p:cNvSpPr>
          <p:nvPr>
            <p:ph type="sldImg" idx="2"/>
          </p:nvPr>
        </p:nvSpPr>
        <p:spPr>
          <a:xfrm>
            <a:off x="1495425" y="1135063"/>
            <a:ext cx="4086225" cy="3063875"/>
          </a:xfrm>
          <a:prstGeom prst="rect">
            <a:avLst/>
          </a:prstGeom>
          <a:noFill/>
          <a:ln w="12700">
            <a:solidFill>
              <a:prstClr val="black"/>
            </a:solidFill>
          </a:ln>
        </p:spPr>
        <p:txBody>
          <a:bodyPr vert="horz" lIns="91440" tIns="45720" rIns="91440" bIns="45720" rtlCol="0" anchor="ctr"/>
          <a:lstStyle/>
          <a:p>
            <a:endParaRPr lang="es-ES" dirty="0"/>
          </a:p>
        </p:txBody>
      </p:sp>
      <p:sp>
        <p:nvSpPr>
          <p:cNvPr id="5" name="Marcador de notas 4"/>
          <p:cNvSpPr>
            <a:spLocks noGrp="1"/>
          </p:cNvSpPr>
          <p:nvPr>
            <p:ph type="body" sz="quarter" idx="3"/>
          </p:nvPr>
        </p:nvSpPr>
        <p:spPr>
          <a:xfrm>
            <a:off x="707708" y="4368463"/>
            <a:ext cx="5661660" cy="3574197"/>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21884"/>
            <a:ext cx="3066733" cy="455442"/>
          </a:xfrm>
          <a:prstGeom prst="rect">
            <a:avLst/>
          </a:prstGeom>
        </p:spPr>
        <p:txBody>
          <a:bodyPr vert="horz" lIns="91440" tIns="45720" rIns="91440" bIns="45720" rtlCol="0" anchor="b"/>
          <a:lstStyle>
            <a:lvl1pPr algn="l">
              <a:defRPr sz="1200"/>
            </a:lvl1pPr>
          </a:lstStyle>
          <a:p>
            <a:endParaRPr lang="es-ES" dirty="0"/>
          </a:p>
        </p:txBody>
      </p:sp>
      <p:sp>
        <p:nvSpPr>
          <p:cNvPr id="7" name="Marcador de número de diapositiva 6"/>
          <p:cNvSpPr>
            <a:spLocks noGrp="1"/>
          </p:cNvSpPr>
          <p:nvPr>
            <p:ph type="sldNum" sz="quarter" idx="5"/>
          </p:nvPr>
        </p:nvSpPr>
        <p:spPr>
          <a:xfrm>
            <a:off x="4008705" y="8621884"/>
            <a:ext cx="3066733" cy="455442"/>
          </a:xfrm>
          <a:prstGeom prst="rect">
            <a:avLst/>
          </a:prstGeom>
        </p:spPr>
        <p:txBody>
          <a:bodyPr vert="horz" lIns="91440" tIns="45720" rIns="91440" bIns="45720" rtlCol="0" anchor="b"/>
          <a:lstStyle>
            <a:lvl1pPr algn="r">
              <a:defRPr sz="1200"/>
            </a:lvl1pPr>
          </a:lstStyle>
          <a:p>
            <a:fld id="{EE91E9C4-AA76-464A-AB1A-FD626D640B8F}" type="slidenum">
              <a:rPr lang="es-ES" smtClean="0"/>
              <a:pPr/>
              <a:t>‹Nº›</a:t>
            </a:fld>
            <a:endParaRPr lang="es-ES" dirty="0"/>
          </a:p>
        </p:txBody>
      </p:sp>
    </p:spTree>
    <p:extLst>
      <p:ext uri="{BB962C8B-B14F-4D97-AF65-F5344CB8AC3E}">
        <p14:creationId xmlns:p14="http://schemas.microsoft.com/office/powerpoint/2010/main" xmlns="" val="2270186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EE91E9C4-AA76-464A-AB1A-FD626D640B8F}" type="slidenum">
              <a:rPr lang="es-ES" smtClean="0"/>
              <a:pPr/>
              <a:t>1</a:t>
            </a:fld>
            <a:endParaRPr lang="es-ES" dirty="0"/>
          </a:p>
        </p:txBody>
      </p:sp>
    </p:spTree>
    <p:extLst>
      <p:ext uri="{BB962C8B-B14F-4D97-AF65-F5344CB8AC3E}">
        <p14:creationId xmlns:p14="http://schemas.microsoft.com/office/powerpoint/2010/main" xmlns="" val="22866580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E91E9C4-AA76-464A-AB1A-FD626D640B8F}" type="slidenum">
              <a:rPr lang="es-ES" smtClean="0"/>
              <a:pPr/>
              <a:t>10</a:t>
            </a:fld>
            <a:endParaRPr lang="es-E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E91E9C4-AA76-464A-AB1A-FD626D640B8F}" type="slidenum">
              <a:rPr lang="es-ES" smtClean="0"/>
              <a:pPr/>
              <a:t>11</a:t>
            </a:fld>
            <a:endParaRPr lang="es-E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E91E9C4-AA76-464A-AB1A-FD626D640B8F}" type="slidenum">
              <a:rPr lang="es-ES" smtClean="0"/>
              <a:pPr/>
              <a:t>12</a:t>
            </a:fld>
            <a:endParaRPr lang="es-E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E91E9C4-AA76-464A-AB1A-FD626D640B8F}" type="slidenum">
              <a:rPr lang="es-ES" smtClean="0"/>
              <a:pPr/>
              <a:t>13</a:t>
            </a:fld>
            <a:endParaRPr lang="es-E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E91E9C4-AA76-464A-AB1A-FD626D640B8F}" type="slidenum">
              <a:rPr lang="es-ES" smtClean="0"/>
              <a:pPr/>
              <a:t>14</a:t>
            </a:fld>
            <a:endParaRPr lang="es-E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E91E9C4-AA76-464A-AB1A-FD626D640B8F}" type="slidenum">
              <a:rPr lang="es-ES" smtClean="0"/>
              <a:pPr/>
              <a:t>15</a:t>
            </a:fld>
            <a:endParaRPr lang="es-E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EE91E9C4-AA76-464A-AB1A-FD626D640B8F}" type="slidenum">
              <a:rPr lang="es-ES" smtClean="0"/>
              <a:pPr/>
              <a:t>16</a:t>
            </a:fld>
            <a:endParaRPr lang="es-ES" dirty="0"/>
          </a:p>
        </p:txBody>
      </p:sp>
    </p:spTree>
    <p:extLst>
      <p:ext uri="{BB962C8B-B14F-4D97-AF65-F5344CB8AC3E}">
        <p14:creationId xmlns:p14="http://schemas.microsoft.com/office/powerpoint/2010/main" xmlns="" val="23257001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E91E9C4-AA76-464A-AB1A-FD626D640B8F}" type="slidenum">
              <a:rPr lang="es-ES" smtClean="0"/>
              <a:pPr/>
              <a:t>17</a:t>
            </a:fld>
            <a:endParaRPr lang="es-E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E91E9C4-AA76-464A-AB1A-FD626D640B8F}" type="slidenum">
              <a:rPr lang="es-ES" smtClean="0"/>
              <a:pPr/>
              <a:t>18</a:t>
            </a:fld>
            <a:endParaRPr lang="es-E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E91E9C4-AA76-464A-AB1A-FD626D640B8F}" type="slidenum">
              <a:rPr lang="es-ES" smtClean="0"/>
              <a:pPr/>
              <a:t>2</a:t>
            </a:fld>
            <a:endParaRPr lang="es-E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E91E9C4-AA76-464A-AB1A-FD626D640B8F}" type="slidenum">
              <a:rPr lang="es-ES" smtClean="0"/>
              <a:pPr/>
              <a:t>3</a:t>
            </a:fld>
            <a:endParaRPr lang="es-E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E91E9C4-AA76-464A-AB1A-FD626D640B8F}" type="slidenum">
              <a:rPr lang="es-ES" smtClean="0"/>
              <a:pPr/>
              <a:t>4</a:t>
            </a:fld>
            <a:endParaRPr lang="es-E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E91E9C4-AA76-464A-AB1A-FD626D640B8F}" type="slidenum">
              <a:rPr lang="es-ES" smtClean="0"/>
              <a:pPr/>
              <a:t>5</a:t>
            </a:fld>
            <a:endParaRPr lang="es-E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E91E9C4-AA76-464A-AB1A-FD626D640B8F}" type="slidenum">
              <a:rPr lang="es-ES" smtClean="0"/>
              <a:pPr/>
              <a:t>6</a:t>
            </a:fld>
            <a:endParaRPr lang="es-E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E91E9C4-AA76-464A-AB1A-FD626D640B8F}" type="slidenum">
              <a:rPr lang="es-ES" smtClean="0"/>
              <a:pPr/>
              <a:t>7</a:t>
            </a:fld>
            <a:endParaRPr lang="es-E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E91E9C4-AA76-464A-AB1A-FD626D640B8F}" type="slidenum">
              <a:rPr lang="es-ES" smtClean="0"/>
              <a:pPr/>
              <a:t>8</a:t>
            </a:fld>
            <a:endParaRPr lang="es-E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EE91E9C4-AA76-464A-AB1A-FD626D640B8F}" type="slidenum">
              <a:rPr lang="es-ES" smtClean="0"/>
              <a:pPr/>
              <a:t>9</a:t>
            </a:fld>
            <a:endParaRPr lang="es-E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8"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dirty="0"/>
          </a:p>
        </p:txBody>
      </p:sp>
      <p:pic>
        <p:nvPicPr>
          <p:cNvPr id="3073" name="Imagen 2" descr="Descripción: logo en jpg"/>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8172400" y="6093296"/>
            <a:ext cx="469900" cy="504825"/>
          </a:xfrm>
          <a:prstGeom prst="rect">
            <a:avLst/>
          </a:prstGeom>
          <a:noFill/>
          <a:extLst>
            <a:ext uri="{909E8E84-426E-40DD-AFC4-6F175D3DCCD1}">
              <a14:hiddenFill xmlns:a14="http://schemas.microsoft.com/office/drawing/2010/main" xmlns="">
                <a:solidFill>
                  <a:srgbClr val="FFFFFF"/>
                </a:solidFill>
              </a14:hiddenFill>
            </a:ext>
          </a:extLst>
        </p:spPr>
      </p:pic>
      <p:sp>
        <p:nvSpPr>
          <p:cNvPr id="10" name="9 Rectángulo"/>
          <p:cNvSpPr/>
          <p:nvPr userDrawn="1"/>
        </p:nvSpPr>
        <p:spPr>
          <a:xfrm>
            <a:off x="683568" y="6021288"/>
            <a:ext cx="1143000" cy="430887"/>
          </a:xfrm>
          <a:prstGeom prst="rect">
            <a:avLst/>
          </a:prstGeom>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ENEP-F-ST-19</a:t>
            </a:r>
            <a:endParaRPr kumimoji="0" lang="es-ES" sz="6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806700" algn="ctr"/>
                <a:tab pos="5611813" algn="r"/>
              </a:tabLst>
              <a:defRPr/>
            </a:pPr>
            <a:r>
              <a:rPr kumimoji="0" lang="es-ES" sz="1100" b="0" i="0" u="none" strike="noStrike" kern="1200" cap="none" spc="0" normalizeH="0" baseline="0" noProof="0" dirty="0" smtClean="0">
                <a:ln>
                  <a:noFill/>
                </a:ln>
                <a:solidFill>
                  <a:prstClr val="black"/>
                </a:solidFill>
                <a:effectLst/>
                <a:uLnTx/>
                <a:uFillTx/>
                <a:latin typeface="Calibri" pitchFamily="34" charset="0"/>
                <a:ea typeface="Calibri" pitchFamily="34" charset="0"/>
                <a:cs typeface="Times New Roman" pitchFamily="18" charset="0"/>
              </a:rPr>
              <a:t>V01/122012</a:t>
            </a:r>
            <a:endParaRPr kumimoji="0" lang="es-ES" sz="1800" b="0" i="0" u="none" strike="noStrike" kern="1200" cap="none" spc="0" normalizeH="0" baseline="0" noProof="0" dirty="0" smtClean="0">
              <a:ln>
                <a:noFill/>
              </a:ln>
              <a:solidFill>
                <a:prstClr val="black"/>
              </a:solidFill>
              <a:effectLst/>
              <a:uLnTx/>
              <a:uFillTx/>
              <a:latin typeface="Arial" pitchFamily="34" charset="0"/>
              <a:ea typeface="+mn-ea"/>
              <a:cs typeface="Arial" pitchFamily="34" charset="0"/>
            </a:endParaRPr>
          </a:p>
        </p:txBody>
      </p:sp>
    </p:spTree>
    <p:extLst>
      <p:ext uri="{BB962C8B-B14F-4D97-AF65-F5344CB8AC3E}">
        <p14:creationId xmlns:p14="http://schemas.microsoft.com/office/powerpoint/2010/main" xmlns="" val="11094258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1AA25EE-BD30-4536-8BF5-A3535E04FF35}" type="datetimeFigureOut">
              <a:rPr lang="es-ES" smtClean="0"/>
              <a:pPr/>
              <a:t>02/03/2016</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731E2CC8-6241-4C7A-9117-3C4F818136D0}" type="slidenum">
              <a:rPr lang="es-ES" smtClean="0"/>
              <a:pPr/>
              <a:t>‹Nº›</a:t>
            </a:fld>
            <a:endParaRPr lang="es-ES" dirty="0"/>
          </a:p>
        </p:txBody>
      </p:sp>
    </p:spTree>
    <p:extLst>
      <p:ext uri="{BB962C8B-B14F-4D97-AF65-F5344CB8AC3E}">
        <p14:creationId xmlns:p14="http://schemas.microsoft.com/office/powerpoint/2010/main" xmlns="" val="870016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1AA25EE-BD30-4536-8BF5-A3535E04FF35}" type="datetimeFigureOut">
              <a:rPr lang="es-ES" smtClean="0"/>
              <a:pPr/>
              <a:t>02/03/2016</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731E2CC8-6241-4C7A-9117-3C4F818136D0}" type="slidenum">
              <a:rPr lang="es-ES" smtClean="0"/>
              <a:pPr/>
              <a:t>‹Nº›</a:t>
            </a:fld>
            <a:endParaRPr lang="es-ES" dirty="0"/>
          </a:p>
        </p:txBody>
      </p:sp>
    </p:spTree>
    <p:extLst>
      <p:ext uri="{BB962C8B-B14F-4D97-AF65-F5344CB8AC3E}">
        <p14:creationId xmlns:p14="http://schemas.microsoft.com/office/powerpoint/2010/main" xmlns="" val="2865205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21AA25EE-BD30-4536-8BF5-A3535E04FF35}" type="datetimeFigureOut">
              <a:rPr lang="es-ES" smtClean="0"/>
              <a:pPr/>
              <a:t>02/03/2016</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731E2CC8-6241-4C7A-9117-3C4F818136D0}" type="slidenum">
              <a:rPr lang="es-ES" smtClean="0"/>
              <a:pPr/>
              <a:t>‹Nº›</a:t>
            </a:fld>
            <a:endParaRPr lang="es-ES" dirty="0"/>
          </a:p>
        </p:txBody>
      </p:sp>
    </p:spTree>
    <p:extLst>
      <p:ext uri="{BB962C8B-B14F-4D97-AF65-F5344CB8AC3E}">
        <p14:creationId xmlns:p14="http://schemas.microsoft.com/office/powerpoint/2010/main" xmlns="" val="1184808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1AA25EE-BD30-4536-8BF5-A3535E04FF35}" type="datetimeFigureOut">
              <a:rPr lang="es-ES" smtClean="0"/>
              <a:pPr/>
              <a:t>02/03/2016</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731E2CC8-6241-4C7A-9117-3C4F818136D0}" type="slidenum">
              <a:rPr lang="es-ES" smtClean="0"/>
              <a:pPr/>
              <a:t>‹Nº›</a:t>
            </a:fld>
            <a:endParaRPr lang="es-ES" dirty="0"/>
          </a:p>
        </p:txBody>
      </p:sp>
    </p:spTree>
    <p:extLst>
      <p:ext uri="{BB962C8B-B14F-4D97-AF65-F5344CB8AC3E}">
        <p14:creationId xmlns:p14="http://schemas.microsoft.com/office/powerpoint/2010/main" xmlns="" val="2490724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21AA25EE-BD30-4536-8BF5-A3535E04FF35}" type="datetimeFigureOut">
              <a:rPr lang="es-ES" smtClean="0"/>
              <a:pPr/>
              <a:t>02/03/2016</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731E2CC8-6241-4C7A-9117-3C4F818136D0}" type="slidenum">
              <a:rPr lang="es-ES" smtClean="0"/>
              <a:pPr/>
              <a:t>‹Nº›</a:t>
            </a:fld>
            <a:endParaRPr lang="es-ES" dirty="0"/>
          </a:p>
        </p:txBody>
      </p:sp>
    </p:spTree>
    <p:extLst>
      <p:ext uri="{BB962C8B-B14F-4D97-AF65-F5344CB8AC3E}">
        <p14:creationId xmlns:p14="http://schemas.microsoft.com/office/powerpoint/2010/main" xmlns="" val="21638445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21AA25EE-BD30-4536-8BF5-A3535E04FF35}" type="datetimeFigureOut">
              <a:rPr lang="es-ES" smtClean="0"/>
              <a:pPr/>
              <a:t>02/03/2016</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731E2CC8-6241-4C7A-9117-3C4F818136D0}" type="slidenum">
              <a:rPr lang="es-ES" smtClean="0"/>
              <a:pPr/>
              <a:t>‹Nº›</a:t>
            </a:fld>
            <a:endParaRPr lang="es-ES" dirty="0"/>
          </a:p>
        </p:txBody>
      </p:sp>
    </p:spTree>
    <p:extLst>
      <p:ext uri="{BB962C8B-B14F-4D97-AF65-F5344CB8AC3E}">
        <p14:creationId xmlns:p14="http://schemas.microsoft.com/office/powerpoint/2010/main" xmlns="" val="340141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21AA25EE-BD30-4536-8BF5-A3535E04FF35}" type="datetimeFigureOut">
              <a:rPr lang="es-ES" smtClean="0"/>
              <a:pPr/>
              <a:t>02/03/2016</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731E2CC8-6241-4C7A-9117-3C4F818136D0}" type="slidenum">
              <a:rPr lang="es-ES" smtClean="0"/>
              <a:pPr/>
              <a:t>‹Nº›</a:t>
            </a:fld>
            <a:endParaRPr lang="es-ES" dirty="0"/>
          </a:p>
        </p:txBody>
      </p:sp>
    </p:spTree>
    <p:extLst>
      <p:ext uri="{BB962C8B-B14F-4D97-AF65-F5344CB8AC3E}">
        <p14:creationId xmlns:p14="http://schemas.microsoft.com/office/powerpoint/2010/main" xmlns="" val="3105677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1AA25EE-BD30-4536-8BF5-A3535E04FF35}" type="datetimeFigureOut">
              <a:rPr lang="es-ES" smtClean="0"/>
              <a:pPr/>
              <a:t>02/03/2016</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731E2CC8-6241-4C7A-9117-3C4F818136D0}" type="slidenum">
              <a:rPr lang="es-ES" smtClean="0"/>
              <a:pPr/>
              <a:t>‹Nº›</a:t>
            </a:fld>
            <a:endParaRPr lang="es-ES" dirty="0"/>
          </a:p>
        </p:txBody>
      </p:sp>
    </p:spTree>
    <p:extLst>
      <p:ext uri="{BB962C8B-B14F-4D97-AF65-F5344CB8AC3E}">
        <p14:creationId xmlns:p14="http://schemas.microsoft.com/office/powerpoint/2010/main" xmlns="" val="57819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1AA25EE-BD30-4536-8BF5-A3535E04FF35}" type="datetimeFigureOut">
              <a:rPr lang="es-ES" smtClean="0"/>
              <a:pPr/>
              <a:t>02/03/2016</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731E2CC8-6241-4C7A-9117-3C4F818136D0}" type="slidenum">
              <a:rPr lang="es-ES" smtClean="0"/>
              <a:pPr/>
              <a:t>‹Nº›</a:t>
            </a:fld>
            <a:endParaRPr lang="es-ES" dirty="0"/>
          </a:p>
        </p:txBody>
      </p:sp>
    </p:spTree>
    <p:extLst>
      <p:ext uri="{BB962C8B-B14F-4D97-AF65-F5344CB8AC3E}">
        <p14:creationId xmlns:p14="http://schemas.microsoft.com/office/powerpoint/2010/main" xmlns="" val="4293180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1AA25EE-BD30-4536-8BF5-A3535E04FF35}" type="datetimeFigureOut">
              <a:rPr lang="es-ES" smtClean="0"/>
              <a:pPr/>
              <a:t>02/03/2016</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731E2CC8-6241-4C7A-9117-3C4F818136D0}" type="slidenum">
              <a:rPr lang="es-ES" smtClean="0"/>
              <a:pPr/>
              <a:t>‹Nº›</a:t>
            </a:fld>
            <a:endParaRPr lang="es-ES" dirty="0"/>
          </a:p>
        </p:txBody>
      </p:sp>
    </p:spTree>
    <p:extLst>
      <p:ext uri="{BB962C8B-B14F-4D97-AF65-F5344CB8AC3E}">
        <p14:creationId xmlns:p14="http://schemas.microsoft.com/office/powerpoint/2010/main" xmlns="" val="3981331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AA25EE-BD30-4536-8BF5-A3535E04FF35}" type="datetimeFigureOut">
              <a:rPr lang="es-ES" smtClean="0"/>
              <a:pPr/>
              <a:t>02/03/2016</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1E2CC8-6241-4C7A-9117-3C4F818136D0}" type="slidenum">
              <a:rPr lang="es-ES" smtClean="0"/>
              <a:pPr/>
              <a:t>‹Nº›</a:t>
            </a:fld>
            <a:endParaRPr lang="es-ES" dirty="0"/>
          </a:p>
        </p:txBody>
      </p:sp>
    </p:spTree>
    <p:extLst>
      <p:ext uri="{BB962C8B-B14F-4D97-AF65-F5344CB8AC3E}">
        <p14:creationId xmlns:p14="http://schemas.microsoft.com/office/powerpoint/2010/main" xmlns="" val="3467260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1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1475656" y="1240299"/>
            <a:ext cx="6768752" cy="461664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66675"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66675" algn="ctr" defTabSz="914400" rtl="0" eaLnBrk="0" fontAlgn="base" latinLnBrk="0" hangingPunct="0">
              <a:lnSpc>
                <a:spcPct val="100000"/>
              </a:lnSpc>
              <a:spcBef>
                <a:spcPct val="0"/>
              </a:spcBef>
              <a:spcAft>
                <a:spcPct val="0"/>
              </a:spcAft>
              <a:buClrTx/>
              <a:buSzTx/>
              <a:buFontTx/>
              <a:buNone/>
              <a:tabLst/>
            </a:pPr>
            <a:r>
              <a:rPr kumimoji="0" lang="es-ES_tradnl" altLang="es-ES" sz="1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Escuela Normal de Educaci</a:t>
            </a:r>
            <a:r>
              <a:rPr kumimoji="0" lang="es-ES_tradnl" alt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ES_tradnl" altLang="es-ES" sz="14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Preescolar</a:t>
            </a:r>
            <a:endParaRPr kumimoji="0" lang="es-ES" altLang="es-ES" sz="800" b="0" i="0" u="none" strike="noStrike" cap="none" normalizeH="0" baseline="0" dirty="0" smtClean="0">
              <a:ln>
                <a:noFill/>
              </a:ln>
              <a:solidFill>
                <a:schemeClr val="tx1"/>
              </a:solidFill>
              <a:effectLst/>
            </a:endParaRPr>
          </a:p>
          <a:p>
            <a:pPr marL="0" marR="0" lvl="0" indent="66675" algn="ctr" defTabSz="914400" rtl="0" eaLnBrk="0" fontAlgn="base" latinLnBrk="0" hangingPunct="0">
              <a:lnSpc>
                <a:spcPct val="100000"/>
              </a:lnSpc>
              <a:spcBef>
                <a:spcPct val="0"/>
              </a:spcBef>
              <a:spcAft>
                <a:spcPct val="0"/>
              </a:spcAft>
              <a:buClrTx/>
              <a:buSzTx/>
              <a:buFontTx/>
              <a:buNone/>
              <a:tabLst/>
            </a:pPr>
            <a:r>
              <a:rPr kumimoji="0" lang="es-ES_tradnl" altLang="es-ES" sz="14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Encuadre</a:t>
            </a:r>
            <a:r>
              <a:rPr kumimoji="0" lang="es-ES_tradnl" altLang="es-ES"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s-ES_tradnl" altLang="es-ES"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semetre:6to.</a:t>
            </a:r>
            <a:r>
              <a:rPr kumimoji="0" lang="es-ES_tradnl" altLang="es-ES" sz="1200" b="1" i="0" u="none" strike="noStrike" cap="none" normalizeH="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es-ES_tradnl" altLang="es-ES"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Nombre </a:t>
            </a:r>
            <a:r>
              <a:rPr kumimoji="0" lang="es-ES_tradnl" altLang="es-ES"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del </a:t>
            </a:r>
            <a:r>
              <a:rPr kumimoji="0" lang="es-ES_tradnl" altLang="es-ES"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Curso:</a:t>
            </a:r>
            <a:r>
              <a:rPr kumimoji="0" lang="es-ES_tradnl" altLang="es-ES" sz="1200" b="1" i="0" u="none" strike="noStrike" cap="none" normalizeH="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E</a:t>
            </a:r>
            <a:r>
              <a:rPr kumimoji="0" lang="es-ES_tradnl" altLang="es-ES"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 </a:t>
            </a:r>
            <a:r>
              <a:rPr kumimoji="0" lang="es-ES_tradnl" altLang="es-ES"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niño como sujeto </a:t>
            </a:r>
            <a:r>
              <a:rPr lang="es-ES_tradnl" altLang="es-ES" sz="1200" b="1" dirty="0" smtClean="0">
                <a:ea typeface="Calibri" panose="020F0502020204030204" pitchFamily="34" charset="0"/>
                <a:cs typeface="Arial" panose="020B0604020202020204" pitchFamily="34" charset="0"/>
              </a:rPr>
              <a:t>social.</a:t>
            </a:r>
            <a:r>
              <a:rPr kumimoji="0" lang="es-ES_tradnl" altLang="es-ES"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es-ES_tradnl" altLang="es-ES"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66675" algn="ctr" defTabSz="914400" rtl="0" eaLnBrk="0" fontAlgn="base" latinLnBrk="0" hangingPunct="0">
              <a:lnSpc>
                <a:spcPct val="100000"/>
              </a:lnSpc>
              <a:spcBef>
                <a:spcPct val="0"/>
              </a:spcBef>
              <a:spcAft>
                <a:spcPct val="0"/>
              </a:spcAft>
              <a:buClrTx/>
              <a:buSzTx/>
              <a:buFontTx/>
              <a:buNone/>
              <a:tabLst/>
            </a:pPr>
            <a:r>
              <a:rPr kumimoji="0" lang="es-ES_tradnl" altLang="es-ES"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Docente: </a:t>
            </a:r>
            <a:r>
              <a:rPr lang="es-ES_tradnl" altLang="es-ES" sz="1200" b="1" dirty="0" smtClean="0">
                <a:ea typeface="Calibri" panose="020F0502020204030204" pitchFamily="34" charset="0"/>
                <a:cs typeface="Arial" panose="020B0604020202020204" pitchFamily="34" charset="0"/>
              </a:rPr>
              <a:t>Mayra Cristina Bueno Zertuche</a:t>
            </a:r>
            <a:r>
              <a:rPr kumimoji="0" lang="es-ES_tradnl" altLang="es-ES"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t>
            </a:r>
            <a:r>
              <a:rPr kumimoji="0" lang="es-ES_tradnl" altLang="es-ES" sz="1200" b="1" i="0" u="none" strike="noStrike" cap="none" normalizeH="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es-ES_tradnl" altLang="es-ES"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66675" algn="ctr" defTabSz="914400" rtl="0" eaLnBrk="0" fontAlgn="base" latinLnBrk="0" hangingPunct="0">
              <a:lnSpc>
                <a:spcPct val="100000"/>
              </a:lnSpc>
              <a:spcBef>
                <a:spcPct val="0"/>
              </a:spcBef>
              <a:spcAft>
                <a:spcPct val="0"/>
              </a:spcAft>
              <a:buClrTx/>
              <a:buSzTx/>
              <a:buFontTx/>
              <a:buNone/>
              <a:tabLst/>
            </a:pPr>
            <a:endParaRPr kumimoji="0" lang="es-ES" altLang="es-ES" sz="800" b="0" i="0" u="none" strike="noStrike" cap="none" normalizeH="0" baseline="0" dirty="0" smtClean="0">
              <a:ln>
                <a:noFill/>
              </a:ln>
              <a:solidFill>
                <a:schemeClr val="tx1"/>
              </a:solidFill>
              <a:effectLst/>
            </a:endParaRPr>
          </a:p>
          <a:p>
            <a:pPr marL="0" marR="0" lvl="0" indent="66675" algn="l" defTabSz="914400" rtl="0" eaLnBrk="0" fontAlgn="base" latinLnBrk="0" hangingPunct="0">
              <a:lnSpc>
                <a:spcPct val="100000"/>
              </a:lnSpc>
              <a:spcBef>
                <a:spcPct val="0"/>
              </a:spcBef>
              <a:spcAft>
                <a:spcPct val="0"/>
              </a:spcAft>
              <a:buClrTx/>
              <a:buSzTx/>
              <a:buFontTx/>
              <a:buNone/>
              <a:tabLst/>
            </a:pPr>
            <a:endParaRPr kumimoji="0" lang="es-MX" altLang="es-ES"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66675" algn="l" defTabSz="914400" rtl="0" eaLnBrk="0" fontAlgn="base" latinLnBrk="0" hangingPunct="0">
              <a:lnSpc>
                <a:spcPct val="100000"/>
              </a:lnSpc>
              <a:spcBef>
                <a:spcPct val="0"/>
              </a:spcBef>
              <a:spcAft>
                <a:spcPct val="0"/>
              </a:spcAft>
              <a:buClrTx/>
              <a:buSzTx/>
              <a:buFontTx/>
              <a:buNone/>
              <a:tabLst/>
            </a:pPr>
            <a:r>
              <a:rPr kumimoji="0" lang="es-MX" altLang="es-ES"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Instrucci</a:t>
            </a:r>
            <a:r>
              <a:rPr kumimoji="0" lang="es-MX" altLang="es-ES" sz="12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ES"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a:t>
            </a:r>
            <a:r>
              <a:rPr kumimoji="0" lang="es-MX" altLang="es-E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cada docente realiza su encuadre  partiendo del programa de la asignatura a desarrollar  y apeg</a:t>
            </a:r>
            <a:r>
              <a:rPr kumimoji="0" lang="es-MX" altLang="es-ES" sz="1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á</a:t>
            </a:r>
            <a:r>
              <a:rPr kumimoji="0" lang="es-MX" altLang="es-E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ndose a los acuerdos del colegiado en cuanto a los  criterios de evaluaci</a:t>
            </a:r>
            <a:r>
              <a:rPr kumimoji="0" lang="es-MX" altLang="es-ES" sz="1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E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a:t>
            </a:r>
            <a:r>
              <a:rPr kumimoji="0" lang="es-MX" altLang="es-ES"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es-ES" altLang="es-ES" sz="800" b="0" i="0" u="none" strike="noStrike" cap="none" normalizeH="0" baseline="0" dirty="0" smtClean="0">
              <a:ln>
                <a:noFill/>
              </a:ln>
              <a:solidFill>
                <a:schemeClr val="tx1"/>
              </a:solidFill>
              <a:effectLst/>
            </a:endParaRPr>
          </a:p>
          <a:p>
            <a:pPr marL="0" marR="0" lvl="0" indent="66675" algn="l" defTabSz="914400" rtl="0" eaLnBrk="0" fontAlgn="base" latinLnBrk="0" hangingPunct="0">
              <a:lnSpc>
                <a:spcPct val="100000"/>
              </a:lnSpc>
              <a:spcBef>
                <a:spcPct val="0"/>
              </a:spcBef>
              <a:spcAft>
                <a:spcPct val="0"/>
              </a:spcAft>
              <a:buClrTx/>
              <a:buSzTx/>
              <a:buFontTx/>
              <a:buNone/>
              <a:tabLst/>
            </a:pPr>
            <a:endParaRPr kumimoji="0" lang="es-ES_tradnl" altLang="es-ES"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66675" algn="l" defTabSz="914400" rtl="0" eaLnBrk="0" fontAlgn="base" latinLnBrk="0" hangingPunct="0">
              <a:lnSpc>
                <a:spcPct val="100000"/>
              </a:lnSpc>
              <a:spcBef>
                <a:spcPct val="0"/>
              </a:spcBef>
              <a:spcAft>
                <a:spcPct val="0"/>
              </a:spcAft>
              <a:buClrTx/>
              <a:buSzTx/>
              <a:buFontTx/>
              <a:buNone/>
              <a:tabLst/>
            </a:pPr>
            <a:r>
              <a:rPr kumimoji="0" lang="es-ES_tradnl" altLang="es-ES" sz="1200" b="1"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ELEMENTOS DEL ENCUADRE </a:t>
            </a:r>
            <a:endParaRPr kumimoji="0" lang="es-ES" altLang="es-ES" sz="800" b="0" i="0" u="none" strike="noStrike" cap="none" normalizeH="0" baseline="0" dirty="0" smtClean="0">
              <a:ln>
                <a:noFill/>
              </a:ln>
              <a:solidFill>
                <a:schemeClr val="tx1"/>
              </a:solidFill>
              <a:effectLst/>
            </a:endParaRPr>
          </a:p>
          <a:p>
            <a:pPr marL="0" marR="0" lvl="0" indent="66675" algn="l" defTabSz="914400" rtl="0" eaLnBrk="0" fontAlgn="base" latinLnBrk="0" hangingPunct="0">
              <a:lnSpc>
                <a:spcPct val="100000"/>
              </a:lnSpc>
              <a:spcBef>
                <a:spcPct val="0"/>
              </a:spcBef>
              <a:spcAft>
                <a:spcPct val="0"/>
              </a:spcAft>
              <a:buClrTx/>
              <a:buSzTx/>
              <a:buFontTx/>
              <a:buChar char="•"/>
              <a:tabLst/>
            </a:pPr>
            <a:r>
              <a:rPr kumimoji="0" lang="es-MX" altLang="es-E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Trayecto formativo</a:t>
            </a:r>
            <a:endParaRPr kumimoji="0" lang="es-ES" altLang="es-ES" sz="800" b="0" i="0" u="none" strike="noStrike" cap="none" normalizeH="0" baseline="0" dirty="0" smtClean="0">
              <a:ln>
                <a:noFill/>
              </a:ln>
              <a:solidFill>
                <a:schemeClr val="tx1"/>
              </a:solidFill>
              <a:effectLst/>
            </a:endParaRPr>
          </a:p>
          <a:p>
            <a:pPr marL="0" marR="0" lvl="0" indent="66675" algn="l" defTabSz="914400" rtl="0" eaLnBrk="0" fontAlgn="base" latinLnBrk="0" hangingPunct="0">
              <a:lnSpc>
                <a:spcPct val="100000"/>
              </a:lnSpc>
              <a:spcBef>
                <a:spcPct val="0"/>
              </a:spcBef>
              <a:spcAft>
                <a:spcPct val="0"/>
              </a:spcAft>
              <a:buClrTx/>
              <a:buSzTx/>
              <a:buFontTx/>
              <a:buChar char="•"/>
              <a:tabLst/>
            </a:pPr>
            <a:r>
              <a:rPr kumimoji="0" lang="es-MX" altLang="es-E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Prop</a:t>
            </a:r>
            <a:r>
              <a:rPr kumimoji="0" lang="es-MX" altLang="es-ES" sz="1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E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sito del curso</a:t>
            </a:r>
            <a:endParaRPr kumimoji="0" lang="es-ES" altLang="es-ES" sz="800" b="0" i="0" u="none" strike="noStrike" cap="none" normalizeH="0" baseline="0" dirty="0" smtClean="0">
              <a:ln>
                <a:noFill/>
              </a:ln>
              <a:solidFill>
                <a:schemeClr val="tx1"/>
              </a:solidFill>
              <a:effectLst/>
            </a:endParaRPr>
          </a:p>
          <a:p>
            <a:pPr marL="0" marR="0" lvl="0" indent="66675" algn="l" defTabSz="914400" rtl="0" eaLnBrk="0" fontAlgn="base" latinLnBrk="0" hangingPunct="0">
              <a:lnSpc>
                <a:spcPct val="100000"/>
              </a:lnSpc>
              <a:spcBef>
                <a:spcPct val="0"/>
              </a:spcBef>
              <a:spcAft>
                <a:spcPct val="0"/>
              </a:spcAft>
              <a:buClrTx/>
              <a:buSzTx/>
              <a:buFontTx/>
              <a:buChar char="•"/>
              <a:tabLst/>
            </a:pPr>
            <a:r>
              <a:rPr kumimoji="0" lang="es-MX" altLang="es-E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Competencias profesionales</a:t>
            </a:r>
            <a:endParaRPr kumimoji="0" lang="es-ES" altLang="es-ES" sz="800" b="0" i="0" u="none" strike="noStrike" cap="none" normalizeH="0" baseline="0" dirty="0" smtClean="0">
              <a:ln>
                <a:noFill/>
              </a:ln>
              <a:solidFill>
                <a:schemeClr val="tx1"/>
              </a:solidFill>
              <a:effectLst/>
            </a:endParaRPr>
          </a:p>
          <a:p>
            <a:pPr marL="0" marR="0" lvl="0" indent="66675" algn="l" defTabSz="914400" rtl="0" eaLnBrk="0" fontAlgn="base" latinLnBrk="0" hangingPunct="0">
              <a:lnSpc>
                <a:spcPct val="100000"/>
              </a:lnSpc>
              <a:spcBef>
                <a:spcPct val="0"/>
              </a:spcBef>
              <a:spcAft>
                <a:spcPct val="0"/>
              </a:spcAft>
              <a:buClrTx/>
              <a:buSzTx/>
              <a:buFontTx/>
              <a:buChar char="•"/>
              <a:tabLst/>
            </a:pPr>
            <a:r>
              <a:rPr kumimoji="0" lang="es-MX" altLang="es-E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Competencias del Curso</a:t>
            </a:r>
            <a:endParaRPr kumimoji="0" lang="es-ES" altLang="es-ES" sz="800" b="0" i="0" u="none" strike="noStrike" cap="none" normalizeH="0" baseline="0" dirty="0" smtClean="0">
              <a:ln>
                <a:noFill/>
              </a:ln>
              <a:solidFill>
                <a:schemeClr val="tx1"/>
              </a:solidFill>
              <a:effectLst/>
            </a:endParaRPr>
          </a:p>
          <a:p>
            <a:pPr marL="0" marR="0" lvl="0" indent="66675" algn="l" defTabSz="914400" rtl="0" eaLnBrk="0" fontAlgn="base" latinLnBrk="0" hangingPunct="0">
              <a:lnSpc>
                <a:spcPct val="100000"/>
              </a:lnSpc>
              <a:spcBef>
                <a:spcPct val="0"/>
              </a:spcBef>
              <a:spcAft>
                <a:spcPct val="0"/>
              </a:spcAft>
              <a:buClrTx/>
              <a:buSzTx/>
              <a:buFontTx/>
              <a:buChar char="•"/>
              <a:tabLst/>
            </a:pPr>
            <a:r>
              <a:rPr kumimoji="0" lang="es-MX" altLang="es-E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Unidades de aprendizaje</a:t>
            </a:r>
            <a:endParaRPr kumimoji="0" lang="es-ES" altLang="es-ES" sz="800" b="0" i="0" u="none" strike="noStrike" cap="none" normalizeH="0" baseline="0" dirty="0" smtClean="0">
              <a:ln>
                <a:noFill/>
              </a:ln>
              <a:solidFill>
                <a:schemeClr val="tx1"/>
              </a:solidFill>
              <a:effectLst/>
            </a:endParaRPr>
          </a:p>
          <a:p>
            <a:pPr marL="0" marR="0" lvl="0" indent="66675" algn="l" defTabSz="914400" rtl="0" eaLnBrk="0" fontAlgn="base" latinLnBrk="0" hangingPunct="0">
              <a:lnSpc>
                <a:spcPct val="100000"/>
              </a:lnSpc>
              <a:spcBef>
                <a:spcPct val="0"/>
              </a:spcBef>
              <a:spcAft>
                <a:spcPct val="0"/>
              </a:spcAft>
              <a:buClrTx/>
              <a:buSzTx/>
              <a:buFontTx/>
              <a:buChar char="•"/>
              <a:tabLst/>
            </a:pPr>
            <a:r>
              <a:rPr kumimoji="0" lang="es-MX" altLang="es-E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Secuencia de contenidos</a:t>
            </a:r>
            <a:endParaRPr kumimoji="0" lang="es-ES" altLang="es-ES" sz="800" b="0" i="0" u="none" strike="noStrike" cap="none" normalizeH="0" baseline="0" dirty="0" smtClean="0">
              <a:ln>
                <a:noFill/>
              </a:ln>
              <a:solidFill>
                <a:schemeClr val="tx1"/>
              </a:solidFill>
              <a:effectLst/>
            </a:endParaRPr>
          </a:p>
          <a:p>
            <a:pPr marL="0" marR="0" lvl="0" indent="66675" algn="l" defTabSz="914400" rtl="0" eaLnBrk="0" fontAlgn="base" latinLnBrk="0" hangingPunct="0">
              <a:lnSpc>
                <a:spcPct val="100000"/>
              </a:lnSpc>
              <a:spcBef>
                <a:spcPct val="0"/>
              </a:spcBef>
              <a:spcAft>
                <a:spcPct val="0"/>
              </a:spcAft>
              <a:buClrTx/>
              <a:buSzTx/>
              <a:buFontTx/>
              <a:buChar char="•"/>
              <a:tabLst/>
            </a:pPr>
            <a:r>
              <a:rPr kumimoji="0" lang="es-MX" altLang="es-E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Cursos que anteceden</a:t>
            </a:r>
            <a:endParaRPr kumimoji="0" lang="es-ES" altLang="es-ES" sz="800" b="0" i="0" u="none" strike="noStrike" cap="none" normalizeH="0" baseline="0" dirty="0" smtClean="0">
              <a:ln>
                <a:noFill/>
              </a:ln>
              <a:solidFill>
                <a:schemeClr val="tx1"/>
              </a:solidFill>
              <a:effectLst/>
            </a:endParaRPr>
          </a:p>
          <a:p>
            <a:pPr marL="0" marR="0" lvl="0" indent="66675" algn="l" defTabSz="914400" rtl="0" eaLnBrk="0" fontAlgn="base" latinLnBrk="0" hangingPunct="0">
              <a:lnSpc>
                <a:spcPct val="100000"/>
              </a:lnSpc>
              <a:spcBef>
                <a:spcPct val="0"/>
              </a:spcBef>
              <a:spcAft>
                <a:spcPct val="0"/>
              </a:spcAft>
              <a:buClrTx/>
              <a:buSzTx/>
              <a:buFontTx/>
              <a:buChar char="•"/>
              <a:tabLst/>
            </a:pPr>
            <a:r>
              <a:rPr kumimoji="0" lang="es-MX" altLang="es-E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Cursos subsecuentes</a:t>
            </a:r>
            <a:endParaRPr kumimoji="0" lang="es-ES" altLang="es-ES" sz="800" b="0" i="0" u="none" strike="noStrike" cap="none" normalizeH="0" baseline="0" dirty="0" smtClean="0">
              <a:ln>
                <a:noFill/>
              </a:ln>
              <a:solidFill>
                <a:schemeClr val="tx1"/>
              </a:solidFill>
              <a:effectLst/>
            </a:endParaRPr>
          </a:p>
          <a:p>
            <a:pPr marL="0" marR="0" lvl="0" indent="66675" algn="l" defTabSz="914400" rtl="0" eaLnBrk="0" fontAlgn="base" latinLnBrk="0" hangingPunct="0">
              <a:lnSpc>
                <a:spcPct val="100000"/>
              </a:lnSpc>
              <a:spcBef>
                <a:spcPct val="0"/>
              </a:spcBef>
              <a:spcAft>
                <a:spcPct val="0"/>
              </a:spcAft>
              <a:buClrTx/>
              <a:buSzTx/>
              <a:buFontTx/>
              <a:buChar char="•"/>
              <a:tabLst/>
            </a:pPr>
            <a:r>
              <a:rPr kumimoji="0" lang="es-MX" altLang="es-E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Relaci</a:t>
            </a:r>
            <a:r>
              <a:rPr kumimoji="0" lang="es-MX" altLang="es-ES" sz="1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E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de la materia con cursos del mismo semestre</a:t>
            </a:r>
            <a:endParaRPr kumimoji="0" lang="es-ES" altLang="es-ES" sz="800" b="0" i="0" u="none" strike="noStrike" cap="none" normalizeH="0" baseline="0" dirty="0" smtClean="0">
              <a:ln>
                <a:noFill/>
              </a:ln>
              <a:solidFill>
                <a:schemeClr val="tx1"/>
              </a:solidFill>
              <a:effectLst/>
            </a:endParaRPr>
          </a:p>
          <a:p>
            <a:pPr marL="0" marR="0" lvl="0" indent="66675" algn="l" defTabSz="914400" rtl="0" eaLnBrk="0" fontAlgn="base" latinLnBrk="0" hangingPunct="0">
              <a:lnSpc>
                <a:spcPct val="100000"/>
              </a:lnSpc>
              <a:spcBef>
                <a:spcPct val="0"/>
              </a:spcBef>
              <a:spcAft>
                <a:spcPct val="0"/>
              </a:spcAft>
              <a:buClrTx/>
              <a:buSzTx/>
              <a:buFontTx/>
              <a:buChar char="•"/>
              <a:tabLst/>
            </a:pPr>
            <a:r>
              <a:rPr kumimoji="0" lang="es-MX" altLang="es-E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Bibliograf</a:t>
            </a:r>
            <a:r>
              <a:rPr kumimoji="0" lang="es-MX" altLang="es-ES" sz="1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í</a:t>
            </a:r>
            <a:r>
              <a:rPr kumimoji="0" lang="es-MX" altLang="es-E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 y materiales de apoyo</a:t>
            </a:r>
            <a:endParaRPr kumimoji="0" lang="es-ES" altLang="es-ES" sz="800" b="0" i="0" u="none" strike="noStrike" cap="none" normalizeH="0" baseline="0" dirty="0" smtClean="0">
              <a:ln>
                <a:noFill/>
              </a:ln>
              <a:solidFill>
                <a:schemeClr val="tx1"/>
              </a:solidFill>
              <a:effectLst/>
            </a:endParaRPr>
          </a:p>
          <a:p>
            <a:pPr marL="0" marR="0" lvl="0" indent="66675" algn="l" defTabSz="914400" rtl="0" eaLnBrk="0" fontAlgn="base" latinLnBrk="0" hangingPunct="0">
              <a:lnSpc>
                <a:spcPct val="100000"/>
              </a:lnSpc>
              <a:spcBef>
                <a:spcPct val="0"/>
              </a:spcBef>
              <a:spcAft>
                <a:spcPct val="0"/>
              </a:spcAft>
              <a:buClrTx/>
              <a:buSzTx/>
              <a:buFontTx/>
              <a:buChar char="•"/>
              <a:tabLst/>
            </a:pPr>
            <a:r>
              <a:rPr kumimoji="0" lang="es-MX" altLang="es-E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Evidencias de aprendizaje por unidad y global con su respectiva rubrica</a:t>
            </a:r>
            <a:endParaRPr kumimoji="0" lang="es-ES" altLang="es-ES" sz="800" b="0" i="0" u="none" strike="noStrike" cap="none" normalizeH="0" baseline="0" dirty="0" smtClean="0">
              <a:ln>
                <a:noFill/>
              </a:ln>
              <a:solidFill>
                <a:schemeClr val="tx1"/>
              </a:solidFill>
              <a:effectLst/>
            </a:endParaRPr>
          </a:p>
          <a:p>
            <a:pPr marL="0" marR="0" lvl="0" indent="66675" algn="l" defTabSz="914400" rtl="0" eaLnBrk="0" fontAlgn="base" latinLnBrk="0" hangingPunct="0">
              <a:lnSpc>
                <a:spcPct val="100000"/>
              </a:lnSpc>
              <a:spcBef>
                <a:spcPct val="0"/>
              </a:spcBef>
              <a:spcAft>
                <a:spcPct val="0"/>
              </a:spcAft>
              <a:buClrTx/>
              <a:buSzTx/>
              <a:buFontTx/>
              <a:buChar char="•"/>
              <a:tabLst/>
            </a:pPr>
            <a:r>
              <a:rPr kumimoji="0" lang="es-MX" altLang="es-E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Fechas de evaluaci</a:t>
            </a:r>
            <a:r>
              <a:rPr kumimoji="0" lang="es-MX" altLang="es-ES" sz="1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E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y jornadas de observaci</a:t>
            </a:r>
            <a:r>
              <a:rPr kumimoji="0" lang="es-MX" altLang="es-ES" sz="1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MX" altLang="es-E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 y pr</a:t>
            </a:r>
            <a:r>
              <a:rPr kumimoji="0" lang="es-MX" altLang="es-ES" sz="1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á</a:t>
            </a:r>
            <a:r>
              <a:rPr kumimoji="0" lang="es-MX" altLang="es-E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ctica docente</a:t>
            </a:r>
            <a:endParaRPr kumimoji="0" lang="es-ES" altLang="es-ES" sz="800" b="0" i="0" u="none" strike="noStrike" cap="none" normalizeH="0" baseline="0" dirty="0" smtClean="0">
              <a:ln>
                <a:noFill/>
              </a:ln>
              <a:solidFill>
                <a:schemeClr val="tx1"/>
              </a:solidFill>
              <a:effectLst/>
            </a:endParaRPr>
          </a:p>
          <a:p>
            <a:pPr marL="0" marR="0" lvl="0" indent="66675" algn="l" defTabSz="914400" rtl="0" eaLnBrk="0" fontAlgn="base" latinLnBrk="0" hangingPunct="0">
              <a:lnSpc>
                <a:spcPct val="100000"/>
              </a:lnSpc>
              <a:spcBef>
                <a:spcPct val="0"/>
              </a:spcBef>
              <a:spcAft>
                <a:spcPct val="0"/>
              </a:spcAft>
              <a:buClrTx/>
              <a:buSzTx/>
              <a:buFontTx/>
              <a:buChar char="•"/>
              <a:tabLst/>
            </a:pPr>
            <a:r>
              <a:rPr kumimoji="0" lang="es-ES" altLang="es-E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Criterios de evaluaci</a:t>
            </a:r>
            <a:r>
              <a:rPr kumimoji="0" lang="es-ES" altLang="es-ES" sz="12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Arial" panose="020B0604020202020204" pitchFamily="34" charset="0"/>
              </a:rPr>
              <a:t>ó</a:t>
            </a:r>
            <a:r>
              <a:rPr kumimoji="0" lang="es-ES" altLang="es-E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n:</a:t>
            </a:r>
            <a:endParaRPr kumimoji="0" lang="es-ES" altLang="es-ES" sz="800" b="0" i="0" u="none" strike="noStrike" cap="none" normalizeH="0" baseline="0" dirty="0" smtClean="0">
              <a:ln>
                <a:noFill/>
              </a:ln>
              <a:solidFill>
                <a:schemeClr val="tx1"/>
              </a:solidFill>
              <a:effectLst/>
            </a:endParaRPr>
          </a:p>
          <a:p>
            <a:pPr marL="0" marR="0" lvl="0" indent="66675" algn="l" defTabSz="914400" rtl="0" eaLnBrk="0" fontAlgn="base" latinLnBrk="0" hangingPunct="0">
              <a:lnSpc>
                <a:spcPct val="100000"/>
              </a:lnSpc>
              <a:spcBef>
                <a:spcPct val="0"/>
              </a:spcBef>
              <a:spcAft>
                <a:spcPct val="0"/>
              </a:spcAft>
              <a:buClrTx/>
              <a:buSzTx/>
              <a:buFontTx/>
              <a:buChar char="•"/>
              <a:tabLst/>
            </a:pPr>
            <a:r>
              <a:rPr kumimoji="0" lang="es-MX" altLang="es-ES" sz="12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Reglamento y acuerdos internos</a:t>
            </a:r>
            <a:endParaRPr kumimoji="0" lang="es-ES" altLang="es-ES" sz="800" b="0" i="0" u="none" strike="noStrike" cap="none" normalizeH="0" baseline="0" dirty="0" smtClean="0">
              <a:ln>
                <a:noFill/>
              </a:ln>
              <a:solidFill>
                <a:schemeClr val="tx1"/>
              </a:solidFill>
              <a:effectLst/>
            </a:endParaRPr>
          </a:p>
          <a:p>
            <a:pPr marL="0" marR="0" lvl="0" indent="66675" algn="l" defTabSz="914400" rtl="0" eaLnBrk="0" fontAlgn="base" latinLnBrk="0" hangingPunct="0">
              <a:lnSpc>
                <a:spcPct val="100000"/>
              </a:lnSpc>
              <a:spcBef>
                <a:spcPct val="0"/>
              </a:spcBef>
              <a:spcAft>
                <a:spcPct val="0"/>
              </a:spcAft>
              <a:buClrTx/>
              <a:buSzTx/>
              <a:buFontTx/>
              <a:buNone/>
              <a:tabLst/>
            </a:pPr>
            <a:endParaRPr kumimoji="0" lang="es-ES" altLang="es-ES" sz="1800" b="0" i="0" u="none" strike="noStrike" cap="none" normalizeH="0" baseline="0" dirty="0" smtClean="0">
              <a:ln>
                <a:noFill/>
              </a:ln>
              <a:solidFill>
                <a:schemeClr val="tx1"/>
              </a:solidFill>
              <a:effectLst/>
              <a:latin typeface="Arial" panose="020B0604020202020204" pitchFamily="34" charset="0"/>
            </a:endParaRPr>
          </a:p>
        </p:txBody>
      </p:sp>
      <p:pic>
        <p:nvPicPr>
          <p:cNvPr id="5" name="Imagen 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11561" y="764704"/>
            <a:ext cx="1080120" cy="899346"/>
          </a:xfrm>
          <a:prstGeom prst="rect">
            <a:avLst/>
          </a:prstGeom>
          <a:noFill/>
          <a:extLst>
            <a:ext uri="{909E8E84-426E-40DD-AFC4-6F175D3DCCD1}">
              <a14:hiddenFill xmlns:a14="http://schemas.microsoft.com/office/drawing/2010/main" xmlns="">
                <a:solidFill>
                  <a:srgbClr val="FFFFFF"/>
                </a:solidFill>
              </a14:hiddenFill>
            </a:ext>
          </a:extLst>
        </p:spPr>
      </p:pic>
      <p:pic>
        <p:nvPicPr>
          <p:cNvPr id="6" name="Imagen 5" descr="logo chiquito"/>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956376" y="6153188"/>
            <a:ext cx="402972" cy="339601"/>
          </a:xfrm>
          <a:prstGeom prst="rect">
            <a:avLst/>
          </a:prstGeom>
          <a:noFill/>
          <a:ln>
            <a:noFill/>
          </a:ln>
        </p:spPr>
      </p:pic>
      <p:sp>
        <p:nvSpPr>
          <p:cNvPr id="7" name="CuadroTexto 6"/>
          <p:cNvSpPr txBox="1"/>
          <p:nvPr/>
        </p:nvSpPr>
        <p:spPr>
          <a:xfrm>
            <a:off x="1051500" y="6093296"/>
            <a:ext cx="848309" cy="400110"/>
          </a:xfrm>
          <a:prstGeom prst="rect">
            <a:avLst/>
          </a:prstGeom>
          <a:noFill/>
        </p:spPr>
        <p:txBody>
          <a:bodyPr wrap="none" rtlCol="0">
            <a:spAutoFit/>
          </a:bodyPr>
          <a:lstStyle/>
          <a:p>
            <a:r>
              <a:rPr lang="es-ES_tradnl" sz="1000" dirty="0" smtClean="0"/>
              <a:t>ENEP-F-ST19</a:t>
            </a:r>
          </a:p>
          <a:p>
            <a:r>
              <a:rPr lang="es-ES_tradnl" sz="1000" dirty="0" smtClean="0"/>
              <a:t>V00/012016</a:t>
            </a:r>
            <a:endParaRPr lang="es-ES" sz="1000" dirty="0"/>
          </a:p>
        </p:txBody>
      </p:sp>
      <p:pic>
        <p:nvPicPr>
          <p:cNvPr id="8" name="Imagen 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95534" y="757248"/>
            <a:ext cx="1080120" cy="899346"/>
          </a:xfrm>
          <a:prstGeom prst="rect">
            <a:avLst/>
          </a:prstGeom>
          <a:noFill/>
          <a:extLst>
            <a:ext uri="{909E8E84-426E-40DD-AFC4-6F175D3DCCD1}">
              <a14:hiddenFill xmlns:a14="http://schemas.microsoft.com/office/drawing/2010/main" xmlns="">
                <a:solidFill>
                  <a:srgbClr val="FFFFFF"/>
                </a:solidFill>
              </a14:hiddenFill>
            </a:ext>
          </a:extLst>
        </p:spPr>
      </p:pic>
      <p:pic>
        <p:nvPicPr>
          <p:cNvPr id="9" name="Imagen 5" descr="logo chiquito"/>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948200" y="6138247"/>
            <a:ext cx="402972" cy="339601"/>
          </a:xfrm>
          <a:prstGeom prst="rect">
            <a:avLst/>
          </a:prstGeom>
          <a:noFill/>
          <a:ln>
            <a:noFill/>
          </a:ln>
        </p:spPr>
      </p:pic>
    </p:spTree>
    <p:extLst>
      <p:ext uri="{BB962C8B-B14F-4D97-AF65-F5344CB8AC3E}">
        <p14:creationId xmlns:p14="http://schemas.microsoft.com/office/powerpoint/2010/main" xmlns="" val="3195282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1521" y="404664"/>
            <a:ext cx="1293891" cy="1077597"/>
          </a:xfrm>
          <a:prstGeom prst="rect">
            <a:avLst/>
          </a:prstGeom>
          <a:noFill/>
          <a:extLst>
            <a:ext uri="{909E8E84-426E-40DD-AFC4-6F175D3DCCD1}">
              <a14:hiddenFill xmlns:a14="http://schemas.microsoft.com/office/drawing/2010/main" xmlns="">
                <a:solidFill>
                  <a:srgbClr val="FFFFFF"/>
                </a:solidFill>
              </a14:hiddenFill>
            </a:ext>
          </a:extLst>
        </p:spPr>
      </p:pic>
      <p:sp>
        <p:nvSpPr>
          <p:cNvPr id="3" name="2 Rectángulo"/>
          <p:cNvSpPr/>
          <p:nvPr/>
        </p:nvSpPr>
        <p:spPr>
          <a:xfrm rot="10800000" flipV="1">
            <a:off x="2483768" y="474932"/>
            <a:ext cx="4176464" cy="646331"/>
          </a:xfrm>
          <a:prstGeom prst="rect">
            <a:avLst/>
          </a:prstGeom>
        </p:spPr>
        <p:txBody>
          <a:bodyPr wrap="square">
            <a:spAutoFit/>
          </a:bodyPr>
          <a:lstStyle/>
          <a:p>
            <a:r>
              <a:rPr lang="es-ES_tradnl" dirty="0"/>
              <a:t>FECHAS DE EVALUACION Y JORNADAS DE OBSERVACION Y PRACTICAS DOCENTES</a:t>
            </a:r>
            <a:endParaRPr lang="es-ES" dirty="0"/>
          </a:p>
        </p:txBody>
      </p:sp>
      <p:sp>
        <p:nvSpPr>
          <p:cNvPr id="6" name="5 Rectángulo"/>
          <p:cNvSpPr/>
          <p:nvPr/>
        </p:nvSpPr>
        <p:spPr>
          <a:xfrm>
            <a:off x="1331640" y="1700808"/>
            <a:ext cx="7056784" cy="2308324"/>
          </a:xfrm>
          <a:prstGeom prst="rect">
            <a:avLst/>
          </a:prstGeom>
        </p:spPr>
        <p:txBody>
          <a:bodyPr wrap="square">
            <a:spAutoFit/>
          </a:bodyPr>
          <a:lstStyle/>
          <a:p>
            <a:r>
              <a:rPr lang="es-ES_tradnl" dirty="0"/>
              <a:t>9 </a:t>
            </a:r>
            <a:r>
              <a:rPr lang="es-ES_tradnl" dirty="0" smtClean="0"/>
              <a:t>al  15 de MARZO  </a:t>
            </a:r>
            <a:r>
              <a:rPr lang="es-ES_tradnl" dirty="0"/>
              <a:t>PRIMER PERIODO DE EVALUACION</a:t>
            </a:r>
          </a:p>
          <a:p>
            <a:r>
              <a:rPr lang="es-ES_tradnl" dirty="0" smtClean="0"/>
              <a:t>16 al 19 de  </a:t>
            </a:r>
            <a:r>
              <a:rPr lang="es-ES_tradnl" dirty="0"/>
              <a:t>MAYO SEGUNDO PERIODO DE EVALUACION.</a:t>
            </a:r>
          </a:p>
          <a:p>
            <a:r>
              <a:rPr lang="es-ES_tradnl" dirty="0" smtClean="0"/>
              <a:t>27 al  30 </a:t>
            </a:r>
            <a:r>
              <a:rPr lang="es-ES_tradnl" dirty="0"/>
              <a:t>DE JUNIO TERCER PERIODO DE EVALUACION .</a:t>
            </a:r>
          </a:p>
          <a:p>
            <a:r>
              <a:rPr lang="es-ES_tradnl" dirty="0"/>
              <a:t>JORNADAS :</a:t>
            </a:r>
          </a:p>
          <a:p>
            <a:r>
              <a:rPr lang="es-ES_tradnl" dirty="0" smtClean="0"/>
              <a:t>Del  22</a:t>
            </a:r>
            <a:r>
              <a:rPr lang="es-ES_tradnl" dirty="0"/>
              <a:t> febrero</a:t>
            </a:r>
            <a:r>
              <a:rPr lang="es-ES_tradnl" dirty="0" smtClean="0"/>
              <a:t> </a:t>
            </a:r>
            <a:r>
              <a:rPr lang="es-ES_tradnl" dirty="0"/>
              <a:t>AL 27 M</a:t>
            </a:r>
            <a:r>
              <a:rPr lang="es-ES_tradnl" dirty="0" smtClean="0"/>
              <a:t>arzo PRIMER </a:t>
            </a:r>
            <a:r>
              <a:rPr lang="es-ES_tradnl" dirty="0"/>
              <a:t>JORNADA.</a:t>
            </a:r>
          </a:p>
          <a:p>
            <a:r>
              <a:rPr lang="es-ES_tradnl" dirty="0" smtClean="0"/>
              <a:t>17 de febrero  </a:t>
            </a:r>
            <a:r>
              <a:rPr lang="es-ES_tradnl" dirty="0"/>
              <a:t>VISITA PREVIA.</a:t>
            </a:r>
          </a:p>
          <a:p>
            <a:r>
              <a:rPr lang="es-ES_tradnl" dirty="0" smtClean="0"/>
              <a:t>Del  </a:t>
            </a:r>
            <a:r>
              <a:rPr lang="es-ES_tradnl" dirty="0"/>
              <a:t>25 </a:t>
            </a:r>
            <a:r>
              <a:rPr lang="es-ES_tradnl" dirty="0" smtClean="0"/>
              <a:t>Mayo visita previa </a:t>
            </a:r>
            <a:endParaRPr lang="es-ES_tradnl" dirty="0"/>
          </a:p>
          <a:p>
            <a:r>
              <a:rPr lang="es-ES_tradnl" dirty="0" smtClean="0"/>
              <a:t>Del 6 de Junio al 17 de Junio. SEGUNDA </a:t>
            </a:r>
            <a:r>
              <a:rPr lang="es-ES_tradnl" dirty="0" smtClean="0"/>
              <a:t>JORNADA </a:t>
            </a:r>
            <a:endParaRPr lang="es-ES" dirty="0"/>
          </a:p>
        </p:txBody>
      </p:sp>
    </p:spTree>
    <p:extLst>
      <p:ext uri="{BB962C8B-B14F-4D97-AF65-F5344CB8AC3E}">
        <p14:creationId xmlns:p14="http://schemas.microsoft.com/office/powerpoint/2010/main" xmlns="" val="213907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891749" y="5844046"/>
            <a:ext cx="545653" cy="4636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 name="Imagen 1"/>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51521" y="404664"/>
            <a:ext cx="1293891" cy="1077597"/>
          </a:xfrm>
          <a:prstGeom prst="rect">
            <a:avLst/>
          </a:prstGeom>
          <a:noFill/>
          <a:extLst>
            <a:ext uri="{909E8E84-426E-40DD-AFC4-6F175D3DCCD1}">
              <a14:hiddenFill xmlns:a14="http://schemas.microsoft.com/office/drawing/2010/main" xmlns="">
                <a:solidFill>
                  <a:srgbClr val="FFFFFF"/>
                </a:solidFill>
              </a14:hiddenFill>
            </a:ext>
          </a:extLst>
        </p:spPr>
      </p:pic>
      <p:sp>
        <p:nvSpPr>
          <p:cNvPr id="4" name="3 Rectángulo"/>
          <p:cNvSpPr/>
          <p:nvPr/>
        </p:nvSpPr>
        <p:spPr>
          <a:xfrm>
            <a:off x="2448149" y="404664"/>
            <a:ext cx="4212083" cy="369332"/>
          </a:xfrm>
          <a:prstGeom prst="rect">
            <a:avLst/>
          </a:prstGeom>
        </p:spPr>
        <p:txBody>
          <a:bodyPr wrap="square">
            <a:spAutoFit/>
          </a:bodyPr>
          <a:lstStyle/>
          <a:p>
            <a:r>
              <a:rPr lang="es-ES_tradnl" dirty="0"/>
              <a:t>CRITERIOS Y PORCENTAJES DE EVALUACION</a:t>
            </a:r>
            <a:endParaRPr lang="es-ES" dirty="0"/>
          </a:p>
        </p:txBody>
      </p:sp>
      <p:sp>
        <p:nvSpPr>
          <p:cNvPr id="12" name="11 Marcador de contenido"/>
          <p:cNvSpPr>
            <a:spLocks noGrp="1"/>
          </p:cNvSpPr>
          <p:nvPr>
            <p:ph idx="1"/>
          </p:nvPr>
        </p:nvSpPr>
        <p:spPr/>
        <p:txBody>
          <a:bodyPr>
            <a:normAutofit/>
          </a:bodyPr>
          <a:lstStyle/>
          <a:p>
            <a:r>
              <a:rPr lang="es-ES_tradnl" sz="1600" dirty="0" smtClean="0"/>
              <a:t>EXAMEN INSTITUCIONAL  40%</a:t>
            </a:r>
          </a:p>
          <a:p>
            <a:endParaRPr lang="es-ES_tradnl" sz="1600" dirty="0"/>
          </a:p>
          <a:p>
            <a:endParaRPr lang="es-ES_tradnl" sz="1600" dirty="0" smtClean="0"/>
          </a:p>
          <a:p>
            <a:r>
              <a:rPr lang="es-ES_tradnl" sz="1600" dirty="0" smtClean="0"/>
              <a:t>TRABAJOS ESCRITOS 20%</a:t>
            </a:r>
          </a:p>
          <a:p>
            <a:endParaRPr lang="es-ES_tradnl" sz="1600" dirty="0"/>
          </a:p>
          <a:p>
            <a:endParaRPr lang="es-ES_tradnl" sz="1600" dirty="0" smtClean="0"/>
          </a:p>
          <a:p>
            <a:r>
              <a:rPr lang="es-ES_tradnl" sz="1600" dirty="0" smtClean="0"/>
              <a:t>PARTICIPACION      10%</a:t>
            </a:r>
          </a:p>
          <a:p>
            <a:endParaRPr lang="es-ES_tradnl" sz="1600" dirty="0"/>
          </a:p>
          <a:p>
            <a:r>
              <a:rPr lang="es-ES_tradnl" sz="1600" dirty="0" smtClean="0"/>
              <a:t>POPRTAFOLIO         10%</a:t>
            </a:r>
          </a:p>
          <a:p>
            <a:endParaRPr lang="es-ES_tradnl" sz="1600" dirty="0"/>
          </a:p>
          <a:p>
            <a:r>
              <a:rPr lang="es-ES_tradnl" sz="1600" dirty="0" smtClean="0"/>
              <a:t>JORNADA DE OBSERVACION Y PRACTICA  20% </a:t>
            </a:r>
            <a:endParaRPr lang="es-ES" sz="1600" dirty="0"/>
          </a:p>
        </p:txBody>
      </p:sp>
      <p:sp>
        <p:nvSpPr>
          <p:cNvPr id="14" name="11 Marcador de contenido"/>
          <p:cNvSpPr txBox="1">
            <a:spLocks/>
          </p:cNvSpPr>
          <p:nvPr/>
        </p:nvSpPr>
        <p:spPr>
          <a:xfrm>
            <a:off x="439390" y="1549931"/>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s-ES_tradnl" sz="1600" dirty="0" smtClean="0"/>
          </a:p>
          <a:p>
            <a:pPr marL="0" indent="0">
              <a:buNone/>
            </a:pPr>
            <a:endParaRPr lang="es-ES" sz="1600" dirty="0"/>
          </a:p>
        </p:txBody>
      </p:sp>
    </p:spTree>
    <p:extLst>
      <p:ext uri="{BB962C8B-B14F-4D97-AF65-F5344CB8AC3E}">
        <p14:creationId xmlns:p14="http://schemas.microsoft.com/office/powerpoint/2010/main" xmlns="" val="967259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5498" y="620688"/>
            <a:ext cx="1512167" cy="8640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3 Rectángulo"/>
          <p:cNvSpPr/>
          <p:nvPr/>
        </p:nvSpPr>
        <p:spPr>
          <a:xfrm>
            <a:off x="3347864" y="332656"/>
            <a:ext cx="1870467" cy="369332"/>
          </a:xfrm>
          <a:prstGeom prst="rect">
            <a:avLst/>
          </a:prstGeom>
        </p:spPr>
        <p:txBody>
          <a:bodyPr wrap="square">
            <a:spAutoFit/>
          </a:bodyPr>
          <a:lstStyle/>
          <a:p>
            <a:r>
              <a:rPr lang="es-ES" dirty="0"/>
              <a:t>Bibliografía </a:t>
            </a:r>
          </a:p>
        </p:txBody>
      </p:sp>
      <p:sp>
        <p:nvSpPr>
          <p:cNvPr id="6" name="5 Rectángulo"/>
          <p:cNvSpPr/>
          <p:nvPr/>
        </p:nvSpPr>
        <p:spPr>
          <a:xfrm>
            <a:off x="1043608" y="2276872"/>
            <a:ext cx="7632848" cy="2862322"/>
          </a:xfrm>
          <a:prstGeom prst="rect">
            <a:avLst/>
          </a:prstGeom>
        </p:spPr>
        <p:txBody>
          <a:bodyPr wrap="square">
            <a:spAutoFit/>
          </a:bodyPr>
          <a:lstStyle/>
          <a:p>
            <a:r>
              <a:rPr lang="es-ES" dirty="0"/>
              <a:t>Bibliografía </a:t>
            </a:r>
            <a:r>
              <a:rPr lang="es-ES" dirty="0" err="1"/>
              <a:t>Delval</a:t>
            </a:r>
            <a:r>
              <a:rPr lang="es-ES" dirty="0"/>
              <a:t>, J. (1994). El desarrollo humano. Madrid: Siglo XXI editores, pp. 21-51 </a:t>
            </a:r>
            <a:r>
              <a:rPr lang="es-ES" dirty="0" err="1"/>
              <a:t>Enesco</a:t>
            </a:r>
            <a:r>
              <a:rPr lang="es-ES" dirty="0"/>
              <a:t>, I. El concepto de la infancia a lo largo de la historia. Universidad Complutense de Madrid, [en línea], (s/f). Disponible en: http://pendientedemigracion.ucm.es/info/psicoevo/Profes/IleanaEnesco/Desarrollo/La_infa ncia_en_la_historia.pdf </a:t>
            </a:r>
          </a:p>
          <a:p>
            <a:r>
              <a:rPr lang="es-ES" dirty="0"/>
              <a:t>Gaitán, L. Socialización e infancia en la teoría sociológica. Esta comunicación está basada en el capítulo titulado “</a:t>
            </a:r>
            <a:r>
              <a:rPr lang="es-ES" dirty="0" err="1"/>
              <a:t>Socialization</a:t>
            </a:r>
            <a:r>
              <a:rPr lang="es-ES" dirty="0"/>
              <a:t> and </a:t>
            </a:r>
            <a:r>
              <a:rPr lang="es-ES" dirty="0" err="1"/>
              <a:t>childhood</a:t>
            </a:r>
            <a:r>
              <a:rPr lang="es-ES" dirty="0"/>
              <a:t> in </a:t>
            </a:r>
            <a:r>
              <a:rPr lang="es-ES" dirty="0" err="1"/>
              <a:t>sociological</a:t>
            </a:r>
            <a:r>
              <a:rPr lang="es-ES" dirty="0"/>
              <a:t> </a:t>
            </a:r>
            <a:r>
              <a:rPr lang="es-ES" dirty="0" err="1"/>
              <a:t>theorizing</a:t>
            </a:r>
            <a:r>
              <a:rPr lang="es-ES" dirty="0"/>
              <a:t>” de la obra siguiente: Ben-</a:t>
            </a:r>
            <a:r>
              <a:rPr lang="es-ES" dirty="0" err="1"/>
              <a:t>Arieh</a:t>
            </a:r>
            <a:r>
              <a:rPr lang="es-ES" dirty="0"/>
              <a:t>, </a:t>
            </a:r>
            <a:r>
              <a:rPr lang="es-ES" dirty="0" err="1"/>
              <a:t>Asher</a:t>
            </a:r>
            <a:r>
              <a:rPr lang="es-ES" dirty="0"/>
              <a:t>, Casas, </a:t>
            </a:r>
            <a:r>
              <a:rPr lang="es-ES" dirty="0" err="1"/>
              <a:t>Ferran</a:t>
            </a:r>
            <a:r>
              <a:rPr lang="es-ES" dirty="0"/>
              <a:t>, </a:t>
            </a:r>
            <a:r>
              <a:rPr lang="es-ES" dirty="0" err="1"/>
              <a:t>Frones</a:t>
            </a:r>
            <a:r>
              <a:rPr lang="es-ES" dirty="0"/>
              <a:t>, </a:t>
            </a:r>
            <a:r>
              <a:rPr lang="es-ES" dirty="0" err="1"/>
              <a:t>Ivar</a:t>
            </a:r>
            <a:r>
              <a:rPr lang="es-ES" dirty="0"/>
              <a:t>. and </a:t>
            </a:r>
            <a:r>
              <a:rPr lang="es-ES" dirty="0" err="1"/>
              <a:t>Korbin</a:t>
            </a:r>
            <a:r>
              <a:rPr lang="es-ES" dirty="0"/>
              <a:t>, </a:t>
            </a:r>
            <a:r>
              <a:rPr lang="es-ES" dirty="0" err="1"/>
              <a:t>Jill</a:t>
            </a:r>
            <a:r>
              <a:rPr lang="es-ES" dirty="0"/>
              <a:t> E. (Eds.) (in </a:t>
            </a:r>
            <a:r>
              <a:rPr lang="es-ES" dirty="0" err="1"/>
              <a:t>press</a:t>
            </a:r>
            <a:r>
              <a:rPr lang="es-ES" dirty="0"/>
              <a:t>) </a:t>
            </a:r>
            <a:r>
              <a:rPr lang="es-ES" dirty="0" err="1"/>
              <a:t>Handbook</a:t>
            </a:r>
            <a:r>
              <a:rPr lang="es-ES" dirty="0"/>
              <a:t> of </a:t>
            </a:r>
            <a:r>
              <a:rPr lang="es-ES" dirty="0" err="1"/>
              <a:t>Child</a:t>
            </a:r>
            <a:r>
              <a:rPr lang="es-ES" dirty="0"/>
              <a:t> </a:t>
            </a:r>
            <a:r>
              <a:rPr lang="es-ES" dirty="0" err="1"/>
              <a:t>WellBeing</a:t>
            </a:r>
            <a:r>
              <a:rPr lang="es-ES" dirty="0"/>
              <a:t>. </a:t>
            </a:r>
            <a:r>
              <a:rPr lang="es-ES" dirty="0" err="1"/>
              <a:t>Theories</a:t>
            </a:r>
            <a:r>
              <a:rPr lang="es-ES" dirty="0"/>
              <a:t>, </a:t>
            </a:r>
            <a:r>
              <a:rPr lang="es-ES" dirty="0" err="1"/>
              <a:t>Methods</a:t>
            </a:r>
            <a:r>
              <a:rPr lang="es-ES" dirty="0"/>
              <a:t> and </a:t>
            </a:r>
            <a:r>
              <a:rPr lang="es-ES" dirty="0" err="1"/>
              <a:t>Policies</a:t>
            </a:r>
            <a:r>
              <a:rPr lang="es-ES" dirty="0"/>
              <a:t> in Global </a:t>
            </a:r>
            <a:r>
              <a:rPr lang="es-ES" dirty="0" err="1"/>
              <a:t>Perspective</a:t>
            </a:r>
            <a:r>
              <a:rPr lang="es-ES" dirty="0"/>
              <a:t>. </a:t>
            </a:r>
            <a:r>
              <a:rPr lang="es-ES" dirty="0" err="1"/>
              <a:t>Dorcrecht</a:t>
            </a:r>
            <a:r>
              <a:rPr lang="es-ES" dirty="0"/>
              <a:t>: </a:t>
            </a:r>
            <a:r>
              <a:rPr lang="es-ES" dirty="0" err="1"/>
              <a:t>Springer</a:t>
            </a:r>
            <a:r>
              <a:rPr lang="es-ES" dirty="0"/>
              <a:t> [en línea]. (s/f) </a:t>
            </a:r>
          </a:p>
        </p:txBody>
      </p:sp>
    </p:spTree>
    <p:extLst>
      <p:ext uri="{BB962C8B-B14F-4D97-AF65-F5344CB8AC3E}">
        <p14:creationId xmlns:p14="http://schemas.microsoft.com/office/powerpoint/2010/main" xmlns="" val="433709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1520" y="404665"/>
            <a:ext cx="1584176" cy="90690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3 Rectángulo"/>
          <p:cNvSpPr/>
          <p:nvPr/>
        </p:nvSpPr>
        <p:spPr>
          <a:xfrm>
            <a:off x="1547664" y="764705"/>
            <a:ext cx="6984776" cy="6186309"/>
          </a:xfrm>
          <a:prstGeom prst="rect">
            <a:avLst/>
          </a:prstGeom>
        </p:spPr>
        <p:txBody>
          <a:bodyPr wrap="square">
            <a:spAutoFit/>
          </a:bodyPr>
          <a:lstStyle/>
          <a:p>
            <a:r>
              <a:rPr lang="es-ES" dirty="0"/>
              <a:t>Bibliografía complementaria Gaitán, L. La nueva sociología de la infancia. Aportaciones de una mirada distinta. Política y sociedad [en línea]. (2006). Vol. 43 Núm. 1: 9-26. Disponible en: http://revistas.ucm.es/index.php/POSO/article/view/POSO0606130009A/22625 </a:t>
            </a:r>
            <a:r>
              <a:rPr lang="es-ES" dirty="0" err="1"/>
              <a:t>Unda</a:t>
            </a:r>
            <a:r>
              <a:rPr lang="es-ES" dirty="0"/>
              <a:t>, R. et al. Infancia y Adolescencia en América Latina. Aportes desde la sociología [en línea]. (s/f). Tomo I. Perú: IFEJANT. Disponible en: http://www.google.com.mx/url?sa=t&amp;rct=j&amp;q=&amp;esrc=s&amp;source=web&amp;cd=8&amp;ved=0CFsQFjAH &amp;</a:t>
            </a:r>
            <a:r>
              <a:rPr lang="es-ES" dirty="0" err="1"/>
              <a:t>url</a:t>
            </a:r>
            <a:r>
              <a:rPr lang="es-ES" dirty="0"/>
              <a:t>=http%3A%2F%2Fwww.lazoblanco.org%2Fwpcontent%2Fuploads%2F2013%2F08manual%2Fadolescentes%2F0055.pdf&amp;ei=</a:t>
            </a:r>
            <a:r>
              <a:rPr lang="es-ES" dirty="0" err="1"/>
              <a:t>THyUpFvjfugBNK_gZAD&amp;usg</a:t>
            </a:r>
            <a:r>
              <a:rPr lang="es-ES" dirty="0"/>
              <a:t>=AFQjCNGoY3hnU08ExSTPYrozgzBOL18FQ&amp;bvm=bv.60983673,d.cGU Otros recursos Video: Historia de la Infancia en Colombia en el Siglo XIX http://www.youtube.com/watch?v=bc-6DiHfw08 Video: La infancia en México, campo fértil para la historia http://www.youtube.com/watch?v=EO-23vMymvM Video: La infancia en la historia http://www.youtube.com/watch?v=vQRHAdMVXsc Para saber más acerca de los organizadores gráficos puede consultar: http://tic.sepdf.gob.mx/micrositio/micrositio3/index.html http://www.slideshare.net/enpbiologia/qu-son-los-mapas-conceptuales-presentation- 568609 http://issuu.com/materialdidactico8/docs/r_brica_para__mapa_conceptual</a:t>
            </a:r>
          </a:p>
        </p:txBody>
      </p:sp>
    </p:spTree>
    <p:extLst>
      <p:ext uri="{BB962C8B-B14F-4D97-AF65-F5344CB8AC3E}">
        <p14:creationId xmlns:p14="http://schemas.microsoft.com/office/powerpoint/2010/main" xmlns="" val="2426367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619672" y="2057400"/>
            <a:ext cx="6408712" cy="2595736"/>
          </a:xfrm>
        </p:spPr>
        <p:txBody>
          <a:bodyPr>
            <a:normAutofit fontScale="85000" lnSpcReduction="20000"/>
          </a:bodyPr>
          <a:lstStyle/>
          <a:p>
            <a:pPr marL="0" indent="0">
              <a:buNone/>
            </a:pPr>
            <a:r>
              <a:rPr lang="es-MX" dirty="0"/>
              <a:t>Elaboración de un fichero para la selección y diseño de estrategias didácticas pertinentes para el fomento </a:t>
            </a:r>
            <a:r>
              <a:rPr lang="es-MX" dirty="0" smtClean="0"/>
              <a:t>del campo de socialización y afectividad . </a:t>
            </a:r>
            <a:r>
              <a:rPr lang="es-MX" dirty="0"/>
              <a:t>Este fichero debe tomar en cuenta los componentes de los estándares </a:t>
            </a:r>
            <a:r>
              <a:rPr lang="es-MX" dirty="0" smtClean="0"/>
              <a:t>del </a:t>
            </a:r>
            <a:r>
              <a:rPr lang="es-MX" i="1" dirty="0"/>
              <a:t>Programa de Estudio 2011. Guía para la educadora. Educación básica </a:t>
            </a:r>
            <a:r>
              <a:rPr lang="es-MX" i="1" dirty="0" smtClean="0"/>
              <a:t>preescolar.</a:t>
            </a:r>
            <a:endParaRPr lang="es-ES" dirty="0"/>
          </a:p>
          <a:p>
            <a:pPr marL="0" indent="0">
              <a:buNone/>
            </a:pPr>
            <a:endParaRPr lang="es-ES" sz="1600"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100392" y="5733256"/>
            <a:ext cx="655842" cy="5573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4 Rectángulo"/>
          <p:cNvSpPr/>
          <p:nvPr/>
        </p:nvSpPr>
        <p:spPr>
          <a:xfrm>
            <a:off x="395536" y="6290592"/>
            <a:ext cx="2232248" cy="646331"/>
          </a:xfrm>
          <a:prstGeom prst="rect">
            <a:avLst/>
          </a:prstGeom>
        </p:spPr>
        <p:txBody>
          <a:bodyPr wrap="square">
            <a:spAutoFit/>
          </a:bodyPr>
          <a:lstStyle/>
          <a:p>
            <a:r>
              <a:rPr lang="es-ES_tradnl" dirty="0"/>
              <a:t>ENEP-F-ST19</a:t>
            </a:r>
          </a:p>
          <a:p>
            <a:r>
              <a:rPr lang="es-ES_tradnl" dirty="0"/>
              <a:t>V00/012016</a:t>
            </a:r>
            <a:endParaRPr lang="es-ES" dirty="0"/>
          </a:p>
        </p:txBody>
      </p:sp>
      <p:pic>
        <p:nvPicPr>
          <p:cNvPr id="7" name="Imagen 1"/>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66112" y="404665"/>
            <a:ext cx="1037536" cy="864096"/>
          </a:xfrm>
          <a:prstGeom prst="rect">
            <a:avLst/>
          </a:prstGeom>
          <a:noFill/>
          <a:extLst>
            <a:ext uri="{909E8E84-426E-40DD-AFC4-6F175D3DCCD1}">
              <a14:hiddenFill xmlns:a14="http://schemas.microsoft.com/office/drawing/2010/main" xmlns="">
                <a:solidFill>
                  <a:srgbClr val="FFFFFF"/>
                </a:solidFill>
              </a14:hiddenFill>
            </a:ext>
          </a:extLst>
        </p:spPr>
      </p:pic>
      <p:sp>
        <p:nvSpPr>
          <p:cNvPr id="2" name="1 Rectángulo"/>
          <p:cNvSpPr/>
          <p:nvPr/>
        </p:nvSpPr>
        <p:spPr>
          <a:xfrm>
            <a:off x="3777326" y="404665"/>
            <a:ext cx="2234834" cy="646331"/>
          </a:xfrm>
          <a:prstGeom prst="rect">
            <a:avLst/>
          </a:prstGeom>
        </p:spPr>
        <p:txBody>
          <a:bodyPr wrap="square">
            <a:spAutoFit/>
          </a:bodyPr>
          <a:lstStyle/>
          <a:p>
            <a:r>
              <a:rPr lang="es-ES" dirty="0"/>
              <a:t>Producto </a:t>
            </a:r>
            <a:r>
              <a:rPr lang="es-ES" dirty="0" smtClean="0"/>
              <a:t>Final evaluación global.  </a:t>
            </a:r>
            <a:endParaRPr lang="es-ES" dirty="0"/>
          </a:p>
        </p:txBody>
      </p:sp>
    </p:spTree>
    <p:extLst>
      <p:ext uri="{BB962C8B-B14F-4D97-AF65-F5344CB8AC3E}">
        <p14:creationId xmlns:p14="http://schemas.microsoft.com/office/powerpoint/2010/main" xmlns="" val="3655356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100392" y="5733256"/>
            <a:ext cx="655842" cy="5573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4 Rectángulo"/>
          <p:cNvSpPr/>
          <p:nvPr/>
        </p:nvSpPr>
        <p:spPr>
          <a:xfrm>
            <a:off x="395536" y="6290592"/>
            <a:ext cx="2232248" cy="646331"/>
          </a:xfrm>
          <a:prstGeom prst="rect">
            <a:avLst/>
          </a:prstGeom>
        </p:spPr>
        <p:txBody>
          <a:bodyPr wrap="square">
            <a:spAutoFit/>
          </a:bodyPr>
          <a:lstStyle/>
          <a:p>
            <a:r>
              <a:rPr lang="es-ES_tradnl" dirty="0">
                <a:solidFill>
                  <a:prstClr val="black"/>
                </a:solidFill>
              </a:rPr>
              <a:t>ENEP-F-ST19</a:t>
            </a:r>
          </a:p>
          <a:p>
            <a:r>
              <a:rPr lang="es-ES_tradnl" dirty="0">
                <a:solidFill>
                  <a:prstClr val="black"/>
                </a:solidFill>
              </a:rPr>
              <a:t>V00/012016</a:t>
            </a:r>
            <a:endParaRPr lang="es-ES" dirty="0">
              <a:solidFill>
                <a:prstClr val="black"/>
              </a:solidFill>
            </a:endParaRPr>
          </a:p>
        </p:txBody>
      </p:sp>
      <p:pic>
        <p:nvPicPr>
          <p:cNvPr id="7" name="Imagen 1"/>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66112" y="404665"/>
            <a:ext cx="1037536" cy="864096"/>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1"/>
          <p:cNvSpPr>
            <a:spLocks noChangeArrowheads="1"/>
          </p:cNvSpPr>
          <p:nvPr/>
        </p:nvSpPr>
        <p:spPr bwMode="auto">
          <a:xfrm>
            <a:off x="3923928" y="715677"/>
            <a:ext cx="875561" cy="55399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200" b="0" i="0" u="none" strike="noStrike" cap="none" normalizeH="0" baseline="0" smtClean="0">
                <a:ln>
                  <a:noFill/>
                </a:ln>
                <a:solidFill>
                  <a:schemeClr val="tx1"/>
                </a:solidFill>
                <a:effectLst/>
                <a:latin typeface="Arial" pitchFamily="34" charset="0"/>
                <a:ea typeface="Calibri" pitchFamily="34" charset="0"/>
                <a:cs typeface="Arial" pitchFamily="34" charset="0"/>
              </a:rPr>
              <a:t>RÚBRICA</a:t>
            </a:r>
            <a:endParaRPr kumimoji="0" lang="es-ES" sz="8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3" name="12 Tabla"/>
          <p:cNvGraphicFramePr>
            <a:graphicFrameLocks noGrp="1"/>
          </p:cNvGraphicFramePr>
          <p:nvPr>
            <p:extLst>
              <p:ext uri="{D42A27DB-BD31-4B8C-83A1-F6EECF244321}">
                <p14:modId xmlns:p14="http://schemas.microsoft.com/office/powerpoint/2010/main" xmlns="" val="1097567804"/>
              </p:ext>
            </p:extLst>
          </p:nvPr>
        </p:nvGraphicFramePr>
        <p:xfrm>
          <a:off x="539552" y="1395044"/>
          <a:ext cx="7560840" cy="4353348"/>
        </p:xfrm>
        <a:graphic>
          <a:graphicData uri="http://schemas.openxmlformats.org/drawingml/2006/table">
            <a:tbl>
              <a:tblPr firstRow="1" firstCol="1" bandRow="1">
                <a:tableStyleId>{5940675A-B579-460E-94D1-54222C63F5DA}</a:tableStyleId>
              </a:tblPr>
              <a:tblGrid>
                <a:gridCol w="1296144"/>
                <a:gridCol w="1584176"/>
                <a:gridCol w="1399689"/>
                <a:gridCol w="1696655"/>
                <a:gridCol w="1584176"/>
              </a:tblGrid>
              <a:tr h="302842">
                <a:tc>
                  <a:txBody>
                    <a:bodyPr/>
                    <a:lstStyle/>
                    <a:p>
                      <a:pPr algn="ctr">
                        <a:lnSpc>
                          <a:spcPct val="115000"/>
                        </a:lnSpc>
                        <a:spcAft>
                          <a:spcPts val="0"/>
                        </a:spcAft>
                      </a:pPr>
                      <a:r>
                        <a:rPr lang="es-MX" sz="1200" dirty="0">
                          <a:effectLst/>
                        </a:rPr>
                        <a:t>Criterios</a:t>
                      </a:r>
                      <a:endParaRPr lang="es-ES" sz="1200" dirty="0">
                        <a:effectLst/>
                        <a:latin typeface="Calibri"/>
                        <a:ea typeface="Calibri"/>
                        <a:cs typeface="Times New Roman"/>
                      </a:endParaRPr>
                    </a:p>
                  </a:txBody>
                  <a:tcPr marL="12834" marR="12834" marT="0" marB="0"/>
                </a:tc>
                <a:tc>
                  <a:txBody>
                    <a:bodyPr/>
                    <a:lstStyle/>
                    <a:p>
                      <a:pPr algn="ctr">
                        <a:lnSpc>
                          <a:spcPct val="115000"/>
                        </a:lnSpc>
                        <a:spcAft>
                          <a:spcPts val="0"/>
                        </a:spcAft>
                      </a:pPr>
                      <a:r>
                        <a:rPr lang="es-MX" sz="1200">
                          <a:effectLst/>
                        </a:rPr>
                        <a:t>10 Muy bien </a:t>
                      </a:r>
                      <a:endParaRPr lang="es-ES" sz="1200">
                        <a:effectLst/>
                        <a:latin typeface="Calibri"/>
                        <a:ea typeface="Calibri"/>
                        <a:cs typeface="Times New Roman"/>
                      </a:endParaRPr>
                    </a:p>
                  </a:txBody>
                  <a:tcPr marL="12834" marR="12834" marT="0" marB="0"/>
                </a:tc>
                <a:tc>
                  <a:txBody>
                    <a:bodyPr/>
                    <a:lstStyle/>
                    <a:p>
                      <a:pPr algn="ctr">
                        <a:lnSpc>
                          <a:spcPct val="115000"/>
                        </a:lnSpc>
                        <a:spcAft>
                          <a:spcPts val="0"/>
                        </a:spcAft>
                      </a:pPr>
                      <a:r>
                        <a:rPr lang="es-MX" sz="1200">
                          <a:effectLst/>
                        </a:rPr>
                        <a:t>9-8 Bien</a:t>
                      </a:r>
                      <a:endParaRPr lang="es-ES" sz="1200">
                        <a:effectLst/>
                        <a:latin typeface="Calibri"/>
                        <a:ea typeface="Calibri"/>
                        <a:cs typeface="Times New Roman"/>
                      </a:endParaRPr>
                    </a:p>
                  </a:txBody>
                  <a:tcPr marL="12834" marR="12834" marT="0" marB="0"/>
                </a:tc>
                <a:tc>
                  <a:txBody>
                    <a:bodyPr/>
                    <a:lstStyle/>
                    <a:p>
                      <a:pPr algn="ctr">
                        <a:lnSpc>
                          <a:spcPct val="115000"/>
                        </a:lnSpc>
                        <a:spcAft>
                          <a:spcPts val="0"/>
                        </a:spcAft>
                      </a:pPr>
                      <a:r>
                        <a:rPr lang="es-MX" sz="1200">
                          <a:effectLst/>
                        </a:rPr>
                        <a:t>7-6 Regular </a:t>
                      </a:r>
                      <a:endParaRPr lang="es-ES" sz="1200">
                        <a:effectLst/>
                        <a:latin typeface="Calibri"/>
                        <a:ea typeface="Calibri"/>
                        <a:cs typeface="Times New Roman"/>
                      </a:endParaRPr>
                    </a:p>
                  </a:txBody>
                  <a:tcPr marL="12834" marR="12834" marT="0" marB="0"/>
                </a:tc>
                <a:tc>
                  <a:txBody>
                    <a:bodyPr/>
                    <a:lstStyle/>
                    <a:p>
                      <a:pPr algn="ctr">
                        <a:lnSpc>
                          <a:spcPct val="115000"/>
                        </a:lnSpc>
                        <a:spcAft>
                          <a:spcPts val="0"/>
                        </a:spcAft>
                      </a:pPr>
                      <a:r>
                        <a:rPr lang="es-MX" sz="1200">
                          <a:effectLst/>
                        </a:rPr>
                        <a:t>5 Necesita mejorar</a:t>
                      </a:r>
                      <a:endParaRPr lang="es-ES" sz="1200">
                        <a:effectLst/>
                        <a:latin typeface="Calibri"/>
                        <a:ea typeface="Calibri"/>
                        <a:cs typeface="Times New Roman"/>
                      </a:endParaRPr>
                    </a:p>
                  </a:txBody>
                  <a:tcPr marL="12834" marR="12834" marT="0" marB="0"/>
                </a:tc>
              </a:tr>
              <a:tr h="1741339">
                <a:tc>
                  <a:txBody>
                    <a:bodyPr/>
                    <a:lstStyle/>
                    <a:p>
                      <a:pPr algn="ctr">
                        <a:lnSpc>
                          <a:spcPct val="115000"/>
                        </a:lnSpc>
                        <a:spcAft>
                          <a:spcPts val="0"/>
                        </a:spcAft>
                      </a:pPr>
                      <a:r>
                        <a:rPr lang="es-MX" sz="1200">
                          <a:effectLst/>
                        </a:rPr>
                        <a:t>Redacción y ortografía </a:t>
                      </a:r>
                      <a:endParaRPr lang="es-ES" sz="1200">
                        <a:effectLst/>
                        <a:latin typeface="Calibri"/>
                        <a:ea typeface="Calibri"/>
                        <a:cs typeface="Times New Roman"/>
                      </a:endParaRPr>
                    </a:p>
                  </a:txBody>
                  <a:tcPr marL="12834" marR="12834" marT="0" marB="0"/>
                </a:tc>
                <a:tc>
                  <a:txBody>
                    <a:bodyPr/>
                    <a:lstStyle/>
                    <a:p>
                      <a:pPr algn="ctr">
                        <a:lnSpc>
                          <a:spcPct val="115000"/>
                        </a:lnSpc>
                        <a:spcAft>
                          <a:spcPts val="0"/>
                        </a:spcAft>
                      </a:pPr>
                      <a:r>
                        <a:rPr lang="es-MX" sz="1200">
                          <a:effectLst/>
                        </a:rPr>
                        <a:t>Utiliza un lenguaje claro, lógico coherente sin errores de ortografía. </a:t>
                      </a:r>
                      <a:endParaRPr lang="es-ES" sz="1200">
                        <a:effectLst/>
                        <a:latin typeface="Calibri"/>
                        <a:ea typeface="Calibri"/>
                        <a:cs typeface="Times New Roman"/>
                      </a:endParaRPr>
                    </a:p>
                  </a:txBody>
                  <a:tcPr marL="12834" marR="12834" marT="0" marB="0"/>
                </a:tc>
                <a:tc>
                  <a:txBody>
                    <a:bodyPr/>
                    <a:lstStyle/>
                    <a:p>
                      <a:pPr algn="ctr">
                        <a:lnSpc>
                          <a:spcPct val="115000"/>
                        </a:lnSpc>
                        <a:spcAft>
                          <a:spcPts val="0"/>
                        </a:spcAft>
                      </a:pPr>
                      <a:r>
                        <a:rPr lang="es-MX" sz="1200">
                          <a:effectLst/>
                        </a:rPr>
                        <a:t>Existe ligera dificultad de coherencia lógica solo de 1  a 5 errores de ortografía.</a:t>
                      </a:r>
                      <a:endParaRPr lang="es-ES" sz="1200">
                        <a:effectLst/>
                        <a:latin typeface="Calibri"/>
                        <a:ea typeface="Calibri"/>
                        <a:cs typeface="Times New Roman"/>
                      </a:endParaRPr>
                    </a:p>
                  </a:txBody>
                  <a:tcPr marL="12834" marR="12834" marT="0" marB="0"/>
                </a:tc>
                <a:tc>
                  <a:txBody>
                    <a:bodyPr/>
                    <a:lstStyle/>
                    <a:p>
                      <a:pPr algn="ctr">
                        <a:lnSpc>
                          <a:spcPct val="115000"/>
                        </a:lnSpc>
                        <a:spcAft>
                          <a:spcPts val="0"/>
                        </a:spcAft>
                      </a:pPr>
                      <a:r>
                        <a:rPr lang="es-MX" sz="1200">
                          <a:effectLst/>
                        </a:rPr>
                        <a:t>Ideas lógicas pero confusas para el lector y presenta de 6 a 8 errores de ortografía.</a:t>
                      </a:r>
                      <a:endParaRPr lang="es-ES" sz="1200">
                        <a:effectLst/>
                        <a:latin typeface="Calibri"/>
                        <a:ea typeface="Calibri"/>
                        <a:cs typeface="Times New Roman"/>
                      </a:endParaRPr>
                    </a:p>
                  </a:txBody>
                  <a:tcPr marL="12834" marR="12834" marT="0" marB="0"/>
                </a:tc>
                <a:tc>
                  <a:txBody>
                    <a:bodyPr/>
                    <a:lstStyle/>
                    <a:p>
                      <a:pPr algn="ctr">
                        <a:lnSpc>
                          <a:spcPct val="115000"/>
                        </a:lnSpc>
                        <a:spcAft>
                          <a:spcPts val="0"/>
                        </a:spcAft>
                      </a:pPr>
                      <a:r>
                        <a:rPr lang="es-MX" sz="1200">
                          <a:effectLst/>
                        </a:rPr>
                        <a:t>No desarrolla ideas claras y presenta más de 8 errores de ortografía.</a:t>
                      </a:r>
                      <a:endParaRPr lang="es-ES" sz="1200">
                        <a:effectLst/>
                        <a:latin typeface="Calibri"/>
                        <a:ea typeface="Calibri"/>
                        <a:cs typeface="Times New Roman"/>
                      </a:endParaRPr>
                    </a:p>
                  </a:txBody>
                  <a:tcPr marL="12834" marR="12834" marT="0" marB="0"/>
                </a:tc>
              </a:tr>
              <a:tr h="1211366">
                <a:tc>
                  <a:txBody>
                    <a:bodyPr/>
                    <a:lstStyle/>
                    <a:p>
                      <a:pPr algn="ctr">
                        <a:lnSpc>
                          <a:spcPct val="115000"/>
                        </a:lnSpc>
                        <a:spcAft>
                          <a:spcPts val="0"/>
                        </a:spcAft>
                      </a:pPr>
                      <a:r>
                        <a:rPr lang="es-MX" sz="1200">
                          <a:effectLst/>
                        </a:rPr>
                        <a:t>Vinculación con el tema solicitado</a:t>
                      </a:r>
                      <a:endParaRPr lang="es-ES" sz="1200">
                        <a:effectLst/>
                        <a:latin typeface="Calibri"/>
                        <a:ea typeface="Calibri"/>
                        <a:cs typeface="Times New Roman"/>
                      </a:endParaRPr>
                    </a:p>
                  </a:txBody>
                  <a:tcPr marL="12834" marR="12834" marT="0" marB="0"/>
                </a:tc>
                <a:tc>
                  <a:txBody>
                    <a:bodyPr/>
                    <a:lstStyle/>
                    <a:p>
                      <a:pPr algn="ctr">
                        <a:lnSpc>
                          <a:spcPct val="115000"/>
                        </a:lnSpc>
                        <a:spcAft>
                          <a:spcPts val="0"/>
                        </a:spcAft>
                      </a:pPr>
                      <a:r>
                        <a:rPr lang="es-MX" sz="1200">
                          <a:effectLst/>
                        </a:rPr>
                        <a:t>Vinculación clara y directa con el tema solicitado. </a:t>
                      </a:r>
                      <a:endParaRPr lang="es-ES" sz="1200">
                        <a:effectLst/>
                        <a:latin typeface="Calibri"/>
                        <a:ea typeface="Calibri"/>
                        <a:cs typeface="Times New Roman"/>
                      </a:endParaRPr>
                    </a:p>
                  </a:txBody>
                  <a:tcPr marL="12834" marR="12834" marT="0" marB="0"/>
                </a:tc>
                <a:tc>
                  <a:txBody>
                    <a:bodyPr/>
                    <a:lstStyle/>
                    <a:p>
                      <a:pPr algn="ctr">
                        <a:lnSpc>
                          <a:spcPct val="115000"/>
                        </a:lnSpc>
                        <a:spcAft>
                          <a:spcPts val="0"/>
                        </a:spcAft>
                      </a:pPr>
                      <a:r>
                        <a:rPr lang="es-MX" sz="1200">
                          <a:effectLst/>
                        </a:rPr>
                        <a:t>Poca vinculación clara y directa con el tema solicitado. </a:t>
                      </a:r>
                      <a:endParaRPr lang="es-ES" sz="1200">
                        <a:effectLst/>
                        <a:latin typeface="Calibri"/>
                        <a:ea typeface="Calibri"/>
                        <a:cs typeface="Times New Roman"/>
                      </a:endParaRPr>
                    </a:p>
                  </a:txBody>
                  <a:tcPr marL="12834" marR="12834" marT="0" marB="0"/>
                </a:tc>
                <a:tc>
                  <a:txBody>
                    <a:bodyPr/>
                    <a:lstStyle/>
                    <a:p>
                      <a:pPr algn="ctr">
                        <a:lnSpc>
                          <a:spcPct val="115000"/>
                        </a:lnSpc>
                        <a:spcAft>
                          <a:spcPts val="0"/>
                        </a:spcAft>
                      </a:pPr>
                      <a:r>
                        <a:rPr lang="es-MX" sz="1200">
                          <a:effectLst/>
                        </a:rPr>
                        <a:t>Mínima vinculación clara y directa con el tema solicitado.</a:t>
                      </a:r>
                      <a:endParaRPr lang="es-ES" sz="1200">
                        <a:effectLst/>
                        <a:latin typeface="Calibri"/>
                        <a:ea typeface="Calibri"/>
                        <a:cs typeface="Times New Roman"/>
                      </a:endParaRPr>
                    </a:p>
                  </a:txBody>
                  <a:tcPr marL="12834" marR="12834" marT="0" marB="0"/>
                </a:tc>
                <a:tc>
                  <a:txBody>
                    <a:bodyPr/>
                    <a:lstStyle/>
                    <a:p>
                      <a:pPr algn="ctr">
                        <a:lnSpc>
                          <a:spcPct val="115000"/>
                        </a:lnSpc>
                        <a:spcAft>
                          <a:spcPts val="0"/>
                        </a:spcAft>
                      </a:pPr>
                      <a:r>
                        <a:rPr lang="es-MX" sz="1200">
                          <a:effectLst/>
                        </a:rPr>
                        <a:t>Nula vinculación clara y directa con el tema solicitado. </a:t>
                      </a:r>
                      <a:endParaRPr lang="es-ES" sz="1200">
                        <a:effectLst/>
                        <a:latin typeface="Calibri"/>
                        <a:ea typeface="Calibri"/>
                        <a:cs typeface="Times New Roman"/>
                      </a:endParaRPr>
                    </a:p>
                  </a:txBody>
                  <a:tcPr marL="12834" marR="12834" marT="0" marB="0"/>
                </a:tc>
              </a:tr>
              <a:tr h="1097801">
                <a:tc>
                  <a:txBody>
                    <a:bodyPr/>
                    <a:lstStyle/>
                    <a:p>
                      <a:pPr algn="ctr">
                        <a:lnSpc>
                          <a:spcPct val="115000"/>
                        </a:lnSpc>
                        <a:spcAft>
                          <a:spcPts val="0"/>
                        </a:spcAft>
                      </a:pPr>
                      <a:r>
                        <a:rPr lang="es-MX" sz="1200" dirty="0">
                          <a:effectLst/>
                        </a:rPr>
                        <a:t>Opinión o análisis </a:t>
                      </a:r>
                      <a:endParaRPr lang="es-ES" sz="1200" dirty="0">
                        <a:effectLst/>
                        <a:latin typeface="Calibri"/>
                        <a:ea typeface="Calibri"/>
                        <a:cs typeface="Times New Roman"/>
                      </a:endParaRPr>
                    </a:p>
                  </a:txBody>
                  <a:tcPr marL="12834" marR="12834" marT="0" marB="0"/>
                </a:tc>
                <a:tc>
                  <a:txBody>
                    <a:bodyPr/>
                    <a:lstStyle/>
                    <a:p>
                      <a:pPr algn="ctr">
                        <a:lnSpc>
                          <a:spcPct val="115000"/>
                        </a:lnSpc>
                        <a:spcAft>
                          <a:spcPts val="0"/>
                        </a:spcAft>
                      </a:pPr>
                      <a:r>
                        <a:rPr lang="es-MX" sz="1200" dirty="0">
                          <a:effectLst/>
                        </a:rPr>
                        <a:t>Este claramente definido el análisis y la opinión. </a:t>
                      </a:r>
                      <a:endParaRPr lang="es-ES" sz="1200" dirty="0">
                        <a:effectLst/>
                        <a:latin typeface="Calibri"/>
                        <a:ea typeface="Calibri"/>
                        <a:cs typeface="Times New Roman"/>
                      </a:endParaRPr>
                    </a:p>
                  </a:txBody>
                  <a:tcPr marL="12834" marR="12834" marT="0" marB="0"/>
                </a:tc>
                <a:tc>
                  <a:txBody>
                    <a:bodyPr/>
                    <a:lstStyle/>
                    <a:p>
                      <a:pPr algn="ctr">
                        <a:lnSpc>
                          <a:spcPct val="115000"/>
                        </a:lnSpc>
                        <a:spcAft>
                          <a:spcPts val="0"/>
                        </a:spcAft>
                      </a:pPr>
                      <a:r>
                        <a:rPr lang="es-MX" sz="1200" dirty="0">
                          <a:effectLst/>
                        </a:rPr>
                        <a:t>Hay manifestaciones del análisis pero no están definidas.</a:t>
                      </a:r>
                      <a:endParaRPr lang="es-ES" sz="1200" dirty="0">
                        <a:effectLst/>
                        <a:latin typeface="Calibri"/>
                        <a:ea typeface="Calibri"/>
                        <a:cs typeface="Times New Roman"/>
                      </a:endParaRPr>
                    </a:p>
                  </a:txBody>
                  <a:tcPr marL="12834" marR="12834" marT="0" marB="0"/>
                </a:tc>
                <a:tc>
                  <a:txBody>
                    <a:bodyPr/>
                    <a:lstStyle/>
                    <a:p>
                      <a:pPr algn="ctr">
                        <a:lnSpc>
                          <a:spcPct val="115000"/>
                        </a:lnSpc>
                        <a:spcAft>
                          <a:spcPts val="0"/>
                        </a:spcAft>
                      </a:pPr>
                      <a:r>
                        <a:rPr lang="es-MX" sz="1200" dirty="0">
                          <a:effectLst/>
                        </a:rPr>
                        <a:t>La opinión y el análisis están muy pobres y carece de lógica. </a:t>
                      </a:r>
                      <a:endParaRPr lang="es-ES" sz="1200" dirty="0">
                        <a:effectLst/>
                        <a:latin typeface="Calibri"/>
                        <a:ea typeface="Calibri"/>
                        <a:cs typeface="Times New Roman"/>
                      </a:endParaRPr>
                    </a:p>
                  </a:txBody>
                  <a:tcPr marL="12834" marR="12834" marT="0" marB="0"/>
                </a:tc>
                <a:tc>
                  <a:txBody>
                    <a:bodyPr/>
                    <a:lstStyle/>
                    <a:p>
                      <a:pPr algn="ctr">
                        <a:lnSpc>
                          <a:spcPct val="115000"/>
                        </a:lnSpc>
                        <a:spcAft>
                          <a:spcPts val="0"/>
                        </a:spcAft>
                      </a:pPr>
                      <a:r>
                        <a:rPr lang="es-MX" sz="1200" dirty="0">
                          <a:effectLst/>
                        </a:rPr>
                        <a:t>No hay análisis ni opinión solo comentarios. </a:t>
                      </a:r>
                      <a:endParaRPr lang="es-ES" sz="1200" dirty="0">
                        <a:effectLst/>
                        <a:latin typeface="Calibri"/>
                        <a:ea typeface="Calibri"/>
                        <a:cs typeface="Times New Roman"/>
                      </a:endParaRPr>
                    </a:p>
                  </a:txBody>
                  <a:tcPr marL="12834" marR="12834" marT="0" marB="0"/>
                </a:tc>
              </a:tr>
            </a:tbl>
          </a:graphicData>
        </a:graphic>
      </p:graphicFrame>
    </p:spTree>
    <p:extLst>
      <p:ext uri="{BB962C8B-B14F-4D97-AF65-F5344CB8AC3E}">
        <p14:creationId xmlns:p14="http://schemas.microsoft.com/office/powerpoint/2010/main" xmlns="" val="36553565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971600" y="260648"/>
            <a:ext cx="7272808" cy="517450"/>
          </a:xfrm>
        </p:spPr>
        <p:txBody>
          <a:bodyPr>
            <a:normAutofit fontScale="90000"/>
          </a:bodyPr>
          <a:lstStyle/>
          <a:p>
            <a:r>
              <a:rPr lang="es-ES_tradnl" dirty="0" smtClean="0"/>
              <a:t>Unidad 1 evidencia de portafolio</a:t>
            </a:r>
            <a:endParaRPr lang="es-ES" dirty="0"/>
          </a:p>
        </p:txBody>
      </p:sp>
      <p:sp>
        <p:nvSpPr>
          <p:cNvPr id="5" name="4 Marcador de contenido"/>
          <p:cNvSpPr>
            <a:spLocks noGrp="1"/>
          </p:cNvSpPr>
          <p:nvPr>
            <p:ph idx="1"/>
          </p:nvPr>
        </p:nvSpPr>
        <p:spPr/>
        <p:txBody>
          <a:bodyPr>
            <a:normAutofit fontScale="77500" lnSpcReduction="20000"/>
          </a:bodyPr>
          <a:lstStyle/>
          <a:p>
            <a:pPr fontAlgn="base"/>
            <a:r>
              <a:rPr lang="es-ES" dirty="0"/>
              <a:t>Línea del tiempo sobre las maneras de caracterizar al niño y de entender la infancia. </a:t>
            </a:r>
          </a:p>
          <a:p>
            <a:pPr marL="0" indent="0" fontAlgn="base">
              <a:buNone/>
            </a:pPr>
            <a:r>
              <a:rPr lang="es-ES" dirty="0"/>
              <a:t> </a:t>
            </a:r>
          </a:p>
          <a:p>
            <a:pPr fontAlgn="base"/>
            <a:r>
              <a:rPr lang="es-ES" dirty="0" smtClean="0"/>
              <a:t>Cuadro </a:t>
            </a:r>
            <a:r>
              <a:rPr lang="es-ES" dirty="0"/>
              <a:t>comparativo acerca de las diferentes perspectivas teóricas. </a:t>
            </a:r>
          </a:p>
          <a:p>
            <a:pPr fontAlgn="base"/>
            <a:r>
              <a:rPr lang="es-ES" dirty="0"/>
              <a:t>Elaborar un ensayo a partir de : </a:t>
            </a:r>
          </a:p>
          <a:p>
            <a:pPr fontAlgn="base"/>
            <a:r>
              <a:rPr lang="es-ES" dirty="0"/>
              <a:t>Aplica en la narrativa los recursos conceptuales de la profesión docente, identidad y formación profesión Expone los motivos, razones, percepciones, expectativas e ideas que ha construido a lo de las discusiones colectivas en torno a la profesión de la docencia </a:t>
            </a:r>
          </a:p>
          <a:p>
            <a:pPr marL="0" indent="0" fontAlgn="base">
              <a:buNone/>
            </a:pPr>
            <a:r>
              <a:rPr lang="es-ES" dirty="0"/>
              <a:t> </a:t>
            </a:r>
          </a:p>
          <a:p>
            <a:endParaRPr lang="es-ES" dirty="0"/>
          </a:p>
        </p:txBody>
      </p:sp>
      <p:pic>
        <p:nvPicPr>
          <p:cNvPr id="6" name="Imagen 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79512" y="116632"/>
            <a:ext cx="1152128" cy="972217"/>
          </a:xfrm>
          <a:prstGeom prst="rect">
            <a:avLst/>
          </a:prstGeom>
          <a:noFill/>
          <a:extLst>
            <a:ext uri="{909E8E84-426E-40DD-AFC4-6F175D3DCCD1}">
              <a14:hiddenFill xmlns:a14="http://schemas.microsoft.com/office/drawing/2010/main" xmlns="">
                <a:solidFill>
                  <a:srgbClr val="FFFFFF"/>
                </a:solidFill>
              </a14:hiddenFill>
            </a:ext>
          </a:extLst>
        </p:spPr>
      </p:pic>
      <p:sp>
        <p:nvSpPr>
          <p:cNvPr id="2" name="1 Rectángulo"/>
          <p:cNvSpPr/>
          <p:nvPr/>
        </p:nvSpPr>
        <p:spPr>
          <a:xfrm rot="10800000" flipV="1">
            <a:off x="683568" y="6003721"/>
            <a:ext cx="2304256" cy="646331"/>
          </a:xfrm>
          <a:prstGeom prst="rect">
            <a:avLst/>
          </a:prstGeom>
        </p:spPr>
        <p:txBody>
          <a:bodyPr wrap="square">
            <a:spAutoFit/>
          </a:bodyPr>
          <a:lstStyle/>
          <a:p>
            <a:r>
              <a:rPr lang="es-ES_tradnl" dirty="0">
                <a:solidFill>
                  <a:prstClr val="black"/>
                </a:solidFill>
              </a:rPr>
              <a:t>ENEP-F-ST19</a:t>
            </a:r>
          </a:p>
          <a:p>
            <a:r>
              <a:rPr lang="es-ES_tradnl" dirty="0">
                <a:solidFill>
                  <a:prstClr val="black"/>
                </a:solidFill>
              </a:rPr>
              <a:t>V00/012016</a:t>
            </a:r>
            <a:endParaRPr lang="es-ES" dirty="0">
              <a:solidFill>
                <a:prstClr val="black"/>
              </a:solidFill>
            </a:endParaRPr>
          </a:p>
        </p:txBody>
      </p:sp>
      <p:pic>
        <p:nvPicPr>
          <p:cNvPr id="7" name="Picture 2"/>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100392" y="5733256"/>
            <a:ext cx="655842" cy="5573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7464719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259632" y="1556792"/>
            <a:ext cx="7427168" cy="4569371"/>
          </a:xfrm>
        </p:spPr>
        <p:txBody>
          <a:bodyPr>
            <a:normAutofit/>
          </a:bodyPr>
          <a:lstStyle/>
          <a:p>
            <a:pPr fontAlgn="base"/>
            <a:r>
              <a:rPr lang="es-ES" dirty="0" smtClean="0"/>
              <a:t>   Mapa </a:t>
            </a:r>
            <a:r>
              <a:rPr lang="es-ES" dirty="0"/>
              <a:t>conceptual </a:t>
            </a:r>
          </a:p>
          <a:p>
            <a:pPr marL="0" indent="0" fontAlgn="base">
              <a:buNone/>
            </a:pPr>
            <a:r>
              <a:rPr lang="es-ES" dirty="0"/>
              <a:t> </a:t>
            </a:r>
          </a:p>
          <a:p>
            <a:pPr marL="0" indent="0">
              <a:buNone/>
            </a:pPr>
            <a:endParaRPr lang="es-ES" dirty="0"/>
          </a:p>
        </p:txBody>
      </p:sp>
      <p:sp>
        <p:nvSpPr>
          <p:cNvPr id="4" name="3 Título"/>
          <p:cNvSpPr>
            <a:spLocks noGrp="1"/>
          </p:cNvSpPr>
          <p:nvPr>
            <p:ph type="title"/>
          </p:nvPr>
        </p:nvSpPr>
        <p:spPr>
          <a:xfrm>
            <a:off x="1043608" y="692696"/>
            <a:ext cx="6696744" cy="724942"/>
          </a:xfrm>
        </p:spPr>
        <p:txBody>
          <a:bodyPr>
            <a:normAutofit/>
          </a:bodyPr>
          <a:lstStyle/>
          <a:p>
            <a:r>
              <a:rPr lang="es-ES_tradnl" sz="1400" dirty="0"/>
              <a:t>Unidad </a:t>
            </a:r>
            <a:r>
              <a:rPr lang="es-ES_tradnl" sz="1400" dirty="0" smtClean="0"/>
              <a:t>2 </a:t>
            </a:r>
            <a:r>
              <a:rPr lang="es-ES_tradnl" sz="1400" dirty="0"/>
              <a:t>evidencia de portafolio</a:t>
            </a:r>
            <a:endParaRPr lang="es-ES" sz="1400"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100392" y="5733256"/>
            <a:ext cx="655842" cy="5573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4 Rectángulo"/>
          <p:cNvSpPr/>
          <p:nvPr/>
        </p:nvSpPr>
        <p:spPr>
          <a:xfrm>
            <a:off x="395536" y="6290592"/>
            <a:ext cx="2232248" cy="646331"/>
          </a:xfrm>
          <a:prstGeom prst="rect">
            <a:avLst/>
          </a:prstGeom>
        </p:spPr>
        <p:txBody>
          <a:bodyPr wrap="square">
            <a:spAutoFit/>
          </a:bodyPr>
          <a:lstStyle/>
          <a:p>
            <a:r>
              <a:rPr lang="es-ES_tradnl" dirty="0"/>
              <a:t>ENEP-F-ST19</a:t>
            </a:r>
          </a:p>
          <a:p>
            <a:r>
              <a:rPr lang="es-ES_tradnl" dirty="0"/>
              <a:t>V00/012016</a:t>
            </a:r>
            <a:endParaRPr lang="es-ES" dirty="0"/>
          </a:p>
        </p:txBody>
      </p:sp>
      <p:pic>
        <p:nvPicPr>
          <p:cNvPr id="7" name="Imagen 1"/>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66112" y="404665"/>
            <a:ext cx="1037536" cy="86409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553565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55576" y="404664"/>
            <a:ext cx="7746538" cy="549001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186430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331640" y="1988840"/>
            <a:ext cx="6624736" cy="3416320"/>
          </a:xfrm>
          <a:prstGeom prst="rect">
            <a:avLst/>
          </a:prstGeom>
        </p:spPr>
        <p:txBody>
          <a:bodyPr wrap="square">
            <a:spAutoFit/>
          </a:bodyPr>
          <a:lstStyle/>
          <a:p>
            <a:pPr lvl="0" fontAlgn="base">
              <a:spcBef>
                <a:spcPct val="0"/>
              </a:spcBef>
              <a:spcAft>
                <a:spcPct val="0"/>
              </a:spcAft>
            </a:pPr>
            <a:r>
              <a:rPr lang="es-ES_tradnl" sz="1400" dirty="0">
                <a:latin typeface="Calibri" pitchFamily="34" charset="0"/>
                <a:ea typeface="Calibri" pitchFamily="34" charset="0"/>
                <a:cs typeface="Times New Roman" pitchFamily="18" charset="0"/>
              </a:rPr>
              <a:t> </a:t>
            </a:r>
            <a:r>
              <a:rPr lang="es-ES" dirty="0">
                <a:latin typeface="Calibri" pitchFamily="34" charset="0"/>
                <a:ea typeface="Calibri" pitchFamily="34" charset="0"/>
                <a:cs typeface="Times New Roman" pitchFamily="18" charset="0"/>
              </a:rPr>
              <a:t>El niño como sujeto social</a:t>
            </a:r>
            <a:r>
              <a:rPr lang="es-ES" sz="1400" dirty="0">
                <a:latin typeface="Calibri" pitchFamily="34" charset="0"/>
                <a:ea typeface="Calibri" pitchFamily="34" charset="0"/>
                <a:cs typeface="Times New Roman" pitchFamily="18" charset="0"/>
              </a:rPr>
              <a:t>.</a:t>
            </a:r>
            <a:endParaRPr lang="es-ES" sz="1000" dirty="0">
              <a:latin typeface="Arial" pitchFamily="34" charset="0"/>
              <a:cs typeface="Arial" pitchFamily="34" charset="0"/>
            </a:endParaRPr>
          </a:p>
          <a:p>
            <a:pPr lvl="0" eaLnBrk="0" fontAlgn="base" hangingPunct="0">
              <a:spcBef>
                <a:spcPct val="0"/>
              </a:spcBef>
              <a:spcAft>
                <a:spcPct val="0"/>
              </a:spcAft>
            </a:pPr>
            <a:r>
              <a:rPr lang="es-ES" dirty="0">
                <a:latin typeface="Calibri" pitchFamily="34" charset="0"/>
                <a:ea typeface="Calibri" pitchFamily="34" charset="0"/>
                <a:cs typeface="Times New Roman" pitchFamily="18" charset="0"/>
              </a:rPr>
              <a:t>Semestre 6º</a:t>
            </a:r>
            <a:endParaRPr lang="es-ES" dirty="0">
              <a:latin typeface="Arial" pitchFamily="34" charset="0"/>
              <a:cs typeface="Arial" pitchFamily="34" charset="0"/>
            </a:endParaRPr>
          </a:p>
          <a:p>
            <a:pPr lvl="0" eaLnBrk="0" fontAlgn="base" hangingPunct="0">
              <a:spcBef>
                <a:spcPct val="0"/>
              </a:spcBef>
              <a:spcAft>
                <a:spcPct val="0"/>
              </a:spcAft>
            </a:pPr>
            <a:r>
              <a:rPr lang="es-ES" dirty="0">
                <a:latin typeface="Calibri" pitchFamily="34" charset="0"/>
                <a:ea typeface="Calibri" pitchFamily="34" charset="0"/>
                <a:cs typeface="Times New Roman" pitchFamily="18" charset="0"/>
              </a:rPr>
              <a:t>Horas 4</a:t>
            </a:r>
            <a:endParaRPr lang="es-ES" dirty="0">
              <a:latin typeface="Arial" pitchFamily="34" charset="0"/>
              <a:cs typeface="Arial" pitchFamily="34" charset="0"/>
            </a:endParaRPr>
          </a:p>
          <a:p>
            <a:pPr lvl="0" eaLnBrk="0" fontAlgn="base" hangingPunct="0">
              <a:spcBef>
                <a:spcPct val="0"/>
              </a:spcBef>
              <a:spcAft>
                <a:spcPct val="0"/>
              </a:spcAft>
            </a:pPr>
            <a:r>
              <a:rPr lang="es-ES" dirty="0">
                <a:latin typeface="Calibri" pitchFamily="34" charset="0"/>
                <a:ea typeface="Calibri" pitchFamily="34" charset="0"/>
                <a:cs typeface="Times New Roman" pitchFamily="18" charset="0"/>
              </a:rPr>
              <a:t>Créditos 4.5</a:t>
            </a:r>
            <a:endParaRPr lang="es-ES" dirty="0">
              <a:latin typeface="Arial" pitchFamily="34" charset="0"/>
              <a:cs typeface="Arial" pitchFamily="34" charset="0"/>
            </a:endParaRPr>
          </a:p>
          <a:p>
            <a:pPr lvl="0" eaLnBrk="0" fontAlgn="base" hangingPunct="0">
              <a:spcBef>
                <a:spcPct val="0"/>
              </a:spcBef>
              <a:spcAft>
                <a:spcPct val="0"/>
              </a:spcAft>
            </a:pPr>
            <a:r>
              <a:rPr lang="es-ES" dirty="0">
                <a:latin typeface="Calibri" pitchFamily="34" charset="0"/>
                <a:ea typeface="Calibri" pitchFamily="34" charset="0"/>
                <a:cs typeface="Times New Roman" pitchFamily="18" charset="0"/>
              </a:rPr>
              <a:t>Trayecto formativo: Preparación para la enseñanza y el aprendizaje.</a:t>
            </a:r>
            <a:endParaRPr lang="es-ES" dirty="0">
              <a:latin typeface="Arial" pitchFamily="34" charset="0"/>
              <a:cs typeface="Arial" pitchFamily="34" charset="0"/>
            </a:endParaRPr>
          </a:p>
          <a:p>
            <a:pPr lvl="0" eaLnBrk="0" fontAlgn="base" hangingPunct="0">
              <a:spcBef>
                <a:spcPct val="0"/>
              </a:spcBef>
              <a:spcAft>
                <a:spcPct val="0"/>
              </a:spcAft>
            </a:pPr>
            <a:r>
              <a:rPr lang="es-ES" dirty="0">
                <a:latin typeface="Calibri" pitchFamily="34" charset="0"/>
                <a:ea typeface="Calibri" pitchFamily="34" charset="0"/>
                <a:cs typeface="Times New Roman" pitchFamily="18" charset="0"/>
              </a:rPr>
              <a:t>Este espacio curricular se encuentra relacionado con Psicología del desarrollo infantil, Bases psicológicas de aprendizaje, Ambientes de aprendizaje, Teoría pedagógica, Prácticas sociales del lenguaje, Desarrollo del pensamiento y lenguaje en la infancia, Desarrollo de competencias lingüísticas, Atención a la diversidad, Filosofía de la educación, Diagnóstico e intervención socioeducativa, Educación artística y Proyectos de intervención socioeducativa</a:t>
            </a:r>
            <a:endParaRPr lang="es-ES" dirty="0"/>
          </a:p>
        </p:txBody>
      </p:sp>
      <p:sp>
        <p:nvSpPr>
          <p:cNvPr id="5" name="4 Rectángulo"/>
          <p:cNvSpPr/>
          <p:nvPr/>
        </p:nvSpPr>
        <p:spPr>
          <a:xfrm rot="10800000" flipV="1">
            <a:off x="755574" y="6166661"/>
            <a:ext cx="1368153" cy="646331"/>
          </a:xfrm>
          <a:prstGeom prst="rect">
            <a:avLst/>
          </a:prstGeom>
        </p:spPr>
        <p:txBody>
          <a:bodyPr wrap="square">
            <a:spAutoFit/>
          </a:bodyPr>
          <a:lstStyle/>
          <a:p>
            <a:r>
              <a:rPr lang="es-ES_tradnl" dirty="0"/>
              <a:t>ENEP-F-ST19</a:t>
            </a:r>
          </a:p>
          <a:p>
            <a:r>
              <a:rPr lang="es-ES_tradnl" dirty="0"/>
              <a:t>V00/012016</a:t>
            </a:r>
            <a:endParaRPr lang="es-ES" dirty="0"/>
          </a:p>
        </p:txBody>
      </p:sp>
      <p:pic>
        <p:nvPicPr>
          <p:cNvPr id="6" name="Imagen 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1521" y="404664"/>
            <a:ext cx="1293891" cy="1077597"/>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244408" y="6089520"/>
            <a:ext cx="545653" cy="4636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33237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47500" lnSpcReduction="20000"/>
          </a:bodyPr>
          <a:lstStyle/>
          <a:p>
            <a:r>
              <a:rPr lang="es-ES" dirty="0">
                <a:sym typeface="Symbol"/>
              </a:rPr>
              <a:t></a:t>
            </a:r>
            <a:r>
              <a:rPr lang="es-ES" dirty="0"/>
              <a:t> Aplica críticamente el plan y programas de estudio de la educación básica para alcanzar los propósitos educativos y contribuir al pleno desenvolvimiento de las capacidades de los alumnos del nivel escolar. </a:t>
            </a:r>
          </a:p>
          <a:p>
            <a:r>
              <a:rPr lang="es-ES" dirty="0">
                <a:sym typeface="Symbol"/>
              </a:rPr>
              <a:t></a:t>
            </a:r>
            <a:r>
              <a:rPr lang="es-ES" dirty="0"/>
              <a:t> Diseña planeaciones didácticas, aplicando sus conocimientos pedagógicos y disciplinares para responder a las necesidades del contexto en el marco de los planes y programas de educación básica. </a:t>
            </a:r>
          </a:p>
          <a:p>
            <a:r>
              <a:rPr lang="es-ES" dirty="0">
                <a:sym typeface="Symbol"/>
              </a:rPr>
              <a:t></a:t>
            </a:r>
            <a:r>
              <a:rPr lang="es-ES" dirty="0"/>
              <a:t> Genera ambientes formativos para propiciar la autonomía y promover el desarrollo de las competencias en los alumnos de educación básica</a:t>
            </a:r>
          </a:p>
          <a:p>
            <a:r>
              <a:rPr lang="es-ES" sz="4000" dirty="0"/>
              <a:t>COMPETENCIAS DEL CURSO</a:t>
            </a:r>
            <a:r>
              <a:rPr lang="es-ES" dirty="0"/>
              <a:t>: </a:t>
            </a:r>
          </a:p>
          <a:p>
            <a:r>
              <a:rPr lang="es-ES" dirty="0">
                <a:sym typeface="Symbol"/>
              </a:rPr>
              <a:t></a:t>
            </a:r>
            <a:r>
              <a:rPr lang="es-ES" dirty="0"/>
              <a:t> Analiza los referentes teórico-conceptuales relacionados con la infancia y el desarrollo personal y social del niño de educación preescolar para contar con elementos que le permitan innovar su trabajo docente</a:t>
            </a:r>
          </a:p>
          <a:p>
            <a:r>
              <a:rPr lang="es-ES" sz="2800" dirty="0"/>
              <a:t>contenidos del programa de educación preescolar respecto al desarrollo </a:t>
            </a:r>
            <a:r>
              <a:rPr lang="es-ES" sz="2800" dirty="0">
                <a:sym typeface="Symbol"/>
              </a:rPr>
              <a:t></a:t>
            </a:r>
            <a:r>
              <a:rPr lang="es-ES" sz="2800" dirty="0"/>
              <a:t> Establece relaciones entre los principios, conceptos disciplinarios y personal y social del niño para planear su trabajo docente. </a:t>
            </a:r>
          </a:p>
          <a:p>
            <a:r>
              <a:rPr lang="es-ES" sz="2800" dirty="0">
                <a:sym typeface="Symbol"/>
              </a:rPr>
              <a:t></a:t>
            </a:r>
            <a:r>
              <a:rPr lang="es-ES" sz="2800" dirty="0"/>
              <a:t> Diseña situaciones de aprendizaje creativas y pertinentes para el desarrollo del auto concepto, la autoestima, las emociones y las relaciones interpersonales del niño de educación preescolar. </a:t>
            </a:r>
          </a:p>
          <a:p>
            <a:r>
              <a:rPr lang="es-ES" sz="2800" dirty="0">
                <a:sym typeface="Symbol"/>
              </a:rPr>
              <a:t></a:t>
            </a:r>
            <a:r>
              <a:rPr lang="es-ES" sz="2800" dirty="0"/>
              <a:t> Valora la pertinencia y eficacia de la implementación de situaciones de aprendizaje para identificar los alcances y dificultades del desarrollo personal y social de los alumnos de educación preescolar, con la intención de intervenir oportunamente y mejorar su trabajo docente.</a:t>
            </a:r>
          </a:p>
          <a:p>
            <a:endParaRPr lang="es-ES" sz="2800" dirty="0"/>
          </a:p>
          <a:p>
            <a:endParaRPr lang="es-ES" dirty="0"/>
          </a:p>
        </p:txBody>
      </p:sp>
      <p:sp>
        <p:nvSpPr>
          <p:cNvPr id="4" name="3 Título"/>
          <p:cNvSpPr>
            <a:spLocks noGrp="1"/>
          </p:cNvSpPr>
          <p:nvPr>
            <p:ph type="title"/>
          </p:nvPr>
        </p:nvSpPr>
        <p:spPr>
          <a:xfrm>
            <a:off x="1043608" y="692696"/>
            <a:ext cx="6696744" cy="724942"/>
          </a:xfrm>
        </p:spPr>
        <p:txBody>
          <a:bodyPr>
            <a:normAutofit/>
          </a:bodyPr>
          <a:lstStyle/>
          <a:p>
            <a:r>
              <a:rPr lang="es-ES" sz="1400" dirty="0"/>
              <a:t>COMPETENCIAS DEL PERFIL DE EGRESO A LAS QUE CONTRIBUYE ESTE CURSO: </a:t>
            </a:r>
            <a:br>
              <a:rPr lang="es-ES" sz="1400" dirty="0"/>
            </a:br>
            <a:endParaRPr lang="es-ES" sz="1400"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100392" y="5733256"/>
            <a:ext cx="655842" cy="5573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4 Rectángulo"/>
          <p:cNvSpPr/>
          <p:nvPr/>
        </p:nvSpPr>
        <p:spPr>
          <a:xfrm>
            <a:off x="395536" y="6290592"/>
            <a:ext cx="2232248" cy="646331"/>
          </a:xfrm>
          <a:prstGeom prst="rect">
            <a:avLst/>
          </a:prstGeom>
        </p:spPr>
        <p:txBody>
          <a:bodyPr wrap="square">
            <a:spAutoFit/>
          </a:bodyPr>
          <a:lstStyle/>
          <a:p>
            <a:r>
              <a:rPr lang="es-ES_tradnl" dirty="0"/>
              <a:t>ENEP-F-ST19</a:t>
            </a:r>
          </a:p>
          <a:p>
            <a:r>
              <a:rPr lang="es-ES_tradnl" dirty="0"/>
              <a:t>V00/012016</a:t>
            </a:r>
            <a:endParaRPr lang="es-ES" dirty="0"/>
          </a:p>
        </p:txBody>
      </p:sp>
      <p:pic>
        <p:nvPicPr>
          <p:cNvPr id="7" name="Imagen 1"/>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66112" y="404665"/>
            <a:ext cx="1037536" cy="86409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080104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03648" y="-1251520"/>
            <a:ext cx="6552728" cy="4608512"/>
          </a:xfrm>
        </p:spPr>
        <p:txBody>
          <a:bodyPr>
            <a:normAutofit/>
          </a:bodyPr>
          <a:lstStyle/>
          <a:p>
            <a:r>
              <a:rPr lang="es-ES" sz="1600" dirty="0"/>
              <a:t>El curso EL NIÑO COMO SUJETO SOCIAL está conformado por tres unidades de aprendizaje: Unidad de aprendizaje </a:t>
            </a:r>
            <a:br>
              <a:rPr lang="es-ES" sz="1600" dirty="0"/>
            </a:br>
            <a:endParaRPr lang="es-ES" sz="1600" dirty="0"/>
          </a:p>
        </p:txBody>
      </p:sp>
      <p:sp>
        <p:nvSpPr>
          <p:cNvPr id="3" name="2 Marcador de contenido"/>
          <p:cNvSpPr>
            <a:spLocks noGrp="1"/>
          </p:cNvSpPr>
          <p:nvPr>
            <p:ph idx="1"/>
          </p:nvPr>
        </p:nvSpPr>
        <p:spPr>
          <a:xfrm>
            <a:off x="0" y="6525343"/>
            <a:ext cx="3563888" cy="332657"/>
          </a:xfrm>
        </p:spPr>
        <p:txBody>
          <a:bodyPr>
            <a:normAutofit fontScale="47500" lnSpcReduction="20000"/>
          </a:bodyPr>
          <a:lstStyle/>
          <a:p>
            <a:pPr marL="0" lvl="0" indent="0">
              <a:spcBef>
                <a:spcPts val="0"/>
              </a:spcBef>
              <a:buNone/>
            </a:pPr>
            <a:r>
              <a:rPr lang="es-ES_tradnl" sz="1800" dirty="0">
                <a:solidFill>
                  <a:prstClr val="black"/>
                </a:solidFill>
              </a:rPr>
              <a:t>ENEP-F-ST19</a:t>
            </a:r>
          </a:p>
          <a:p>
            <a:pPr marL="0" lvl="0" indent="0">
              <a:spcBef>
                <a:spcPts val="0"/>
              </a:spcBef>
              <a:buNone/>
            </a:pPr>
            <a:r>
              <a:rPr lang="es-ES_tradnl" sz="1800" dirty="0">
                <a:solidFill>
                  <a:prstClr val="black"/>
                </a:solidFill>
              </a:rPr>
              <a:t>V00/012016</a:t>
            </a:r>
            <a:endParaRPr lang="es-ES" sz="1800" dirty="0">
              <a:solidFill>
                <a:prstClr val="black"/>
              </a:solidFill>
            </a:endParaRPr>
          </a:p>
          <a:p>
            <a:endParaRPr lang="es-ES" dirty="0"/>
          </a:p>
        </p:txBody>
      </p:sp>
      <p:sp>
        <p:nvSpPr>
          <p:cNvPr id="4" name="3 Rectángulo"/>
          <p:cNvSpPr/>
          <p:nvPr/>
        </p:nvSpPr>
        <p:spPr>
          <a:xfrm>
            <a:off x="971600" y="1916832"/>
            <a:ext cx="7416824" cy="3139321"/>
          </a:xfrm>
          <a:prstGeom prst="rect">
            <a:avLst/>
          </a:prstGeom>
        </p:spPr>
        <p:txBody>
          <a:bodyPr wrap="square">
            <a:spAutoFit/>
          </a:bodyPr>
          <a:lstStyle/>
          <a:p>
            <a:r>
              <a:rPr lang="es-ES" dirty="0"/>
              <a:t>I. El estudio de la infancia.</a:t>
            </a:r>
          </a:p>
          <a:p>
            <a:r>
              <a:rPr lang="es-ES" dirty="0"/>
              <a:t>*La noción de infancia: breve recorrido histórico</a:t>
            </a:r>
          </a:p>
          <a:p>
            <a:r>
              <a:rPr lang="es-ES" dirty="0"/>
              <a:t>* ¿Cuándo se inicia el estudio de la infancia?</a:t>
            </a:r>
          </a:p>
          <a:p>
            <a:r>
              <a:rPr lang="es-ES" dirty="0"/>
              <a:t>*.     Etapas por las que ha transitado la construcción de la noción de infancia. </a:t>
            </a:r>
          </a:p>
          <a:p>
            <a:pPr lvl="0"/>
            <a:r>
              <a:rPr lang="es-ES" dirty="0"/>
              <a:t>2  . Los aportes de la psicología y la sociología al estudio de la infancia.</a:t>
            </a:r>
          </a:p>
          <a:p>
            <a:r>
              <a:rPr lang="es-ES" dirty="0"/>
              <a:t>*  Elementos sobre el desarrollo de la infancia desde la psicología </a:t>
            </a:r>
          </a:p>
          <a:p>
            <a:r>
              <a:rPr lang="es-ES" dirty="0"/>
              <a:t>*  De los enfoques sociológicos clásicos a la sociología de la infancia</a:t>
            </a:r>
          </a:p>
          <a:p>
            <a:r>
              <a:rPr lang="es-ES_tradnl" dirty="0"/>
              <a:t>3.</a:t>
            </a:r>
            <a:r>
              <a:rPr lang="es-ES" dirty="0"/>
              <a:t>   Implicaciones de los estudios acerca de la infancia en la educación preescolar </a:t>
            </a:r>
          </a:p>
          <a:p>
            <a:r>
              <a:rPr lang="es-ES" dirty="0"/>
              <a:t>* ¿Cuál es el papel de la escuela?</a:t>
            </a:r>
          </a:p>
          <a:p>
            <a:r>
              <a:rPr lang="es-ES" dirty="0"/>
              <a:t>*  El rol del docente.</a:t>
            </a:r>
          </a:p>
        </p:txBody>
      </p:sp>
    </p:spTree>
    <p:extLst>
      <p:ext uri="{BB962C8B-B14F-4D97-AF65-F5344CB8AC3E}">
        <p14:creationId xmlns:p14="http://schemas.microsoft.com/office/powerpoint/2010/main" xmlns="" val="1791492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47500" lnSpcReduction="20000"/>
          </a:bodyPr>
          <a:lstStyle/>
          <a:p>
            <a:r>
              <a:rPr lang="es-ES" dirty="0">
                <a:sym typeface="Symbol"/>
              </a:rPr>
              <a:t></a:t>
            </a:r>
            <a:r>
              <a:rPr lang="es-ES" dirty="0"/>
              <a:t> Aplica críticamente el plan y programas de estudio de la educación básica para alcanzar los propósitos educativos y contribuir al pleno desenvolvimiento de las capacidades de los alumnos del nivel escolar. </a:t>
            </a:r>
          </a:p>
          <a:p>
            <a:r>
              <a:rPr lang="es-ES" dirty="0">
                <a:sym typeface="Symbol"/>
              </a:rPr>
              <a:t></a:t>
            </a:r>
            <a:r>
              <a:rPr lang="es-ES" dirty="0"/>
              <a:t> Diseña planeaciones didácticas, aplicando sus conocimientos pedagógicos y disciplinares para responder a las necesidades del contexto en el marco de los planes y programas de educación básica. </a:t>
            </a:r>
          </a:p>
          <a:p>
            <a:r>
              <a:rPr lang="es-ES" dirty="0">
                <a:sym typeface="Symbol"/>
              </a:rPr>
              <a:t></a:t>
            </a:r>
            <a:r>
              <a:rPr lang="es-ES" dirty="0"/>
              <a:t> Genera ambientes formativos para propiciar la autonomía y promover el desarrollo de las competencias en los alumnos de educación básica</a:t>
            </a:r>
          </a:p>
          <a:p>
            <a:r>
              <a:rPr lang="es-ES" sz="4000" dirty="0"/>
              <a:t>COMPETENCIAS DEL CURSO</a:t>
            </a:r>
            <a:r>
              <a:rPr lang="es-ES" dirty="0"/>
              <a:t>: </a:t>
            </a:r>
          </a:p>
          <a:p>
            <a:r>
              <a:rPr lang="es-ES" dirty="0">
                <a:sym typeface="Symbol"/>
              </a:rPr>
              <a:t></a:t>
            </a:r>
            <a:r>
              <a:rPr lang="es-ES" dirty="0"/>
              <a:t> Analiza los referentes teórico-conceptuales relacionados con la infancia y el desarrollo personal y social del niño de educación preescolar para contar con elementos que le permitan innovar su trabajo docente</a:t>
            </a:r>
          </a:p>
          <a:p>
            <a:r>
              <a:rPr lang="es-ES" sz="2800" dirty="0"/>
              <a:t>contenidos del programa de educación preescolar respecto al desarrollo </a:t>
            </a:r>
            <a:r>
              <a:rPr lang="es-ES" sz="2800" dirty="0">
                <a:sym typeface="Symbol"/>
              </a:rPr>
              <a:t></a:t>
            </a:r>
            <a:r>
              <a:rPr lang="es-ES" sz="2800" dirty="0"/>
              <a:t> Establece relaciones entre los principios, conceptos disciplinarios y personal y social del niño para planear su trabajo docente. </a:t>
            </a:r>
          </a:p>
          <a:p>
            <a:r>
              <a:rPr lang="es-ES" sz="2800" dirty="0">
                <a:sym typeface="Symbol"/>
              </a:rPr>
              <a:t></a:t>
            </a:r>
            <a:r>
              <a:rPr lang="es-ES" sz="2800" dirty="0"/>
              <a:t> Diseña situaciones de aprendizaje creativas y pertinentes para el desarrollo del auto concepto, la autoestima, las emociones y las relaciones interpersonales del niño de educación preescolar. </a:t>
            </a:r>
          </a:p>
          <a:p>
            <a:r>
              <a:rPr lang="es-ES" sz="2800" dirty="0">
                <a:sym typeface="Symbol"/>
              </a:rPr>
              <a:t></a:t>
            </a:r>
            <a:r>
              <a:rPr lang="es-ES" sz="2800" dirty="0"/>
              <a:t> Valora la pertinencia y eficacia de la implementación de situaciones de aprendizaje para identificar los alcances y dificultades del desarrollo personal y social de los alumnos de educación preescolar, con la intención de intervenir oportunamente y mejorar su trabajo docente.</a:t>
            </a:r>
          </a:p>
          <a:p>
            <a:endParaRPr lang="es-ES" sz="2800" dirty="0"/>
          </a:p>
          <a:p>
            <a:endParaRPr lang="es-ES" dirty="0"/>
          </a:p>
        </p:txBody>
      </p:sp>
      <p:sp>
        <p:nvSpPr>
          <p:cNvPr id="4" name="3 Título"/>
          <p:cNvSpPr>
            <a:spLocks noGrp="1"/>
          </p:cNvSpPr>
          <p:nvPr>
            <p:ph type="title"/>
          </p:nvPr>
        </p:nvSpPr>
        <p:spPr>
          <a:xfrm>
            <a:off x="1043608" y="692696"/>
            <a:ext cx="6696744" cy="724942"/>
          </a:xfrm>
        </p:spPr>
        <p:txBody>
          <a:bodyPr>
            <a:normAutofit/>
          </a:bodyPr>
          <a:lstStyle/>
          <a:p>
            <a:r>
              <a:rPr lang="es-ES" sz="1400" dirty="0"/>
              <a:t>COMPETENCIAS DEL PERFIL DE EGRESO A LAS QUE CONTRIBUYE ESTE CURSO: </a:t>
            </a:r>
            <a:br>
              <a:rPr lang="es-ES" sz="1400" dirty="0"/>
            </a:br>
            <a:endParaRPr lang="es-ES" sz="1400"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100392" y="5733256"/>
            <a:ext cx="655842" cy="5573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4 Rectángulo"/>
          <p:cNvSpPr/>
          <p:nvPr/>
        </p:nvSpPr>
        <p:spPr>
          <a:xfrm>
            <a:off x="395536" y="6290592"/>
            <a:ext cx="2232248" cy="646331"/>
          </a:xfrm>
          <a:prstGeom prst="rect">
            <a:avLst/>
          </a:prstGeom>
        </p:spPr>
        <p:txBody>
          <a:bodyPr wrap="square">
            <a:spAutoFit/>
          </a:bodyPr>
          <a:lstStyle/>
          <a:p>
            <a:r>
              <a:rPr lang="es-ES_tradnl" dirty="0"/>
              <a:t>ENEP-F-ST19</a:t>
            </a:r>
          </a:p>
          <a:p>
            <a:r>
              <a:rPr lang="es-ES_tradnl" dirty="0"/>
              <a:t>V00/012016</a:t>
            </a:r>
            <a:endParaRPr lang="es-ES" dirty="0"/>
          </a:p>
        </p:txBody>
      </p:sp>
      <p:pic>
        <p:nvPicPr>
          <p:cNvPr id="7" name="Imagen 1"/>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66112" y="404665"/>
            <a:ext cx="1037536" cy="86409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55356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47500" lnSpcReduction="20000"/>
          </a:bodyPr>
          <a:lstStyle/>
          <a:p>
            <a:r>
              <a:rPr lang="es-ES" dirty="0">
                <a:sym typeface="Symbol"/>
              </a:rPr>
              <a:t></a:t>
            </a:r>
            <a:r>
              <a:rPr lang="es-ES" dirty="0"/>
              <a:t> Aplica críticamente el plan y programas de estudio de la educación básica para alcanzar los propósitos educativos y contribuir al pleno desenvolvimiento de las capacidades de los alumnos del nivel escolar. </a:t>
            </a:r>
          </a:p>
          <a:p>
            <a:r>
              <a:rPr lang="es-ES" dirty="0">
                <a:sym typeface="Symbol"/>
              </a:rPr>
              <a:t></a:t>
            </a:r>
            <a:r>
              <a:rPr lang="es-ES" dirty="0"/>
              <a:t> Diseña planeaciones didácticas, aplicando sus conocimientos pedagógicos y disciplinares para responder a las necesidades del contexto en el marco de los planes y programas de educación básica. </a:t>
            </a:r>
          </a:p>
          <a:p>
            <a:r>
              <a:rPr lang="es-ES" dirty="0">
                <a:sym typeface="Symbol"/>
              </a:rPr>
              <a:t></a:t>
            </a:r>
            <a:r>
              <a:rPr lang="es-ES" dirty="0"/>
              <a:t> Genera ambientes formativos para propiciar la autonomía y promover el desarrollo de las competencias en los alumnos de educación básica</a:t>
            </a:r>
          </a:p>
          <a:p>
            <a:r>
              <a:rPr lang="es-ES" sz="4000" dirty="0"/>
              <a:t>COMPETENCIAS DEL CURSO</a:t>
            </a:r>
            <a:r>
              <a:rPr lang="es-ES" dirty="0"/>
              <a:t>: </a:t>
            </a:r>
          </a:p>
          <a:p>
            <a:r>
              <a:rPr lang="es-ES" dirty="0">
                <a:sym typeface="Symbol"/>
              </a:rPr>
              <a:t></a:t>
            </a:r>
            <a:r>
              <a:rPr lang="es-ES" dirty="0"/>
              <a:t> Analiza los referentes teórico-conceptuales relacionados con la infancia y el desarrollo personal y social del niño de educación preescolar para contar con elementos que le permitan innovar su trabajo docente</a:t>
            </a:r>
          </a:p>
          <a:p>
            <a:r>
              <a:rPr lang="es-ES" sz="2800" dirty="0"/>
              <a:t>contenidos del programa de educación preescolar respecto al desarrollo </a:t>
            </a:r>
            <a:r>
              <a:rPr lang="es-ES" sz="2800" dirty="0">
                <a:sym typeface="Symbol"/>
              </a:rPr>
              <a:t></a:t>
            </a:r>
            <a:r>
              <a:rPr lang="es-ES" sz="2800" dirty="0"/>
              <a:t> Establece relaciones entre los principios, conceptos disciplinarios y personal y social del niño para planear su trabajo docente. </a:t>
            </a:r>
          </a:p>
          <a:p>
            <a:r>
              <a:rPr lang="es-ES" sz="2800" dirty="0">
                <a:sym typeface="Symbol"/>
              </a:rPr>
              <a:t></a:t>
            </a:r>
            <a:r>
              <a:rPr lang="es-ES" sz="2800" dirty="0"/>
              <a:t> Diseña situaciones de aprendizaje creativas y pertinentes para el desarrollo del auto concepto, la autoestima, las emociones y las relaciones interpersonales del niño de educación preescolar. </a:t>
            </a:r>
          </a:p>
          <a:p>
            <a:r>
              <a:rPr lang="es-ES" sz="2800" dirty="0">
                <a:sym typeface="Symbol"/>
              </a:rPr>
              <a:t></a:t>
            </a:r>
            <a:r>
              <a:rPr lang="es-ES" sz="2800" dirty="0"/>
              <a:t> Valora la pertinencia y eficacia de la implementación de situaciones de aprendizaje para identificar los alcances y dificultades del desarrollo personal y social de los alumnos de educación preescolar, con la intención de intervenir oportunamente y mejorar su trabajo docente.</a:t>
            </a:r>
          </a:p>
          <a:p>
            <a:endParaRPr lang="es-ES" sz="2800" dirty="0"/>
          </a:p>
          <a:p>
            <a:endParaRPr lang="es-ES" dirty="0"/>
          </a:p>
        </p:txBody>
      </p:sp>
      <p:sp>
        <p:nvSpPr>
          <p:cNvPr id="4" name="3 Título"/>
          <p:cNvSpPr>
            <a:spLocks noGrp="1"/>
          </p:cNvSpPr>
          <p:nvPr>
            <p:ph type="title"/>
          </p:nvPr>
        </p:nvSpPr>
        <p:spPr>
          <a:xfrm>
            <a:off x="1043608" y="692696"/>
            <a:ext cx="6696744" cy="724942"/>
          </a:xfrm>
        </p:spPr>
        <p:txBody>
          <a:bodyPr>
            <a:normAutofit/>
          </a:bodyPr>
          <a:lstStyle/>
          <a:p>
            <a:r>
              <a:rPr lang="es-ES" sz="1400" dirty="0"/>
              <a:t>COMPETENCIAS DEL PERFIL DE EGRESO A LAS QUE CONTRIBUYE ESTE CURSO: </a:t>
            </a:r>
            <a:br>
              <a:rPr lang="es-ES" sz="1400" dirty="0"/>
            </a:br>
            <a:endParaRPr lang="es-ES" sz="1400"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100392" y="5733256"/>
            <a:ext cx="655842" cy="5573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4 Rectángulo"/>
          <p:cNvSpPr/>
          <p:nvPr/>
        </p:nvSpPr>
        <p:spPr>
          <a:xfrm>
            <a:off x="395536" y="6290592"/>
            <a:ext cx="2232248" cy="646331"/>
          </a:xfrm>
          <a:prstGeom prst="rect">
            <a:avLst/>
          </a:prstGeom>
        </p:spPr>
        <p:txBody>
          <a:bodyPr wrap="square">
            <a:spAutoFit/>
          </a:bodyPr>
          <a:lstStyle/>
          <a:p>
            <a:r>
              <a:rPr lang="es-ES_tradnl" dirty="0"/>
              <a:t>ENEP-F-ST19</a:t>
            </a:r>
          </a:p>
          <a:p>
            <a:r>
              <a:rPr lang="es-ES_tradnl" dirty="0"/>
              <a:t>V00/012016</a:t>
            </a:r>
            <a:endParaRPr lang="es-ES" dirty="0"/>
          </a:p>
        </p:txBody>
      </p:sp>
      <p:pic>
        <p:nvPicPr>
          <p:cNvPr id="7" name="Imagen 1"/>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66112" y="404665"/>
            <a:ext cx="1037536" cy="86409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655356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idx="4294967295"/>
          </p:nvPr>
        </p:nvSpPr>
        <p:spPr>
          <a:xfrm>
            <a:off x="0" y="274638"/>
            <a:ext cx="8229600" cy="1143000"/>
          </a:xfrm>
        </p:spPr>
        <p:txBody>
          <a:bodyPr/>
          <a:lstStyle/>
          <a:p>
            <a:r>
              <a:rPr lang="es-ES_tradnl" sz="1600" dirty="0" smtClean="0"/>
              <a:t>Propósitos</a:t>
            </a:r>
            <a:r>
              <a:rPr lang="es-ES_tradnl" dirty="0" smtClean="0"/>
              <a:t>.</a:t>
            </a:r>
            <a:endParaRPr lang="es-ES" dirty="0"/>
          </a:p>
        </p:txBody>
      </p:sp>
      <p:sp>
        <p:nvSpPr>
          <p:cNvPr id="3" name="2 Marcador de contenido"/>
          <p:cNvSpPr>
            <a:spLocks noGrp="1"/>
          </p:cNvSpPr>
          <p:nvPr>
            <p:ph idx="4294967295"/>
          </p:nvPr>
        </p:nvSpPr>
        <p:spPr>
          <a:xfrm>
            <a:off x="286387" y="1448189"/>
            <a:ext cx="8229600" cy="4525963"/>
          </a:xfrm>
        </p:spPr>
        <p:txBody>
          <a:bodyPr>
            <a:normAutofit/>
          </a:bodyPr>
          <a:lstStyle/>
          <a:p>
            <a:r>
              <a:rPr lang="es-ES" sz="1600" dirty="0"/>
              <a:t>Adquiera y desarrolle competencias profesionales cuya movilización le permita reconocer, afrontar y resolver necesidades de aprendizaje vinculadas con el desarrollo personal y social de los niños de educación preescolar. </a:t>
            </a:r>
          </a:p>
          <a:p>
            <a:r>
              <a:rPr lang="es-ES" sz="1600" dirty="0"/>
              <a:t>Establecer comparaciones entre un concepto de socialización entendida como proceso de adaptación a la sociedad mediante la reproducción, por parte del niño, de patrones y conductas, formas de ser y de pensar que le son impuestos por los adultos. </a:t>
            </a:r>
          </a:p>
          <a:p>
            <a:r>
              <a:rPr lang="es-ES" sz="1600" dirty="0"/>
              <a:t>Analizar  los procesos de construcción de la identidad personal del niño, atendiendo principalmente a los aspectos relacionados con la formación de la autoestima y el auto concepto; así como de las relaciones interpersonales que establece con sus pares y los adultos, como elemento esencial para garantizar el desarrollo personal y social de los alumnos de preescolar.</a:t>
            </a:r>
          </a:p>
          <a:p>
            <a:r>
              <a:rPr lang="es-ES" sz="1600" dirty="0"/>
              <a:t>Diseñarán, aplicarán y valorarán situaciones de aprendizaje originales para favorecer el desarrollo personal y social de los alumnos del grupo donde realizan su práctica profesional, pertinentes con el programa de estudios de educación preescolar y de acuerdo al contexto.</a:t>
            </a:r>
          </a:p>
          <a:p>
            <a:endParaRPr lang="es-ES" sz="1600" dirty="0"/>
          </a:p>
          <a:p>
            <a:endParaRPr lang="es-ES" sz="1600" dirty="0"/>
          </a:p>
        </p:txBody>
      </p:sp>
      <p:pic>
        <p:nvPicPr>
          <p:cNvPr id="4" name="Imagen 1"/>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51521" y="404664"/>
            <a:ext cx="1293891" cy="107759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257480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316417" y="6265976"/>
            <a:ext cx="576064" cy="43204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3 Rectángulo"/>
          <p:cNvSpPr/>
          <p:nvPr/>
        </p:nvSpPr>
        <p:spPr>
          <a:xfrm>
            <a:off x="1954272" y="225515"/>
            <a:ext cx="5472608" cy="646331"/>
          </a:xfrm>
          <a:prstGeom prst="rect">
            <a:avLst/>
          </a:prstGeom>
        </p:spPr>
        <p:txBody>
          <a:bodyPr wrap="square">
            <a:spAutoFit/>
          </a:bodyPr>
          <a:lstStyle/>
          <a:p>
            <a:r>
              <a:rPr lang="es-ES" dirty="0"/>
              <a:t>II. El desarrollo personal y social del niño en la educación preescolar </a:t>
            </a:r>
          </a:p>
        </p:txBody>
      </p:sp>
      <p:sp>
        <p:nvSpPr>
          <p:cNvPr id="5" name="4 Rectángulo"/>
          <p:cNvSpPr/>
          <p:nvPr/>
        </p:nvSpPr>
        <p:spPr>
          <a:xfrm>
            <a:off x="1198188" y="1291982"/>
            <a:ext cx="6984776" cy="4801314"/>
          </a:xfrm>
          <a:prstGeom prst="rect">
            <a:avLst/>
          </a:prstGeom>
        </p:spPr>
        <p:txBody>
          <a:bodyPr wrap="square">
            <a:spAutoFit/>
          </a:bodyPr>
          <a:lstStyle/>
          <a:p>
            <a:r>
              <a:rPr lang="es-ES" dirty="0"/>
              <a:t>1.La identidad personal del niño. </a:t>
            </a:r>
          </a:p>
          <a:p>
            <a:r>
              <a:rPr lang="es-ES" dirty="0"/>
              <a:t>* ¿Cómo se conforma el auto concepto? </a:t>
            </a:r>
          </a:p>
          <a:p>
            <a:r>
              <a:rPr lang="es-ES" dirty="0"/>
              <a:t>* ¿Qué es la autoestima?</a:t>
            </a:r>
          </a:p>
          <a:p>
            <a:r>
              <a:rPr lang="es-ES" dirty="0"/>
              <a:t>  Conocimiento y regulación de las emociones.</a:t>
            </a:r>
          </a:p>
          <a:p>
            <a:r>
              <a:rPr lang="es-ES" dirty="0"/>
              <a:t>2.   Las relaciones interpersonales del niño.</a:t>
            </a:r>
          </a:p>
          <a:p>
            <a:r>
              <a:rPr lang="es-ES" dirty="0"/>
              <a:t> *.  El papel de la familia, la escuela y la comunidad. </a:t>
            </a:r>
          </a:p>
          <a:p>
            <a:r>
              <a:rPr lang="es-ES" dirty="0"/>
              <a:t>*.   La importancia de los amigos. o La colaboración recíproca.</a:t>
            </a:r>
          </a:p>
          <a:p>
            <a:r>
              <a:rPr lang="es-ES" dirty="0"/>
              <a:t> *.  La convivencia escolar. </a:t>
            </a:r>
          </a:p>
          <a:p>
            <a:r>
              <a:rPr lang="es-ES" dirty="0"/>
              <a:t>*.   El trabajo y el juego en interacción con sus pares y adultos.</a:t>
            </a:r>
          </a:p>
          <a:p>
            <a:r>
              <a:rPr lang="es-ES" dirty="0"/>
              <a:t>3. El desarrollo personal y social del niño en el programa de estudios de educación preescolar. </a:t>
            </a:r>
          </a:p>
          <a:p>
            <a:r>
              <a:rPr lang="es-ES" dirty="0"/>
              <a:t>* Principios, conceptos disciplinarios y contenidos del programa de educación preescolar para favorecer el desarrollo personal y social del niño. </a:t>
            </a:r>
          </a:p>
          <a:p>
            <a:r>
              <a:rPr lang="es-ES" dirty="0"/>
              <a:t>* Las competencias emocionales y sociales en el programa de estudios de educación preescolar.</a:t>
            </a:r>
          </a:p>
          <a:p>
            <a:endParaRPr lang="es-ES" dirty="0"/>
          </a:p>
        </p:txBody>
      </p:sp>
      <p:pic>
        <p:nvPicPr>
          <p:cNvPr id="7" name="Imagen 1"/>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51521" y="404665"/>
            <a:ext cx="1296143" cy="89956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77055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8388424" y="6297643"/>
            <a:ext cx="473645" cy="40250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 name="Imagen 1"/>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51521" y="404664"/>
            <a:ext cx="1293891" cy="1077597"/>
          </a:xfrm>
          <a:prstGeom prst="rect">
            <a:avLst/>
          </a:prstGeom>
          <a:noFill/>
          <a:extLst>
            <a:ext uri="{909E8E84-426E-40DD-AFC4-6F175D3DCCD1}">
              <a14:hiddenFill xmlns:a14="http://schemas.microsoft.com/office/drawing/2010/main" xmlns="">
                <a:solidFill>
                  <a:srgbClr val="FFFFFF"/>
                </a:solidFill>
              </a14:hiddenFill>
            </a:ext>
          </a:extLst>
        </p:spPr>
      </p:pic>
      <p:sp>
        <p:nvSpPr>
          <p:cNvPr id="4" name="3 Rectángulo"/>
          <p:cNvSpPr/>
          <p:nvPr/>
        </p:nvSpPr>
        <p:spPr>
          <a:xfrm>
            <a:off x="2195736" y="548681"/>
            <a:ext cx="5040560" cy="646331"/>
          </a:xfrm>
          <a:prstGeom prst="rect">
            <a:avLst/>
          </a:prstGeom>
        </p:spPr>
        <p:txBody>
          <a:bodyPr wrap="square">
            <a:spAutoFit/>
          </a:bodyPr>
          <a:lstStyle/>
          <a:p>
            <a:r>
              <a:rPr lang="es-ES" dirty="0"/>
              <a:t>SUGERENCIAS PARA LA EVALUACIÓN:</a:t>
            </a:r>
            <a:br>
              <a:rPr lang="es-ES" dirty="0"/>
            </a:br>
            <a:endParaRPr lang="es-ES" dirty="0"/>
          </a:p>
        </p:txBody>
      </p:sp>
      <p:sp>
        <p:nvSpPr>
          <p:cNvPr id="6" name="5 Rectángulo"/>
          <p:cNvSpPr/>
          <p:nvPr/>
        </p:nvSpPr>
        <p:spPr>
          <a:xfrm>
            <a:off x="1331640" y="871845"/>
            <a:ext cx="6933566" cy="5909310"/>
          </a:xfrm>
          <a:prstGeom prst="rect">
            <a:avLst/>
          </a:prstGeom>
        </p:spPr>
        <p:txBody>
          <a:bodyPr wrap="square">
            <a:spAutoFit/>
          </a:bodyPr>
          <a:lstStyle/>
          <a:p>
            <a:r>
              <a:rPr lang="es-ES" dirty="0"/>
              <a:t>La evaluación se plantea desde el enfoque de la evaluación auténtica, en donde se valoran las producciones del estudiante, sus reflexiones y aportes al procesos de construcción individual y colectivo, así como la colaboración con sus pares, dándole un peso importante a la autoevaluación, así como al logro alcanzado en las competencias específicas del curso.</a:t>
            </a:r>
          </a:p>
          <a:p>
            <a:r>
              <a:rPr lang="es-ES" dirty="0"/>
              <a:t>Evidencias de producto, se proponen fotografías, videos o audios (en el caso de que sea posible), planes de trabajo y materiales para las actividades de aprendizaje diseñadas –como cuentos, juegos</a:t>
            </a:r>
            <a:r>
              <a:rPr lang="es-ES" dirty="0" smtClean="0"/>
              <a:t>,</a:t>
            </a:r>
            <a:r>
              <a:rPr lang="es-ES" dirty="0"/>
              <a:t> etcétera–; así como un fichero de actividades didácticas. Estos productos harán evidente los niveles en que el estudiante logró apropiarse de los contenidos para utilizarlos de manera práctica. Para su valoración cualitativa y cuantitativa se pueden utilizar rúbricas, listas de cotejo, etcétera. </a:t>
            </a:r>
          </a:p>
          <a:p>
            <a:r>
              <a:rPr lang="es-ES" dirty="0"/>
              <a:t>Evidencias de desempeño, éstas consisten en las participaciones de los estudiantes en debates, trabajos en equipo, las exposiciones de temas y de las experiencias analizadas tanto las autobiográficas como las obtenidas de las prácticas. Para la valoración de estas evidencias se puede utilizar la autoevaluación y/o la coevaluación al interior del grupo y de los equipos de trabajo, aportando sugerencias e ideas de mejora.</a:t>
            </a:r>
          </a:p>
          <a:p>
            <a:endParaRPr lang="es-ES" dirty="0"/>
          </a:p>
        </p:txBody>
      </p:sp>
    </p:spTree>
    <p:extLst>
      <p:ext uri="{BB962C8B-B14F-4D97-AF65-F5344CB8AC3E}">
        <p14:creationId xmlns:p14="http://schemas.microsoft.com/office/powerpoint/2010/main" xmlns="" val="331119361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TotalTime>
  <Words>2256</Words>
  <Application>Microsoft Office PowerPoint</Application>
  <PresentationFormat>Presentación en pantalla (4:3)</PresentationFormat>
  <Paragraphs>184</Paragraphs>
  <Slides>18</Slides>
  <Notes>18</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Tema de Office</vt:lpstr>
      <vt:lpstr>Diapositiva 1</vt:lpstr>
      <vt:lpstr>Diapositiva 2</vt:lpstr>
      <vt:lpstr>COMPETENCIAS DEL PERFIL DE EGRESO A LAS QUE CONTRIBUYE ESTE CURSO:  </vt:lpstr>
      <vt:lpstr>El curso EL NIÑO COMO SUJETO SOCIAL está conformado por tres unidades de aprendizaje: Unidad de aprendizaje  </vt:lpstr>
      <vt:lpstr>COMPETENCIAS DEL PERFIL DE EGRESO A LAS QUE CONTRIBUYE ESTE CURSO:  </vt:lpstr>
      <vt:lpstr>COMPETENCIAS DEL PERFIL DE EGRESO A LAS QUE CONTRIBUYE ESTE CURSO:  </vt:lpstr>
      <vt:lpstr>Propósitos.</vt:lpstr>
      <vt:lpstr>Diapositiva 8</vt:lpstr>
      <vt:lpstr>Diapositiva 9</vt:lpstr>
      <vt:lpstr>Diapositiva 10</vt:lpstr>
      <vt:lpstr>Diapositiva 11</vt:lpstr>
      <vt:lpstr>Diapositiva 12</vt:lpstr>
      <vt:lpstr>Diapositiva 13</vt:lpstr>
      <vt:lpstr>Diapositiva 14</vt:lpstr>
      <vt:lpstr>Diapositiva 15</vt:lpstr>
      <vt:lpstr>Unidad 1 evidencia de portafolio</vt:lpstr>
      <vt:lpstr>Unidad 2 evidencia de portafolio</vt:lpstr>
      <vt:lpstr>Diapositiva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Mq</dc:creator>
  <cp:lastModifiedBy>Mayra</cp:lastModifiedBy>
  <cp:revision>17</cp:revision>
  <dcterms:created xsi:type="dcterms:W3CDTF">2015-02-09T15:06:54Z</dcterms:created>
  <dcterms:modified xsi:type="dcterms:W3CDTF">2016-03-02T15:12:23Z</dcterms:modified>
</cp:coreProperties>
</file>