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8" r:id="rId2"/>
    <p:sldId id="256"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7" r:id="rId20"/>
    <p:sldId id="278" r:id="rId21"/>
    <p:sldId id="274" r:id="rId22"/>
    <p:sldId id="275"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BEC6F7-FDFB-4DCF-8419-D536A4BD9829}" type="datetimeFigureOut">
              <a:rPr lang="es-MX" smtClean="0"/>
              <a:t>26/02/2016</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EE2275-25F8-4060-92FE-9860BC74FAE9}" type="slidenum">
              <a:rPr lang="es-MX" smtClean="0"/>
              <a:t>‹Nº›</a:t>
            </a:fld>
            <a:endParaRPr lang="es-MX"/>
          </a:p>
        </p:txBody>
      </p:sp>
    </p:spTree>
    <p:extLst>
      <p:ext uri="{BB962C8B-B14F-4D97-AF65-F5344CB8AC3E}">
        <p14:creationId xmlns:p14="http://schemas.microsoft.com/office/powerpoint/2010/main" val="2371197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r>
              <a:rPr lang="es-ES" smtClean="0"/>
              <a:t>ENEP-F-ST-19</a:t>
            </a:r>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870016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r>
              <a:rPr lang="es-ES" smtClean="0"/>
              <a:t>ENEP-F-ST-19</a:t>
            </a:r>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86520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r>
              <a:rPr lang="es-ES" smtClean="0"/>
              <a:t>ENEP-F-ST-19</a:t>
            </a:r>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184808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endParaRPr lang="es-ES"/>
          </a:p>
        </p:txBody>
      </p:sp>
      <p:sp>
        <p:nvSpPr>
          <p:cNvPr id="5" name="4 Marcador de pie de página"/>
          <p:cNvSpPr>
            <a:spLocks noGrp="1"/>
          </p:cNvSpPr>
          <p:nvPr>
            <p:ph type="ftr" sz="quarter" idx="11"/>
          </p:nvPr>
        </p:nvSpPr>
        <p:spPr/>
        <p:txBody>
          <a:bodyPr/>
          <a:lstStyle/>
          <a:p>
            <a:r>
              <a:rPr lang="es-ES" smtClean="0"/>
              <a:t>ENEP-F-ST-19</a:t>
            </a:r>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490724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endParaRPr lang="es-ES"/>
          </a:p>
        </p:txBody>
      </p:sp>
      <p:sp>
        <p:nvSpPr>
          <p:cNvPr id="6" name="5 Marcador de pie de página"/>
          <p:cNvSpPr>
            <a:spLocks noGrp="1"/>
          </p:cNvSpPr>
          <p:nvPr>
            <p:ph type="ftr" sz="quarter" idx="11"/>
          </p:nvPr>
        </p:nvSpPr>
        <p:spPr/>
        <p:txBody>
          <a:bodyPr/>
          <a:lstStyle/>
          <a:p>
            <a:r>
              <a:rPr lang="es-ES" smtClean="0"/>
              <a:t>ENEP-F-ST-19</a:t>
            </a:r>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16384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endParaRPr lang="es-ES"/>
          </a:p>
        </p:txBody>
      </p:sp>
      <p:sp>
        <p:nvSpPr>
          <p:cNvPr id="8" name="7 Marcador de pie de página"/>
          <p:cNvSpPr>
            <a:spLocks noGrp="1"/>
          </p:cNvSpPr>
          <p:nvPr>
            <p:ph type="ftr" sz="quarter" idx="11"/>
          </p:nvPr>
        </p:nvSpPr>
        <p:spPr/>
        <p:txBody>
          <a:bodyPr/>
          <a:lstStyle/>
          <a:p>
            <a:r>
              <a:rPr lang="es-ES" smtClean="0"/>
              <a:t>ENEP-F-ST-19</a:t>
            </a:r>
            <a:endParaRPr lang="es-ES"/>
          </a:p>
        </p:txBody>
      </p:sp>
      <p:sp>
        <p:nvSpPr>
          <p:cNvPr id="9" name="8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40141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endParaRPr lang="es-ES"/>
          </a:p>
        </p:txBody>
      </p:sp>
      <p:sp>
        <p:nvSpPr>
          <p:cNvPr id="4" name="3 Marcador de pie de página"/>
          <p:cNvSpPr>
            <a:spLocks noGrp="1"/>
          </p:cNvSpPr>
          <p:nvPr>
            <p:ph type="ftr" sz="quarter" idx="11"/>
          </p:nvPr>
        </p:nvSpPr>
        <p:spPr/>
        <p:txBody>
          <a:bodyPr/>
          <a:lstStyle/>
          <a:p>
            <a:r>
              <a:rPr lang="es-ES" smtClean="0"/>
              <a:t>ENEP-F-ST-19</a:t>
            </a:r>
            <a:endParaRPr lang="es-ES"/>
          </a:p>
        </p:txBody>
      </p:sp>
      <p:sp>
        <p:nvSpPr>
          <p:cNvPr id="5" name="4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10567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s-ES"/>
          </a:p>
        </p:txBody>
      </p:sp>
      <p:sp>
        <p:nvSpPr>
          <p:cNvPr id="3" name="2 Marcador de pie de página"/>
          <p:cNvSpPr>
            <a:spLocks noGrp="1"/>
          </p:cNvSpPr>
          <p:nvPr>
            <p:ph type="ftr" sz="quarter" idx="11"/>
          </p:nvPr>
        </p:nvSpPr>
        <p:spPr/>
        <p:txBody>
          <a:bodyPr/>
          <a:lstStyle/>
          <a:p>
            <a:r>
              <a:rPr lang="es-ES" smtClean="0"/>
              <a:t>ENEP-F-ST-19</a:t>
            </a:r>
            <a:endParaRPr lang="es-ES"/>
          </a:p>
        </p:txBody>
      </p:sp>
      <p:sp>
        <p:nvSpPr>
          <p:cNvPr id="4" name="3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5781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endParaRPr lang="es-ES"/>
          </a:p>
        </p:txBody>
      </p:sp>
      <p:sp>
        <p:nvSpPr>
          <p:cNvPr id="6" name="5 Marcador de pie de página"/>
          <p:cNvSpPr>
            <a:spLocks noGrp="1"/>
          </p:cNvSpPr>
          <p:nvPr>
            <p:ph type="ftr" sz="quarter" idx="11"/>
          </p:nvPr>
        </p:nvSpPr>
        <p:spPr/>
        <p:txBody>
          <a:bodyPr/>
          <a:lstStyle/>
          <a:p>
            <a:r>
              <a:rPr lang="es-ES" smtClean="0"/>
              <a:t>ENEP-F-ST-19</a:t>
            </a:r>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429318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endParaRPr lang="es-ES"/>
          </a:p>
        </p:txBody>
      </p:sp>
      <p:sp>
        <p:nvSpPr>
          <p:cNvPr id="6" name="5 Marcador de pie de página"/>
          <p:cNvSpPr>
            <a:spLocks noGrp="1"/>
          </p:cNvSpPr>
          <p:nvPr>
            <p:ph type="ftr" sz="quarter" idx="11"/>
          </p:nvPr>
        </p:nvSpPr>
        <p:spPr/>
        <p:txBody>
          <a:bodyPr/>
          <a:lstStyle/>
          <a:p>
            <a:r>
              <a:rPr lang="es-ES" smtClean="0"/>
              <a:t>ENEP-F-ST-19</a:t>
            </a:r>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981331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smtClean="0"/>
              <a:t>ENEP-F-ST-19</a:t>
            </a: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1E2CC8-6241-4C7A-9117-3C4F818136D0}" type="slidenum">
              <a:rPr lang="es-ES" smtClean="0"/>
              <a:t>‹Nº›</a:t>
            </a:fld>
            <a:endParaRPr lang="es-ES"/>
          </a:p>
        </p:txBody>
      </p:sp>
    </p:spTree>
    <p:extLst>
      <p:ext uri="{BB962C8B-B14F-4D97-AF65-F5344CB8AC3E}">
        <p14:creationId xmlns:p14="http://schemas.microsoft.com/office/powerpoint/2010/main" val="3467260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 name="2 Subtítulo"/>
          <p:cNvSpPr txBox="1">
            <a:spLocks/>
          </p:cNvSpPr>
          <p:nvPr/>
        </p:nvSpPr>
        <p:spPr>
          <a:xfrm>
            <a:off x="179512" y="2636912"/>
            <a:ext cx="4608512" cy="2088232"/>
          </a:xfrm>
          <a:prstGeom prst="rect">
            <a:avLst/>
          </a:prstGeom>
        </p:spPr>
        <p:txBody>
          <a:bodyPr vert="horz" lIns="91440" tIns="45720" rIns="91440" bIns="45720" rtlCol="0">
            <a:normAutofit lnSpcReduction="10000"/>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ctr"/>
            <a:r>
              <a:rPr lang="es-MX" sz="1800" dirty="0" smtClean="0">
                <a:latin typeface="Arial" pitchFamily="34" charset="0"/>
                <a:cs typeface="Arial" pitchFamily="34" charset="0"/>
              </a:rPr>
              <a:t>LICENCIATURA EN EDUCACIÓN PREESCOLAR </a:t>
            </a:r>
          </a:p>
          <a:p>
            <a:pPr algn="ctr"/>
            <a:r>
              <a:rPr lang="es-MX" sz="1800" dirty="0" smtClean="0">
                <a:latin typeface="Arial" pitchFamily="34" charset="0"/>
                <a:cs typeface="Arial" pitchFamily="34" charset="0"/>
              </a:rPr>
              <a:t>SEXTO SEMESTRE </a:t>
            </a:r>
          </a:p>
          <a:p>
            <a:pPr algn="ctr"/>
            <a:r>
              <a:rPr lang="es-MX" sz="1800" dirty="0" smtClean="0">
                <a:latin typeface="Arial" pitchFamily="34" charset="0"/>
                <a:cs typeface="Arial" pitchFamily="34" charset="0"/>
              </a:rPr>
              <a:t>PLAN DE ESTUDIOS 2012 </a:t>
            </a:r>
          </a:p>
          <a:p>
            <a:pPr algn="ctr"/>
            <a:r>
              <a:rPr lang="es-MX" sz="2000" dirty="0" smtClean="0">
                <a:latin typeface="Arial" pitchFamily="34" charset="0"/>
                <a:cs typeface="Arial" pitchFamily="34" charset="0"/>
              </a:rPr>
              <a:t>TRAYECTO FORMATIVO: PRÁCTICA PROFESIONAL</a:t>
            </a:r>
          </a:p>
          <a:p>
            <a:pPr algn="ctr"/>
            <a:endParaRPr lang="es-MX" sz="2000" dirty="0">
              <a:latin typeface="Arial" pitchFamily="34" charset="0"/>
              <a:cs typeface="Arial" pitchFamily="34" charset="0"/>
            </a:endParaRPr>
          </a:p>
        </p:txBody>
      </p:sp>
      <p:sp>
        <p:nvSpPr>
          <p:cNvPr id="6" name="1 Título"/>
          <p:cNvSpPr txBox="1">
            <a:spLocks/>
          </p:cNvSpPr>
          <p:nvPr/>
        </p:nvSpPr>
        <p:spPr>
          <a:xfrm>
            <a:off x="2550841" y="260648"/>
            <a:ext cx="6336704" cy="2160240"/>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r">
              <a:buFont typeface="Georgia" pitchFamily="18" charset="0"/>
              <a:buNone/>
            </a:pPr>
            <a:r>
              <a:rPr lang="es-MX" sz="4000" dirty="0" smtClean="0">
                <a:latin typeface="Arial" pitchFamily="34" charset="0"/>
                <a:cs typeface="Arial" pitchFamily="34" charset="0"/>
              </a:rPr>
              <a:t>PROYECTOS DE INTERVENCIÓN SOCIOEDUCATIVA </a:t>
            </a:r>
            <a:endParaRPr lang="es-MX" sz="4000" dirty="0">
              <a:latin typeface="Arial" pitchFamily="34" charset="0"/>
              <a:cs typeface="Arial" pitchFamily="34" charset="0"/>
            </a:endParaRPr>
          </a:p>
        </p:txBody>
      </p:sp>
      <p:sp>
        <p:nvSpPr>
          <p:cNvPr id="7" name="6 CuadroTexto"/>
          <p:cNvSpPr txBox="1"/>
          <p:nvPr/>
        </p:nvSpPr>
        <p:spPr>
          <a:xfrm>
            <a:off x="3643221" y="5211197"/>
            <a:ext cx="5400599" cy="954107"/>
          </a:xfrm>
          <a:prstGeom prst="rect">
            <a:avLst/>
          </a:prstGeom>
          <a:noFill/>
        </p:spPr>
        <p:txBody>
          <a:bodyPr wrap="square" rtlCol="0">
            <a:spAutoFit/>
          </a:bodyPr>
          <a:lstStyle/>
          <a:p>
            <a:pPr lvl="0"/>
            <a:endParaRPr lang="es-MX" sz="1400" dirty="0" smtClean="0">
              <a:solidFill>
                <a:prstClr val="black"/>
              </a:solidFill>
              <a:latin typeface="Arial" pitchFamily="34" charset="0"/>
              <a:cs typeface="Arial" pitchFamily="34" charset="0"/>
            </a:endParaRPr>
          </a:p>
          <a:p>
            <a:pPr lvl="0"/>
            <a:r>
              <a:rPr lang="es-MX" sz="1400" dirty="0">
                <a:solidFill>
                  <a:prstClr val="black"/>
                </a:solidFill>
                <a:latin typeface="Arial" pitchFamily="34" charset="0"/>
                <a:cs typeface="Arial" pitchFamily="34" charset="0"/>
              </a:rPr>
              <a:t>PROFRA: </a:t>
            </a:r>
            <a:r>
              <a:rPr lang="es-MX" sz="1400" dirty="0" smtClean="0">
                <a:solidFill>
                  <a:prstClr val="black"/>
                </a:solidFill>
                <a:latin typeface="Arial" pitchFamily="34" charset="0"/>
                <a:cs typeface="Arial" pitchFamily="34" charset="0"/>
              </a:rPr>
              <a:t>MARIA ELENA VILLARREAL MARQUEZ « A </a:t>
            </a:r>
            <a:r>
              <a:rPr lang="es-MX" sz="1400" dirty="0" smtClean="0">
                <a:solidFill>
                  <a:prstClr val="black"/>
                </a:solidFill>
                <a:latin typeface="Arial" pitchFamily="34" charset="0"/>
                <a:cs typeface="Arial" pitchFamily="34" charset="0"/>
              </a:rPr>
              <a:t>«</a:t>
            </a:r>
            <a:endParaRPr lang="es-MX" sz="1400" dirty="0" smtClean="0">
              <a:latin typeface="Arial" pitchFamily="34" charset="0"/>
              <a:cs typeface="Arial" pitchFamily="34" charset="0"/>
            </a:endParaRPr>
          </a:p>
          <a:p>
            <a:r>
              <a:rPr lang="es-MX" sz="1400" dirty="0" smtClean="0">
                <a:latin typeface="Arial" pitchFamily="34" charset="0"/>
                <a:cs typeface="Arial" pitchFamily="34" charset="0"/>
              </a:rPr>
              <a:t> </a:t>
            </a:r>
          </a:p>
          <a:p>
            <a:endParaRPr lang="es-MX" sz="1400" dirty="0" smtClean="0">
              <a:latin typeface="Comic Sans MS" pitchFamily="66" charset="0"/>
            </a:endParaRPr>
          </a:p>
        </p:txBody>
      </p:sp>
      <p:sp>
        <p:nvSpPr>
          <p:cNvPr id="2" name="1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1 Título"/>
          <p:cNvSpPr txBox="1">
            <a:spLocks/>
          </p:cNvSpPr>
          <p:nvPr/>
        </p:nvSpPr>
        <p:spPr>
          <a:xfrm>
            <a:off x="467544" y="332656"/>
            <a:ext cx="7920880"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s-MX" sz="3600" dirty="0" smtClean="0">
                <a:latin typeface="Arial" pitchFamily="34" charset="0"/>
                <a:cs typeface="Arial" pitchFamily="34" charset="0"/>
              </a:rPr>
              <a:t>UNIDADES QUE CONFORMAN EL CURSO</a:t>
            </a:r>
            <a:endParaRPr lang="es-MX" sz="3600" dirty="0">
              <a:latin typeface="Arial" pitchFamily="34" charset="0"/>
              <a:cs typeface="Arial" pitchFamily="34" charset="0"/>
            </a:endParaRPr>
          </a:p>
        </p:txBody>
      </p:sp>
      <p:sp>
        <p:nvSpPr>
          <p:cNvPr id="4" name="2 Marcador de contenido"/>
          <p:cNvSpPr txBox="1">
            <a:spLocks/>
          </p:cNvSpPr>
          <p:nvPr/>
        </p:nvSpPr>
        <p:spPr>
          <a:xfrm>
            <a:off x="179512" y="2348880"/>
            <a:ext cx="8784976" cy="1368152"/>
          </a:xfrm>
          <a:prstGeom prst="rect">
            <a:avLst/>
          </a:prstGeom>
          <a:gradFill rotWithShape="1">
            <a:gsLst>
              <a:gs pos="28000">
                <a:srgbClr val="5DCEAF">
                  <a:tint val="18000"/>
                  <a:satMod val="120000"/>
                  <a:lumMod val="88000"/>
                </a:srgbClr>
              </a:gs>
              <a:gs pos="100000">
                <a:srgbClr val="5DCEAF">
                  <a:tint val="40000"/>
                  <a:satMod val="100000"/>
                  <a:lumMod val="78000"/>
                </a:srgbClr>
              </a:gs>
            </a:gsLst>
            <a:lin ang="5400000" scaled="0"/>
          </a:gradFill>
          <a:ln w="9525" cap="flat" cmpd="sng" algn="ctr">
            <a:solidFill>
              <a:srgbClr val="5DCEAF"/>
            </a:solidFill>
            <a:prstDash val="solid"/>
          </a:ln>
          <a:effectLst>
            <a:outerShdw blurRad="63500" dist="50800" dir="5400000" sx="98000" sy="98000" rotWithShape="0">
              <a:srgbClr val="000000">
                <a:alpha val="20000"/>
              </a:srgbClr>
            </a:outerShdw>
          </a:effectLst>
        </p:spPr>
        <p:txBody>
          <a:bodyPr vert="horz" lIns="91440" tIns="45720" rIns="91440" bIns="45720" rtlCol="0">
            <a:normAutofit lnSpcReduction="1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dk1"/>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dk1"/>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dk1"/>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dk1"/>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dk1"/>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dk1"/>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dk1"/>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dk1"/>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dk1"/>
                </a:solidFill>
                <a:latin typeface="+mn-lt"/>
                <a:ea typeface="+mn-ea"/>
                <a:cs typeface="+mn-cs"/>
              </a:defRPr>
            </a:lvl9pPr>
          </a:lstStyle>
          <a:p>
            <a:pPr marL="45720" marR="0" lvl="0" indent="0" algn="ctr" defTabSz="914400" rtl="0" eaLnBrk="1" fontAlgn="auto" latinLnBrk="0" hangingPunct="1">
              <a:lnSpc>
                <a:spcPct val="100000"/>
              </a:lnSpc>
              <a:spcBef>
                <a:spcPct val="20000"/>
              </a:spcBef>
              <a:spcAft>
                <a:spcPts val="300"/>
              </a:spcAft>
              <a:buClr>
                <a:srgbClr val="F14124">
                  <a:lumMod val="75000"/>
                </a:srgbClr>
              </a:buClr>
              <a:buSzPct val="130000"/>
              <a:buFont typeface="Georgia" pitchFamily="18" charset="0"/>
              <a:buNone/>
              <a:tabLst/>
              <a:defRPr/>
            </a:pPr>
            <a:r>
              <a:rPr kumimoji="0" lang="es-MX" sz="2800" b="0" i="0" u="none" strike="noStrike" kern="1200" cap="none" spc="0" normalizeH="0" baseline="0" noProof="0" dirty="0" smtClean="0">
                <a:ln>
                  <a:noFill/>
                </a:ln>
                <a:solidFill>
                  <a:sysClr val="windowText" lastClr="000000"/>
                </a:solidFill>
                <a:effectLst/>
                <a:uLnTx/>
                <a:uFillTx/>
                <a:latin typeface="Arial" pitchFamily="34" charset="0"/>
                <a:cs typeface="Arial" pitchFamily="34" charset="0"/>
              </a:rPr>
              <a:t>UNIDAD DE APRENDIZAJE  I</a:t>
            </a:r>
          </a:p>
          <a:p>
            <a:pPr marL="45720" marR="0" lvl="0" indent="0" algn="ctr" defTabSz="914400" rtl="0" eaLnBrk="1" fontAlgn="auto" latinLnBrk="0" hangingPunct="1">
              <a:lnSpc>
                <a:spcPct val="100000"/>
              </a:lnSpc>
              <a:spcBef>
                <a:spcPct val="20000"/>
              </a:spcBef>
              <a:spcAft>
                <a:spcPts val="300"/>
              </a:spcAft>
              <a:buClr>
                <a:srgbClr val="F14124">
                  <a:lumMod val="75000"/>
                </a:srgbClr>
              </a:buClr>
              <a:buSzPct val="130000"/>
              <a:buFont typeface="Georgia" pitchFamily="18" charset="0"/>
              <a:buNone/>
              <a:tabLst/>
              <a:defRPr/>
            </a:pPr>
            <a:r>
              <a:rPr kumimoji="0" lang="es-MX" sz="2800" b="0" i="0" u="none" strike="noStrike" kern="1200" cap="none" spc="0" normalizeH="0" baseline="0" noProof="0" dirty="0" smtClean="0">
                <a:ln>
                  <a:noFill/>
                </a:ln>
                <a:solidFill>
                  <a:sysClr val="windowText" lastClr="000000"/>
                </a:solidFill>
                <a:effectLst/>
                <a:uLnTx/>
                <a:uFillTx/>
                <a:latin typeface="Arial" pitchFamily="34" charset="0"/>
                <a:cs typeface="Arial" pitchFamily="34" charset="0"/>
              </a:rPr>
              <a:t>El proyecto de intervención socioeducativa: su diseño y fundamentación</a:t>
            </a:r>
            <a:r>
              <a:rPr kumimoji="0" lang="es-MX" sz="2200" b="0" i="0" u="none" strike="noStrike" kern="1200" cap="none" spc="0" normalizeH="0" baseline="0" noProof="0" dirty="0" smtClean="0">
                <a:ln>
                  <a:noFill/>
                </a:ln>
                <a:solidFill>
                  <a:sysClr val="windowText" lastClr="000000"/>
                </a:solidFill>
                <a:effectLst/>
                <a:uLnTx/>
                <a:uFillTx/>
                <a:latin typeface="Arial" pitchFamily="34" charset="0"/>
                <a:cs typeface="Arial" pitchFamily="34" charset="0"/>
              </a:rPr>
              <a:t>.   </a:t>
            </a:r>
          </a:p>
        </p:txBody>
      </p:sp>
      <p:sp>
        <p:nvSpPr>
          <p:cNvPr id="6" name="5 CuadroTexto"/>
          <p:cNvSpPr txBox="1"/>
          <p:nvPr/>
        </p:nvSpPr>
        <p:spPr>
          <a:xfrm>
            <a:off x="179512" y="4005064"/>
            <a:ext cx="8784976" cy="1815882"/>
          </a:xfrm>
          <a:prstGeom prst="rect">
            <a:avLst/>
          </a:prstGeom>
          <a:gradFill rotWithShape="1">
            <a:gsLst>
              <a:gs pos="28000">
                <a:srgbClr val="5DCEAF">
                  <a:tint val="18000"/>
                  <a:satMod val="120000"/>
                  <a:lumMod val="88000"/>
                </a:srgbClr>
              </a:gs>
              <a:gs pos="100000">
                <a:srgbClr val="5DCEAF">
                  <a:tint val="40000"/>
                  <a:satMod val="100000"/>
                  <a:lumMod val="78000"/>
                </a:srgbClr>
              </a:gs>
            </a:gsLst>
            <a:lin ang="5400000" scaled="0"/>
          </a:gradFill>
          <a:ln w="9525" cap="flat" cmpd="sng" algn="ctr">
            <a:solidFill>
              <a:srgbClr val="5DCEAF"/>
            </a:solidFill>
            <a:prstDash val="solid"/>
          </a:ln>
          <a:effectLst>
            <a:outerShdw blurRad="63500" dist="50800" dir="5400000" sx="98000" sy="98000" rotWithShape="0">
              <a:srgbClr val="000000">
                <a:alpha val="20000"/>
              </a:srgbClr>
            </a:outerShdw>
          </a:effectLst>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MX" sz="28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UNIDAD DE APRENDIZAJE  II </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s-MX" sz="28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s-MX" sz="28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Seguimiento y evaluación del proyecto de intervención socioeducativa. </a:t>
            </a:r>
            <a:endParaRPr kumimoji="0" lang="es-MX" sz="28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7" name="6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1 Título"/>
          <p:cNvSpPr txBox="1">
            <a:spLocks/>
          </p:cNvSpPr>
          <p:nvPr/>
        </p:nvSpPr>
        <p:spPr>
          <a:xfrm>
            <a:off x="395536" y="116632"/>
            <a:ext cx="8496944" cy="144016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s-MX" sz="2400" dirty="0" smtClean="0">
                <a:latin typeface="Arial" pitchFamily="34" charset="0"/>
                <a:cs typeface="Arial" pitchFamily="34" charset="0"/>
              </a:rPr>
              <a:t>UNIDAD DE APRENDIZAJE  I</a:t>
            </a:r>
            <a:br>
              <a:rPr lang="es-MX" sz="2400" dirty="0" smtClean="0">
                <a:latin typeface="Arial" pitchFamily="34" charset="0"/>
                <a:cs typeface="Arial" pitchFamily="34" charset="0"/>
              </a:rPr>
            </a:br>
            <a:r>
              <a:rPr lang="es-MX" sz="2400" dirty="0" smtClean="0">
                <a:latin typeface="Arial" pitchFamily="34" charset="0"/>
                <a:cs typeface="Arial" pitchFamily="34" charset="0"/>
              </a:rPr>
              <a:t>El proyecto de intervención socioeducativa: su diseño y fundamentación. </a:t>
            </a:r>
            <a:endParaRPr lang="es-MX" sz="2400" dirty="0">
              <a:latin typeface="Arial" pitchFamily="34" charset="0"/>
              <a:cs typeface="Arial" pitchFamily="34" charset="0"/>
            </a:endParaRPr>
          </a:p>
        </p:txBody>
      </p:sp>
      <p:sp>
        <p:nvSpPr>
          <p:cNvPr id="4" name="2 Marcador de contenido"/>
          <p:cNvSpPr txBox="1">
            <a:spLocks/>
          </p:cNvSpPr>
          <p:nvPr/>
        </p:nvSpPr>
        <p:spPr>
          <a:xfrm>
            <a:off x="107504" y="1556792"/>
            <a:ext cx="8928992" cy="4680520"/>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Font typeface="Georgia" pitchFamily="18" charset="0"/>
              <a:buNone/>
            </a:pPr>
            <a:r>
              <a:rPr lang="es-MX" sz="2000" b="1" dirty="0" smtClean="0">
                <a:latin typeface="Arial" pitchFamily="34" charset="0"/>
                <a:cs typeface="Arial" pitchFamily="34" charset="0"/>
              </a:rPr>
              <a:t>CONTENIDOS TEMÁTICOS:</a:t>
            </a:r>
          </a:p>
          <a:p>
            <a:pPr algn="just">
              <a:buFont typeface="Wingdings" pitchFamily="2" charset="2"/>
              <a:buChar char="ü"/>
            </a:pPr>
            <a:r>
              <a:rPr lang="es-MX" sz="2000" dirty="0" smtClean="0">
                <a:latin typeface="Arial" pitchFamily="34" charset="0"/>
                <a:cs typeface="Arial" pitchFamily="34" charset="0"/>
              </a:rPr>
              <a:t>La ubicación del problema: ¿en qué y para qué intervenir?.</a:t>
            </a:r>
          </a:p>
          <a:p>
            <a:pPr algn="just">
              <a:buFont typeface="Wingdings" pitchFamily="2" charset="2"/>
              <a:buChar char="ü"/>
            </a:pPr>
            <a:r>
              <a:rPr lang="es-MX" sz="2000" dirty="0" smtClean="0">
                <a:latin typeface="Arial" pitchFamily="34" charset="0"/>
                <a:cs typeface="Arial" pitchFamily="34" charset="0"/>
              </a:rPr>
              <a:t>El diagnóstico: el contexto, los sujetos involucrados y las experiencias de la práctica. </a:t>
            </a:r>
          </a:p>
          <a:p>
            <a:pPr algn="just">
              <a:buFont typeface="Wingdings" pitchFamily="2" charset="2"/>
              <a:buChar char="ü"/>
            </a:pPr>
            <a:r>
              <a:rPr lang="es-MX" sz="2000" dirty="0" smtClean="0">
                <a:latin typeface="Arial" pitchFamily="34" charset="0"/>
                <a:cs typeface="Arial" pitchFamily="34" charset="0"/>
              </a:rPr>
              <a:t>El proyecto de intervención: sus fundamentos y su diseño. </a:t>
            </a:r>
          </a:p>
          <a:p>
            <a:pPr algn="just">
              <a:buFont typeface="Wingdings" pitchFamily="2" charset="2"/>
              <a:buChar char="ü"/>
            </a:pPr>
            <a:r>
              <a:rPr lang="es-MX" sz="2000" dirty="0" smtClean="0">
                <a:latin typeface="Arial" pitchFamily="34" charset="0"/>
                <a:cs typeface="Arial" pitchFamily="34" charset="0"/>
              </a:rPr>
              <a:t>El proyecto de intervención y su relación con el currículum. </a:t>
            </a:r>
          </a:p>
          <a:p>
            <a:pPr algn="just">
              <a:buFont typeface="Wingdings" pitchFamily="2" charset="2"/>
              <a:buChar char="ü"/>
            </a:pPr>
            <a:r>
              <a:rPr lang="es-MX" sz="2000" dirty="0" smtClean="0">
                <a:latin typeface="Arial" pitchFamily="34" charset="0"/>
                <a:cs typeface="Arial" pitchFamily="34" charset="0"/>
              </a:rPr>
              <a:t>Los recursos y las condiciones de posibilidad.</a:t>
            </a:r>
          </a:p>
          <a:p>
            <a:pPr marL="45720" indent="0" algn="just">
              <a:buNone/>
            </a:pPr>
            <a:endParaRPr lang="es-MX" sz="2000" b="1" dirty="0" smtClean="0">
              <a:latin typeface="Arial" pitchFamily="34" charset="0"/>
              <a:cs typeface="Arial" pitchFamily="34" charset="0"/>
            </a:endParaRPr>
          </a:p>
          <a:p>
            <a:pPr marL="45720" indent="0" algn="just">
              <a:buNone/>
            </a:pPr>
            <a:r>
              <a:rPr lang="es-MX" sz="2000" b="1" dirty="0" smtClean="0">
                <a:latin typeface="Arial" pitchFamily="34" charset="0"/>
                <a:cs typeface="Arial" pitchFamily="34" charset="0"/>
              </a:rPr>
              <a:t>EVIDENCIAS DE APRENDIZAJE DE LA UNIDAD:</a:t>
            </a:r>
            <a:endParaRPr lang="es-MX" sz="2000" b="1" dirty="0">
              <a:latin typeface="Arial" pitchFamily="34" charset="0"/>
              <a:cs typeface="Arial" pitchFamily="34" charset="0"/>
            </a:endParaRPr>
          </a:p>
          <a:p>
            <a:pPr algn="just">
              <a:buFont typeface="Wingdings" pitchFamily="2" charset="2"/>
              <a:buChar char="ü"/>
            </a:pPr>
            <a:r>
              <a:rPr lang="es-MX" sz="2000" b="1" dirty="0" smtClean="0">
                <a:latin typeface="Arial" pitchFamily="34" charset="0"/>
                <a:cs typeface="Arial" pitchFamily="34" charset="0"/>
              </a:rPr>
              <a:t>Planes de clase.</a:t>
            </a:r>
          </a:p>
          <a:p>
            <a:pPr algn="just">
              <a:buFont typeface="Wingdings" pitchFamily="2" charset="2"/>
              <a:buChar char="ü"/>
            </a:pPr>
            <a:r>
              <a:rPr lang="es-MX" sz="2000" b="1" dirty="0" smtClean="0">
                <a:latin typeface="Arial" pitchFamily="34" charset="0"/>
                <a:cs typeface="Arial" pitchFamily="34" charset="0"/>
              </a:rPr>
              <a:t>Diagnóstico</a:t>
            </a:r>
            <a:endParaRPr lang="es-MX" sz="2000" dirty="0">
              <a:latin typeface="Arial" pitchFamily="34" charset="0"/>
              <a:cs typeface="Arial" pitchFamily="34" charset="0"/>
            </a:endParaRPr>
          </a:p>
        </p:txBody>
      </p:sp>
      <p:sp>
        <p:nvSpPr>
          <p:cNvPr id="6" name="5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1 Título"/>
          <p:cNvSpPr txBox="1">
            <a:spLocks/>
          </p:cNvSpPr>
          <p:nvPr/>
        </p:nvSpPr>
        <p:spPr>
          <a:xfrm>
            <a:off x="179512" y="241476"/>
            <a:ext cx="8712968" cy="1675356"/>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s-MX" sz="2400" dirty="0" smtClean="0">
                <a:latin typeface="Arial" pitchFamily="34" charset="0"/>
                <a:cs typeface="Arial" pitchFamily="34" charset="0"/>
              </a:rPr>
              <a:t>UNIDAD DE APRENDIZAJE  II </a:t>
            </a:r>
            <a:br>
              <a:rPr lang="es-MX" sz="2400" dirty="0" smtClean="0">
                <a:latin typeface="Arial" pitchFamily="34" charset="0"/>
                <a:cs typeface="Arial" pitchFamily="34" charset="0"/>
              </a:rPr>
            </a:br>
            <a:r>
              <a:rPr lang="es-MX" sz="2400" dirty="0" smtClean="0">
                <a:latin typeface="Arial" pitchFamily="34" charset="0"/>
                <a:cs typeface="Arial" pitchFamily="34" charset="0"/>
              </a:rPr>
              <a:t>Seguimiento y evaluación del proyecto de intervención socioeducativa</a:t>
            </a:r>
            <a:r>
              <a:rPr lang="es-MX" sz="2800" dirty="0" smtClean="0">
                <a:latin typeface="Arial" pitchFamily="34" charset="0"/>
                <a:cs typeface="Arial" pitchFamily="34" charset="0"/>
              </a:rPr>
              <a:t>. </a:t>
            </a:r>
          </a:p>
          <a:p>
            <a:pPr marL="0" indent="0" algn="ctr">
              <a:buFont typeface="Georgia" pitchFamily="18" charset="0"/>
              <a:buNone/>
            </a:pPr>
            <a:r>
              <a:rPr lang="es-MX" sz="3200" dirty="0" smtClean="0">
                <a:latin typeface="Comic Sans MS" pitchFamily="66" charset="0"/>
              </a:rPr>
              <a:t/>
            </a:r>
            <a:br>
              <a:rPr lang="es-MX" sz="3200" dirty="0" smtClean="0">
                <a:latin typeface="Comic Sans MS" pitchFamily="66" charset="0"/>
              </a:rPr>
            </a:br>
            <a:endParaRPr lang="es-MX" sz="3200" dirty="0">
              <a:latin typeface="Comic Sans MS" pitchFamily="66" charset="0"/>
            </a:endParaRPr>
          </a:p>
        </p:txBody>
      </p:sp>
      <p:sp>
        <p:nvSpPr>
          <p:cNvPr id="4" name="2 Marcador de contenido"/>
          <p:cNvSpPr txBox="1">
            <a:spLocks/>
          </p:cNvSpPr>
          <p:nvPr/>
        </p:nvSpPr>
        <p:spPr>
          <a:xfrm>
            <a:off x="179512" y="1628800"/>
            <a:ext cx="8784976" cy="4536504"/>
          </a:xfrm>
          <a:prstGeom prst="rect">
            <a:avLst/>
          </a:prstGeom>
        </p:spPr>
        <p:txBody>
          <a:bodyPr vert="horz" lIns="91440" tIns="45720" rIns="91440" bIns="45720" rtlCol="0">
            <a:normAutofit lnSpcReduction="1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None/>
            </a:pPr>
            <a:r>
              <a:rPr lang="es-MX" sz="2400" b="1" dirty="0">
                <a:latin typeface="Arial" pitchFamily="34" charset="0"/>
                <a:cs typeface="Arial" pitchFamily="34" charset="0"/>
              </a:rPr>
              <a:t>CONTENIDOS TEMÁTICOS</a:t>
            </a:r>
            <a:r>
              <a:rPr lang="es-MX" sz="2400" b="1" dirty="0" smtClean="0">
                <a:latin typeface="Arial" pitchFamily="34" charset="0"/>
                <a:cs typeface="Arial" pitchFamily="34" charset="0"/>
              </a:rPr>
              <a:t>:</a:t>
            </a:r>
            <a:endParaRPr lang="es-MX" sz="2400" dirty="0" smtClean="0">
              <a:latin typeface="Arial" pitchFamily="34" charset="0"/>
              <a:cs typeface="Arial" pitchFamily="34" charset="0"/>
            </a:endParaRPr>
          </a:p>
          <a:p>
            <a:pPr algn="just">
              <a:buFont typeface="Wingdings" pitchFamily="2" charset="2"/>
              <a:buChar char="ü"/>
            </a:pPr>
            <a:r>
              <a:rPr lang="es-MX" sz="2400" dirty="0" smtClean="0">
                <a:latin typeface="Arial" pitchFamily="34" charset="0"/>
                <a:cs typeface="Arial" pitchFamily="34" charset="0"/>
              </a:rPr>
              <a:t>Del diseño del proyecto a su implementación.</a:t>
            </a:r>
          </a:p>
          <a:p>
            <a:pPr algn="just">
              <a:buFont typeface="Wingdings" pitchFamily="2" charset="2"/>
              <a:buChar char="ü"/>
            </a:pPr>
            <a:r>
              <a:rPr lang="es-MX" sz="2400" dirty="0" smtClean="0">
                <a:latin typeface="Arial" pitchFamily="34" charset="0"/>
                <a:cs typeface="Arial" pitchFamily="34" charset="0"/>
              </a:rPr>
              <a:t>Sistematización: seguimiento y evaluación.</a:t>
            </a:r>
          </a:p>
          <a:p>
            <a:pPr algn="just">
              <a:buFont typeface="Wingdings" pitchFamily="2" charset="2"/>
              <a:buChar char="ü"/>
            </a:pPr>
            <a:r>
              <a:rPr lang="es-MX" sz="2400" dirty="0" smtClean="0">
                <a:latin typeface="Arial" pitchFamily="34" charset="0"/>
                <a:cs typeface="Arial" pitchFamily="34" charset="0"/>
              </a:rPr>
              <a:t>Reorientando y haciendo ajustes.</a:t>
            </a:r>
          </a:p>
          <a:p>
            <a:pPr algn="just">
              <a:buFont typeface="Wingdings" pitchFamily="2" charset="2"/>
              <a:buChar char="ü"/>
            </a:pPr>
            <a:r>
              <a:rPr lang="es-MX" sz="2400" dirty="0" smtClean="0">
                <a:latin typeface="Arial" pitchFamily="34" charset="0"/>
                <a:cs typeface="Arial" pitchFamily="34" charset="0"/>
              </a:rPr>
              <a:t>Del dicho al hecho: el reporte analítico y reflexivo</a:t>
            </a:r>
            <a:r>
              <a:rPr lang="es-MX" sz="2400" dirty="0" smtClean="0">
                <a:latin typeface="Comic Sans MS" pitchFamily="66" charset="0"/>
              </a:rPr>
              <a:t>. </a:t>
            </a:r>
            <a:endParaRPr lang="es-MX" sz="2400" b="1" dirty="0" smtClean="0">
              <a:latin typeface="Arial" pitchFamily="34" charset="0"/>
              <a:cs typeface="Arial" pitchFamily="34" charset="0"/>
            </a:endParaRPr>
          </a:p>
          <a:p>
            <a:pPr marL="45720" indent="0" algn="just">
              <a:buNone/>
            </a:pPr>
            <a:r>
              <a:rPr lang="es-MX" sz="2400" b="1" dirty="0" smtClean="0">
                <a:latin typeface="Arial" pitchFamily="34" charset="0"/>
                <a:cs typeface="Arial" pitchFamily="34" charset="0"/>
              </a:rPr>
              <a:t>EVIDENCIAS </a:t>
            </a:r>
            <a:r>
              <a:rPr lang="es-MX" sz="2400" b="1" dirty="0">
                <a:latin typeface="Arial" pitchFamily="34" charset="0"/>
                <a:cs typeface="Arial" pitchFamily="34" charset="0"/>
              </a:rPr>
              <a:t>DE APRENDIZAJE DE LA UNIDAD:</a:t>
            </a:r>
          </a:p>
          <a:p>
            <a:pPr algn="just">
              <a:buFont typeface="Wingdings" pitchFamily="2" charset="2"/>
              <a:buChar char="ü"/>
            </a:pPr>
            <a:r>
              <a:rPr lang="es-MX" sz="2400" dirty="0">
                <a:latin typeface="Arial" pitchFamily="34" charset="0"/>
                <a:cs typeface="Arial" pitchFamily="34" charset="0"/>
              </a:rPr>
              <a:t>Planes de clase</a:t>
            </a:r>
            <a:r>
              <a:rPr lang="es-MX" sz="2400" dirty="0" smtClean="0">
                <a:latin typeface="Arial" pitchFamily="34" charset="0"/>
                <a:cs typeface="Arial" pitchFamily="34" charset="0"/>
              </a:rPr>
              <a:t>.</a:t>
            </a:r>
          </a:p>
          <a:p>
            <a:pPr marL="45720" indent="0" algn="just">
              <a:buNone/>
            </a:pPr>
            <a:r>
              <a:rPr lang="es-MX" sz="2400" b="1" dirty="0" smtClean="0">
                <a:latin typeface="Arial" pitchFamily="34" charset="0"/>
                <a:cs typeface="Arial" pitchFamily="34" charset="0"/>
              </a:rPr>
              <a:t>EVIDENCIA GLOBAL:</a:t>
            </a:r>
            <a:endParaRPr lang="es-MX" sz="2400" b="1" dirty="0">
              <a:latin typeface="Arial" pitchFamily="34" charset="0"/>
              <a:cs typeface="Arial" pitchFamily="34" charset="0"/>
            </a:endParaRPr>
          </a:p>
          <a:p>
            <a:pPr algn="just">
              <a:buFont typeface="Wingdings" pitchFamily="2" charset="2"/>
              <a:buChar char="ü"/>
            </a:pPr>
            <a:r>
              <a:rPr lang="es-MX" sz="2400" dirty="0">
                <a:latin typeface="Arial" pitchFamily="34" charset="0"/>
                <a:cs typeface="Arial" pitchFamily="34" charset="0"/>
              </a:rPr>
              <a:t>Informe del proyecto de intervención socioeducativa (evidencia integradora</a:t>
            </a:r>
            <a:r>
              <a:rPr lang="es-MX" sz="2400" dirty="0" smtClean="0">
                <a:latin typeface="Arial" pitchFamily="34" charset="0"/>
                <a:cs typeface="Arial" pitchFamily="34" charset="0"/>
              </a:rPr>
              <a:t>). </a:t>
            </a:r>
            <a:endParaRPr lang="es-MX" sz="2400" dirty="0">
              <a:latin typeface="Arial" pitchFamily="34" charset="0"/>
              <a:cs typeface="Arial" pitchFamily="34" charset="0"/>
            </a:endParaRPr>
          </a:p>
          <a:p>
            <a:pPr marL="45720" indent="0" algn="just">
              <a:buNone/>
            </a:pPr>
            <a:endParaRPr lang="es-MX" sz="2400" dirty="0">
              <a:latin typeface="Comic Sans MS" pitchFamily="66" charset="0"/>
            </a:endParaRPr>
          </a:p>
        </p:txBody>
      </p:sp>
      <p:sp>
        <p:nvSpPr>
          <p:cNvPr id="6" name="5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1 Título"/>
          <p:cNvSpPr txBox="1">
            <a:spLocks/>
          </p:cNvSpPr>
          <p:nvPr/>
        </p:nvSpPr>
        <p:spPr>
          <a:xfrm>
            <a:off x="539552" y="260648"/>
            <a:ext cx="8096687"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s-MX" sz="2800" dirty="0" smtClean="0">
                <a:latin typeface="Arial" pitchFamily="34" charset="0"/>
                <a:cs typeface="Arial" pitchFamily="34" charset="0"/>
              </a:rPr>
              <a:t>ORIENTACIONES GENERALES PARA EL DESARROLLO DEL CURSO</a:t>
            </a:r>
            <a:endParaRPr lang="es-MX" sz="2800" dirty="0">
              <a:latin typeface="Arial" pitchFamily="34" charset="0"/>
              <a:cs typeface="Arial" pitchFamily="34" charset="0"/>
            </a:endParaRPr>
          </a:p>
        </p:txBody>
      </p:sp>
      <p:sp>
        <p:nvSpPr>
          <p:cNvPr id="4" name="2 Marcador de contenido"/>
          <p:cNvSpPr txBox="1">
            <a:spLocks/>
          </p:cNvSpPr>
          <p:nvPr/>
        </p:nvSpPr>
        <p:spPr>
          <a:xfrm>
            <a:off x="179512" y="1268760"/>
            <a:ext cx="8712968" cy="5096494"/>
          </a:xfrm>
          <a:prstGeom prst="rect">
            <a:avLst/>
          </a:prstGeom>
        </p:spPr>
        <p:txBody>
          <a:bodyPr vert="horz" lIns="91440" tIns="45720" rIns="91440" bIns="45720" rtlCol="0">
            <a:normAutofit fontScale="92500" lnSpcReduction="1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buFont typeface="Wingdings" pitchFamily="2" charset="2"/>
              <a:buChar char="ü"/>
            </a:pPr>
            <a:r>
              <a:rPr lang="es-MX" sz="2400" dirty="0" smtClean="0">
                <a:latin typeface="Arial" pitchFamily="34" charset="0"/>
                <a:cs typeface="Arial" pitchFamily="34" charset="0"/>
              </a:rPr>
              <a:t>Se trabaja como seminario-taller.</a:t>
            </a:r>
          </a:p>
          <a:p>
            <a:pPr algn="just">
              <a:buFont typeface="Wingdings" pitchFamily="2" charset="2"/>
              <a:buChar char="ü"/>
            </a:pPr>
            <a:r>
              <a:rPr lang="es-MX" sz="2400" dirty="0" smtClean="0">
                <a:latin typeface="Arial" pitchFamily="34" charset="0"/>
                <a:cs typeface="Arial" pitchFamily="34" charset="0"/>
              </a:rPr>
              <a:t>Profundizar en:</a:t>
            </a:r>
          </a:p>
          <a:p>
            <a:pPr algn="just">
              <a:buFont typeface="Arial" pitchFamily="34" charset="0"/>
              <a:buChar char="•"/>
            </a:pPr>
            <a:r>
              <a:rPr lang="es-MX" sz="2400" dirty="0" smtClean="0">
                <a:latin typeface="Arial" pitchFamily="34" charset="0"/>
                <a:cs typeface="Arial" pitchFamily="34" charset="0"/>
              </a:rPr>
              <a:t> </a:t>
            </a:r>
            <a:r>
              <a:rPr lang="es-MX" sz="2400" dirty="0">
                <a:latin typeface="Arial" pitchFamily="34" charset="0"/>
                <a:cs typeface="Arial" pitchFamily="34" charset="0"/>
              </a:rPr>
              <a:t>L</a:t>
            </a:r>
            <a:r>
              <a:rPr lang="es-MX" sz="2400" dirty="0" smtClean="0">
                <a:latin typeface="Arial" pitchFamily="34" charset="0"/>
                <a:cs typeface="Arial" pitchFamily="34" charset="0"/>
              </a:rPr>
              <a:t>os enfoques del plan y programas de estudio del nivel de preescolar.</a:t>
            </a:r>
          </a:p>
          <a:p>
            <a:pPr algn="just">
              <a:buFont typeface="Arial" pitchFamily="34" charset="0"/>
              <a:buChar char="•"/>
            </a:pPr>
            <a:r>
              <a:rPr lang="es-MX" sz="2400" dirty="0" smtClean="0">
                <a:latin typeface="Arial" pitchFamily="34" charset="0"/>
                <a:cs typeface="Arial" pitchFamily="34" charset="0"/>
              </a:rPr>
              <a:t>En el dominio de los contenidos y métodos de enseñanza, en los procesos de evaluación y logro de aprendizajes de los alumnos con los que trabaja.</a:t>
            </a:r>
          </a:p>
          <a:p>
            <a:pPr algn="just">
              <a:buFont typeface="Arial" pitchFamily="34" charset="0"/>
              <a:buChar char="•"/>
            </a:pPr>
            <a:r>
              <a:rPr lang="es-MX" sz="2400" dirty="0" smtClean="0">
                <a:latin typeface="Arial" pitchFamily="34" charset="0"/>
                <a:cs typeface="Arial" pitchFamily="34" charset="0"/>
              </a:rPr>
              <a:t> En el diseño de propuestas que reconozcan los contextos específicos.</a:t>
            </a:r>
          </a:p>
          <a:p>
            <a:pPr algn="just">
              <a:buFont typeface="Wingdings" pitchFamily="2" charset="2"/>
              <a:buChar char="ü"/>
            </a:pPr>
            <a:r>
              <a:rPr lang="es-MX" sz="2400" dirty="0" smtClean="0">
                <a:latin typeface="Arial" pitchFamily="34" charset="0"/>
                <a:cs typeface="Arial" pitchFamily="34" charset="0"/>
              </a:rPr>
              <a:t>Trabajar  por proyectos que como estrategia de enseñanza-aprendizaje involucra de forma activa a los estudiantes en la elaboración de una propuesta de intervención que da respuesta a una necesidad o problemática planteada en y a partir del contexto en que desarrolla su aprendizaje acerca de la docencia. </a:t>
            </a:r>
            <a:endParaRPr lang="es-MX" sz="2400" dirty="0">
              <a:latin typeface="Arial" pitchFamily="34" charset="0"/>
              <a:cs typeface="Arial" pitchFamily="34" charset="0"/>
            </a:endParaRPr>
          </a:p>
        </p:txBody>
      </p:sp>
      <p:sp>
        <p:nvSpPr>
          <p:cNvPr id="6" name="5 CuadroTexto"/>
          <p:cNvSpPr txBox="1"/>
          <p:nvPr/>
        </p:nvSpPr>
        <p:spPr>
          <a:xfrm>
            <a:off x="395536" y="6021288"/>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07504"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1 Título"/>
          <p:cNvSpPr txBox="1">
            <a:spLocks/>
          </p:cNvSpPr>
          <p:nvPr/>
        </p:nvSpPr>
        <p:spPr>
          <a:xfrm>
            <a:off x="611561" y="116632"/>
            <a:ext cx="7200800" cy="79208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ctr" defTabSz="914400" rtl="0" eaLnBrk="1" fontAlgn="auto" latinLnBrk="0" hangingPunct="1">
              <a:lnSpc>
                <a:spcPct val="100000"/>
              </a:lnSpc>
              <a:spcBef>
                <a:spcPct val="0"/>
              </a:spcBef>
              <a:spcAft>
                <a:spcPts val="0"/>
              </a:spcAft>
              <a:buClr>
                <a:srgbClr val="F14124">
                  <a:lumMod val="75000"/>
                </a:srgbClr>
              </a:buClr>
              <a:buSzPct val="128000"/>
              <a:buFont typeface="Georgia" pitchFamily="18" charset="0"/>
              <a:buNone/>
              <a:tabLst/>
              <a:defRPr/>
            </a:pPr>
            <a:r>
              <a:rPr kumimoji="0" lang="es-MX" sz="4000" b="1" i="0" u="none" strike="noStrike" kern="1200" cap="none" spc="0" normalizeH="0" baseline="0" noProof="0" dirty="0" smtClean="0">
                <a:ln>
                  <a:noFill/>
                </a:ln>
                <a:gradFill>
                  <a:gsLst>
                    <a:gs pos="0">
                      <a:sysClr val="windowText" lastClr="000000"/>
                    </a:gs>
                    <a:gs pos="40000">
                      <a:sysClr val="windowText" lastClr="000000">
                        <a:lumMod val="75000"/>
                        <a:lumOff val="25000"/>
                      </a:sysClr>
                    </a:gs>
                    <a:gs pos="100000">
                      <a:srgbClr val="212745">
                        <a:alpha val="65000"/>
                      </a:srgbClr>
                    </a:gs>
                  </a:gsLst>
                  <a:lin ang="5400000" scaled="0"/>
                </a:gradFill>
                <a:effectLst>
                  <a:reflection blurRad="6350" stA="55000" endA="300" endPos="45500" dir="5400000" sy="-100000" algn="bl" rotWithShape="0"/>
                </a:effectLst>
                <a:uLnTx/>
                <a:uFillTx/>
                <a:latin typeface="Arial" pitchFamily="34" charset="0"/>
                <a:cs typeface="Arial" pitchFamily="34" charset="0"/>
              </a:rPr>
              <a:t>EVALUACIÓN </a:t>
            </a:r>
            <a:endParaRPr kumimoji="0" lang="es-MX" sz="4000" b="1" i="0" u="none" strike="noStrike" kern="1200" cap="none" spc="0" normalizeH="0" baseline="0" noProof="0" dirty="0">
              <a:ln>
                <a:noFill/>
              </a:ln>
              <a:gradFill>
                <a:gsLst>
                  <a:gs pos="0">
                    <a:sysClr val="windowText" lastClr="000000"/>
                  </a:gs>
                  <a:gs pos="40000">
                    <a:sysClr val="windowText" lastClr="000000">
                      <a:lumMod val="75000"/>
                      <a:lumOff val="25000"/>
                    </a:sysClr>
                  </a:gs>
                  <a:gs pos="100000">
                    <a:srgbClr val="212745">
                      <a:alpha val="65000"/>
                    </a:srgbClr>
                  </a:gs>
                </a:gsLst>
                <a:lin ang="5400000" scaled="0"/>
              </a:gradFill>
              <a:effectLst>
                <a:reflection blurRad="6350" stA="55000" endA="300" endPos="45500" dir="5400000" sy="-100000" algn="bl" rotWithShape="0"/>
              </a:effectLst>
              <a:uLnTx/>
              <a:uFillTx/>
              <a:latin typeface="Arial" pitchFamily="34" charset="0"/>
              <a:cs typeface="Arial" pitchFamily="34" charset="0"/>
            </a:endParaRPr>
          </a:p>
        </p:txBody>
      </p:sp>
      <p:sp>
        <p:nvSpPr>
          <p:cNvPr id="4" name="2 Marcador de contenido"/>
          <p:cNvSpPr txBox="1">
            <a:spLocks/>
          </p:cNvSpPr>
          <p:nvPr/>
        </p:nvSpPr>
        <p:spPr>
          <a:xfrm>
            <a:off x="0" y="908720"/>
            <a:ext cx="9036496" cy="4770864"/>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Font typeface="Georgia" pitchFamily="18" charset="0"/>
              <a:buNone/>
            </a:pPr>
            <a:r>
              <a:rPr lang="es-MX" sz="2000" dirty="0" smtClean="0">
                <a:latin typeface="Arial" pitchFamily="34" charset="0"/>
                <a:cs typeface="Arial" pitchFamily="34" charset="0"/>
              </a:rPr>
              <a:t>La evaluación que se propone parte de dos principios básicos:</a:t>
            </a:r>
          </a:p>
          <a:p>
            <a:pPr algn="just">
              <a:buFont typeface="Wingdings" pitchFamily="2" charset="2"/>
              <a:buChar char="ü"/>
            </a:pPr>
            <a:r>
              <a:rPr lang="es-MX" sz="2000" dirty="0" smtClean="0">
                <a:latin typeface="Arial" pitchFamily="34" charset="0"/>
                <a:cs typeface="Arial" pitchFamily="34" charset="0"/>
              </a:rPr>
              <a:t> El primero es que el logro de los aprendizajes ha permitido valorar la capacidad del estudiante para resolver las distintas exigencias que le plantean la formación profesional y la docencia en las escuelas donde ha realizado su práctica. </a:t>
            </a:r>
          </a:p>
          <a:p>
            <a:pPr algn="just">
              <a:buFont typeface="Wingdings" pitchFamily="2" charset="2"/>
              <a:buChar char="ü"/>
            </a:pPr>
            <a:r>
              <a:rPr lang="es-MX" sz="2000" dirty="0" smtClean="0">
                <a:latin typeface="Arial" pitchFamily="34" charset="0"/>
                <a:cs typeface="Arial" pitchFamily="34" charset="0"/>
              </a:rPr>
              <a:t>El segundo es que para hacerlo ha tenido que generar evidencias concretas, las cuales a su vez han servido para mostrar la capacidad de integración y articulación de los aspectos teóricos, metodológicos, didácticos, técnicos, instrumentales y tecnológicos, en el diseño de propuestas. </a:t>
            </a:r>
          </a:p>
          <a:p>
            <a:pPr algn="just">
              <a:buFont typeface="Wingdings" pitchFamily="2" charset="2"/>
              <a:buChar char="ü"/>
            </a:pPr>
            <a:r>
              <a:rPr lang="es-MX" sz="2000" dirty="0" smtClean="0">
                <a:latin typeface="Arial" pitchFamily="34" charset="0"/>
                <a:cs typeface="Arial" pitchFamily="34" charset="0"/>
              </a:rPr>
              <a:t>Atendiendo a la evaluación formativa-</a:t>
            </a:r>
            <a:r>
              <a:rPr lang="es-MX" sz="2000" dirty="0" err="1" smtClean="0">
                <a:latin typeface="Arial" pitchFamily="34" charset="0"/>
                <a:cs typeface="Arial" pitchFamily="34" charset="0"/>
              </a:rPr>
              <a:t>sumativa</a:t>
            </a:r>
            <a:r>
              <a:rPr lang="es-MX" sz="2000" dirty="0" smtClean="0">
                <a:latin typeface="Arial" pitchFamily="34" charset="0"/>
                <a:cs typeface="Arial" pitchFamily="34" charset="0"/>
              </a:rPr>
              <a:t> y en particular a las competencias y finalidades de este curso, los estudiantes siguen elaborando propuestas específicas trabajar los contenidos curriculares que les son propuestos en las escuelas de educación preescolar,  cuya evidencia principal son: los planes de clase, los materiales didácticos y los ejercicios de descripción y análisis de sus experiencias en la docencia. </a:t>
            </a:r>
            <a:endParaRPr lang="es-MX" sz="2000" dirty="0">
              <a:latin typeface="Arial" pitchFamily="34" charset="0"/>
              <a:cs typeface="Arial" pitchFamily="34" charset="0"/>
            </a:endParaRPr>
          </a:p>
        </p:txBody>
      </p:sp>
      <p:sp>
        <p:nvSpPr>
          <p:cNvPr id="6" name="5 CuadroTexto"/>
          <p:cNvSpPr txBox="1"/>
          <p:nvPr/>
        </p:nvSpPr>
        <p:spPr>
          <a:xfrm>
            <a:off x="395536" y="6093296"/>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Marcador de contenido"/>
          <p:cNvSpPr txBox="1">
            <a:spLocks/>
          </p:cNvSpPr>
          <p:nvPr/>
        </p:nvSpPr>
        <p:spPr>
          <a:xfrm>
            <a:off x="143508" y="457200"/>
            <a:ext cx="8856984" cy="5708104"/>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buFont typeface="Wingdings" pitchFamily="2" charset="2"/>
              <a:buChar char="ü"/>
            </a:pPr>
            <a:r>
              <a:rPr lang="es-MX" sz="2400" dirty="0" smtClean="0">
                <a:latin typeface="Comic Sans MS" pitchFamily="66" charset="0"/>
              </a:rPr>
              <a:t> </a:t>
            </a:r>
            <a:r>
              <a:rPr lang="es-MX" sz="2400" dirty="0" smtClean="0">
                <a:latin typeface="Arial" pitchFamily="34" charset="0"/>
                <a:cs typeface="Arial" pitchFamily="34" charset="0"/>
              </a:rPr>
              <a:t>El principal producto a evaluar; el diseño, la realización, seguimiento, evaluación y conformación del informe serán las evidencias que permitirán valorar la capacidad que tiene el estudiante para focalizar un tema, para diagnosticar, para diseñar una propuesta de intervención, usando los referentes teóricos y en particular los metodológicos y técnicos, en desarrollo de su proyecto.</a:t>
            </a:r>
          </a:p>
          <a:p>
            <a:pPr algn="just">
              <a:buFont typeface="Wingdings" pitchFamily="2" charset="2"/>
              <a:buChar char="ü"/>
            </a:pPr>
            <a:r>
              <a:rPr lang="es-MX" sz="2400" dirty="0" smtClean="0">
                <a:latin typeface="Arial" pitchFamily="34" charset="0"/>
                <a:cs typeface="Arial" pitchFamily="34" charset="0"/>
              </a:rPr>
              <a:t>La creatividad que se pone en juego en su elaboración y el impacto en cuanto a sus resultados.</a:t>
            </a:r>
          </a:p>
          <a:p>
            <a:pPr algn="just">
              <a:buFont typeface="Wingdings" pitchFamily="2" charset="2"/>
              <a:buChar char="ü"/>
            </a:pPr>
            <a:r>
              <a:rPr lang="es-MX" sz="2400" dirty="0" smtClean="0">
                <a:latin typeface="Arial" pitchFamily="34" charset="0"/>
                <a:cs typeface="Arial" pitchFamily="34" charset="0"/>
              </a:rPr>
              <a:t>Las evidencias de aprendizaje de cada unidad, el estudiante realizará una evidencia integradora en la que condensará los aspectos más relevantes de su trabajo en el aula, así como los resultados de la implementación del proyecto de intervención socioeducativa.  </a:t>
            </a:r>
          </a:p>
          <a:p>
            <a:pPr marL="45720" indent="0">
              <a:buFont typeface="Georgia" pitchFamily="18" charset="0"/>
              <a:buNone/>
            </a:pPr>
            <a:endParaRPr lang="es-MX" sz="2400" dirty="0" smtClean="0">
              <a:latin typeface="Comic Sans MS" pitchFamily="66" charset="0"/>
            </a:endParaRPr>
          </a:p>
          <a:p>
            <a:pPr marL="45720" indent="0">
              <a:buFont typeface="Georgia" pitchFamily="18" charset="0"/>
              <a:buNone/>
            </a:pPr>
            <a:endParaRPr lang="es-MX" sz="2400" dirty="0">
              <a:latin typeface="Comic Sans MS" pitchFamily="66" charset="0"/>
            </a:endParaRPr>
          </a:p>
        </p:txBody>
      </p:sp>
      <p:sp>
        <p:nvSpPr>
          <p:cNvPr id="4" name="3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1 Título"/>
          <p:cNvSpPr txBox="1">
            <a:spLocks/>
          </p:cNvSpPr>
          <p:nvPr/>
        </p:nvSpPr>
        <p:spPr>
          <a:xfrm>
            <a:off x="323528" y="332656"/>
            <a:ext cx="8640960" cy="648072"/>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s-MX" sz="2800" dirty="0" smtClean="0">
                <a:latin typeface="Arial" pitchFamily="34" charset="0"/>
                <a:cs typeface="Arial" pitchFamily="34" charset="0"/>
              </a:rPr>
              <a:t>CRITERIOS DE EVALUACIÓN</a:t>
            </a:r>
            <a:endParaRPr lang="es-MX" sz="2800" dirty="0">
              <a:latin typeface="Arial" pitchFamily="34" charset="0"/>
              <a:cs typeface="Arial" pitchFamily="34" charset="0"/>
            </a:endParaRPr>
          </a:p>
        </p:txBody>
      </p:sp>
      <p:graphicFrame>
        <p:nvGraphicFramePr>
          <p:cNvPr id="4" name="3 Tabla"/>
          <p:cNvGraphicFramePr>
            <a:graphicFrameLocks noGrp="1"/>
          </p:cNvGraphicFramePr>
          <p:nvPr>
            <p:extLst>
              <p:ext uri="{D42A27DB-BD31-4B8C-83A1-F6EECF244321}">
                <p14:modId xmlns:p14="http://schemas.microsoft.com/office/powerpoint/2010/main" val="1255954910"/>
              </p:ext>
            </p:extLst>
          </p:nvPr>
        </p:nvGraphicFramePr>
        <p:xfrm>
          <a:off x="323528" y="1340768"/>
          <a:ext cx="8541108" cy="3281218"/>
        </p:xfrm>
        <a:graphic>
          <a:graphicData uri="http://schemas.openxmlformats.org/drawingml/2006/table">
            <a:tbl>
              <a:tblPr firstRow="1" bandRow="1"/>
              <a:tblGrid>
                <a:gridCol w="432048"/>
                <a:gridCol w="3860587"/>
                <a:gridCol w="2304256"/>
                <a:gridCol w="1944217"/>
              </a:tblGrid>
              <a:tr h="223982">
                <a:tc rowSpan="2" gridSpan="2">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a:endParaRPr lang="es-MX" dirty="0" smtClean="0">
                        <a:latin typeface="Arial" pitchFamily="34" charset="0"/>
                        <a:cs typeface="Arial" pitchFamily="34" charset="0"/>
                      </a:endParaRPr>
                    </a:p>
                    <a:p>
                      <a:pPr algn="ctr"/>
                      <a:r>
                        <a:rPr lang="es-MX" dirty="0" smtClean="0">
                          <a:latin typeface="Arial" pitchFamily="34" charset="0"/>
                          <a:cs typeface="Arial" pitchFamily="34" charset="0"/>
                        </a:rPr>
                        <a:t>Criterios</a:t>
                      </a:r>
                      <a:r>
                        <a:rPr lang="es-MX" baseline="0" dirty="0" smtClean="0">
                          <a:latin typeface="Arial" pitchFamily="34" charset="0"/>
                          <a:cs typeface="Arial" pitchFamily="34" charset="0"/>
                        </a:rPr>
                        <a:t>  de  evaluación</a:t>
                      </a:r>
                      <a:endParaRPr lang="es-MX" dirty="0">
                        <a:latin typeface="Arial" pitchFamily="34" charset="0"/>
                        <a:cs typeface="Arial" pitchFamily="34"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rowSpan="2" hMerge="1">
                  <a:txBody>
                    <a:bodyPr/>
                    <a:lstStyle/>
                    <a:p>
                      <a:endParaRPr lang="es-MX"/>
                    </a:p>
                  </a:txBody>
                  <a:tcPr/>
                </a:tc>
                <a:tc gridSpan="2">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a:r>
                        <a:rPr lang="es-MX" dirty="0" smtClean="0">
                          <a:latin typeface="Arial" pitchFamily="34" charset="0"/>
                          <a:cs typeface="Arial" pitchFamily="34" charset="0"/>
                        </a:rPr>
                        <a:t>PORCENTAJES DE EVALUACIÓN</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dirty="0" smtClean="0">
                        <a:latin typeface="Comic Sans MS" pitchFamily="66" charset="0"/>
                      </a:endParaRPr>
                    </a:p>
                  </a:txBody>
                  <a:tcPr>
                    <a:lnB w="12700" cap="flat" cmpd="sng" algn="ctr">
                      <a:solidFill>
                        <a:schemeClr val="tx1"/>
                      </a:solidFill>
                      <a:prstDash val="solid"/>
                      <a:round/>
                      <a:headEnd type="none" w="med" len="med"/>
                      <a:tailEnd type="none" w="med" len="med"/>
                    </a:lnB>
                  </a:tcPr>
                </a:tc>
              </a:tr>
              <a:tr h="690418">
                <a:tc gridSpan="2" vMerge="1">
                  <a:txBody>
                    <a:bodyPr/>
                    <a:lstStyle/>
                    <a:p>
                      <a:endParaRPr lang="es-MX"/>
                    </a:p>
                  </a:txBody>
                  <a:tcPr/>
                </a:tc>
                <a:tc hMerge="1" vMerge="1">
                  <a:txBody>
                    <a:bodyPr/>
                    <a:lstStyle/>
                    <a:p>
                      <a:endParaRPr lang="es-MX"/>
                    </a:p>
                  </a:txBody>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latin typeface="Arial" pitchFamily="34" charset="0"/>
                          <a:cs typeface="Arial" pitchFamily="34" charset="0"/>
                        </a:rPr>
                        <a:t>Con jornada de o y p</a:t>
                      </a:r>
                    </a:p>
                  </a:txBody>
                  <a:tcPr>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latin typeface="Arial" pitchFamily="34" charset="0"/>
                          <a:cs typeface="Arial" pitchFamily="34" charset="0"/>
                        </a:rPr>
                        <a:t>Sin jornada de o y p</a:t>
                      </a:r>
                    </a:p>
                  </a:txBody>
                  <a:tcPr>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r>
              <a:tr h="370840">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r>
                        <a:rPr lang="es-MX" dirty="0" smtClean="0">
                          <a:latin typeface="Comic Sans MS" pitchFamily="66" charset="0"/>
                        </a:rPr>
                        <a:t>1</a:t>
                      </a:r>
                      <a:endParaRPr lang="es-MX" dirty="0">
                        <a:latin typeface="Comic Sans MS" pitchFamily="66" charset="0"/>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r>
                        <a:rPr lang="es-MX" dirty="0" smtClean="0">
                          <a:latin typeface="Arial" pitchFamily="34" charset="0"/>
                          <a:cs typeface="Arial" pitchFamily="34" charset="0"/>
                        </a:rPr>
                        <a:t>Exámenes</a:t>
                      </a:r>
                      <a:endParaRPr lang="es-MX" dirty="0">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a:r>
                        <a:rPr lang="es-MX" dirty="0" smtClean="0">
                          <a:latin typeface="Arial" pitchFamily="34" charset="0"/>
                          <a:cs typeface="Arial" pitchFamily="34" charset="0"/>
                        </a:rPr>
                        <a:t>30 %</a:t>
                      </a:r>
                      <a:endParaRPr lang="es-MX" dirty="0">
                        <a:latin typeface="Arial" pitchFamily="34" charset="0"/>
                        <a:cs typeface="Arial" pitchFamily="34"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a:r>
                        <a:rPr lang="es-MX" dirty="0" smtClean="0">
                          <a:latin typeface="Arial" pitchFamily="34" charset="0"/>
                          <a:cs typeface="Arial" pitchFamily="34" charset="0"/>
                        </a:rPr>
                        <a:t> 40 %</a:t>
                      </a:r>
                      <a:endParaRPr lang="es-MX" dirty="0">
                        <a:latin typeface="Arial" pitchFamily="34" charset="0"/>
                        <a:cs typeface="Arial" pitchFamily="34"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370840">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r>
                        <a:rPr lang="es-MX" dirty="0" smtClean="0">
                          <a:latin typeface="Comic Sans MS" pitchFamily="66" charset="0"/>
                        </a:rPr>
                        <a:t>2</a:t>
                      </a:r>
                      <a:endParaRPr lang="es-MX" dirty="0">
                        <a:latin typeface="Comic Sans MS" pitchFamily="66" charset="0"/>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lang="es-MX" dirty="0" smtClean="0">
                          <a:latin typeface="Arial" pitchFamily="34" charset="0"/>
                          <a:cs typeface="Arial" pitchFamily="34" charset="0"/>
                        </a:rPr>
                        <a:t>Trabajos escritos</a:t>
                      </a:r>
                      <a:endParaRPr lang="es-MX" dirty="0">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lang="es-MX" dirty="0" smtClean="0">
                          <a:latin typeface="Arial" pitchFamily="34" charset="0"/>
                          <a:cs typeface="Arial" pitchFamily="34" charset="0"/>
                        </a:rPr>
                        <a:t>15 %</a:t>
                      </a:r>
                      <a:endParaRPr lang="es-MX" dirty="0">
                        <a:latin typeface="Arial" pitchFamily="34" charset="0"/>
                        <a:cs typeface="Arial" pitchFamily="34"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lang="es-MX" dirty="0" smtClean="0">
                          <a:latin typeface="Arial" pitchFamily="34" charset="0"/>
                          <a:cs typeface="Arial" pitchFamily="34" charset="0"/>
                        </a:rPr>
                        <a:t>25%</a:t>
                      </a:r>
                      <a:endParaRPr lang="es-MX" dirty="0">
                        <a:latin typeface="Arial" pitchFamily="34" charset="0"/>
                        <a:cs typeface="Arial" pitchFamily="34"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370840">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r>
                        <a:rPr lang="es-MX" dirty="0" smtClean="0">
                          <a:latin typeface="Comic Sans MS" pitchFamily="66" charset="0"/>
                        </a:rPr>
                        <a:t>3</a:t>
                      </a:r>
                      <a:endParaRPr lang="es-MX" dirty="0">
                        <a:latin typeface="Comic Sans MS" pitchFamily="66" charset="0"/>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lang="es-MX" dirty="0" smtClean="0">
                          <a:latin typeface="Arial" pitchFamily="34" charset="0"/>
                          <a:cs typeface="Arial" pitchFamily="34" charset="0"/>
                        </a:rPr>
                        <a:t>Participaciones</a:t>
                      </a:r>
                      <a:endParaRPr lang="es-MX" dirty="0">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lang="es-MX" dirty="0" smtClean="0">
                          <a:latin typeface="Arial" pitchFamily="34" charset="0"/>
                          <a:cs typeface="Arial" pitchFamily="34" charset="0"/>
                        </a:rPr>
                        <a:t>10%</a:t>
                      </a:r>
                      <a:endParaRPr lang="es-MX" dirty="0">
                        <a:latin typeface="Arial" pitchFamily="34" charset="0"/>
                        <a:cs typeface="Arial" pitchFamily="34"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lang="es-MX" dirty="0" smtClean="0">
                          <a:latin typeface="Arial" pitchFamily="34" charset="0"/>
                          <a:cs typeface="Arial" pitchFamily="34" charset="0"/>
                        </a:rPr>
                        <a:t>20%</a:t>
                      </a:r>
                      <a:endParaRPr lang="es-MX" dirty="0">
                        <a:latin typeface="Arial" pitchFamily="34" charset="0"/>
                        <a:cs typeface="Arial" pitchFamily="34"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370840">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r>
                        <a:rPr lang="es-MX" dirty="0" smtClean="0">
                          <a:latin typeface="Comic Sans MS" pitchFamily="66" charset="0"/>
                        </a:rPr>
                        <a:t>4</a:t>
                      </a:r>
                      <a:endParaRPr lang="es-MX" dirty="0">
                        <a:latin typeface="Comic Sans MS" pitchFamily="66" charset="0"/>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r>
                        <a:rPr lang="es-MX" dirty="0" smtClean="0">
                          <a:latin typeface="Arial" pitchFamily="34" charset="0"/>
                          <a:cs typeface="Arial" pitchFamily="34" charset="0"/>
                        </a:rPr>
                        <a:t>Observaciones</a:t>
                      </a:r>
                      <a:r>
                        <a:rPr lang="es-MX" baseline="0" dirty="0" smtClean="0">
                          <a:latin typeface="Arial" pitchFamily="34" charset="0"/>
                          <a:cs typeface="Arial" pitchFamily="34" charset="0"/>
                        </a:rPr>
                        <a:t> y práctica</a:t>
                      </a:r>
                      <a:endParaRPr lang="es-MX" dirty="0">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lang="es-MX" dirty="0" smtClean="0">
                          <a:latin typeface="Arial" pitchFamily="34" charset="0"/>
                          <a:cs typeface="Arial" pitchFamily="34" charset="0"/>
                        </a:rPr>
                        <a:t>30%</a:t>
                      </a:r>
                      <a:endParaRPr lang="es-MX" dirty="0">
                        <a:latin typeface="Arial" pitchFamily="34" charset="0"/>
                        <a:cs typeface="Arial" pitchFamily="34"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lang="es-MX" dirty="0" smtClean="0">
                          <a:latin typeface="Arial" pitchFamily="34" charset="0"/>
                          <a:cs typeface="Arial" pitchFamily="34" charset="0"/>
                        </a:rPr>
                        <a:t>/</a:t>
                      </a:r>
                      <a:endParaRPr lang="es-MX" dirty="0">
                        <a:latin typeface="Arial" pitchFamily="34" charset="0"/>
                        <a:cs typeface="Arial" pitchFamily="34"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r h="370840">
                <a:tc>
                  <a:txBody>
                    <a:bodyPr/>
                    <a:lstStyle/>
                    <a:p>
                      <a:r>
                        <a:rPr lang="es-MX" dirty="0" smtClean="0">
                          <a:latin typeface="Comic Sans MS" pitchFamily="66" charset="0"/>
                        </a:rPr>
                        <a:t>5</a:t>
                      </a:r>
                      <a:endParaRPr lang="es-MX" dirty="0">
                        <a:latin typeface="Comic Sans MS" pitchFamily="66" charset="0"/>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r>
                        <a:rPr lang="es-MX" dirty="0" smtClean="0">
                          <a:latin typeface="Arial" pitchFamily="34" charset="0"/>
                          <a:cs typeface="Arial" pitchFamily="34" charset="0"/>
                        </a:rPr>
                        <a:t>Portafolio</a:t>
                      </a:r>
                      <a:endParaRPr lang="es-MX" dirty="0">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lang="es-MX" dirty="0" smtClean="0">
                          <a:latin typeface="Arial" pitchFamily="34" charset="0"/>
                          <a:cs typeface="Arial" pitchFamily="34" charset="0"/>
                        </a:rPr>
                        <a:t>15%</a:t>
                      </a:r>
                      <a:endParaRPr lang="es-MX" dirty="0">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lang="es-MX" dirty="0" smtClean="0">
                          <a:latin typeface="Arial" pitchFamily="34" charset="0"/>
                          <a:cs typeface="Arial" pitchFamily="34" charset="0"/>
                        </a:rPr>
                        <a:t>15%</a:t>
                      </a:r>
                      <a:endParaRPr lang="es-MX" dirty="0">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r>
              <a:tr h="370840">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endParaRPr lang="es-MX" dirty="0">
                        <a:latin typeface="Comic Sans MS" pitchFamily="66" charset="0"/>
                      </a:endParaRPr>
                    </a:p>
                  </a:txBody>
                  <a:tcP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r>
                        <a:rPr lang="es-MX" dirty="0" smtClean="0">
                          <a:latin typeface="Arial" pitchFamily="34" charset="0"/>
                          <a:cs typeface="Arial" pitchFamily="34" charset="0"/>
                        </a:rPr>
                        <a:t>Total de la evaluación</a:t>
                      </a:r>
                      <a:endParaRPr lang="es-MX" dirty="0">
                        <a:latin typeface="Arial" pitchFamily="34" charset="0"/>
                        <a:cs typeface="Arial" pitchFamily="34" charset="0"/>
                      </a:endParaRPr>
                    </a:p>
                  </a:txBody>
                  <a:tcP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a:r>
                        <a:rPr lang="es-MX" dirty="0" smtClean="0">
                          <a:latin typeface="Arial" pitchFamily="34" charset="0"/>
                          <a:cs typeface="Arial" pitchFamily="34" charset="0"/>
                        </a:rPr>
                        <a:t>100 %</a:t>
                      </a:r>
                      <a:endParaRPr lang="es-MX" dirty="0">
                        <a:latin typeface="Arial" pitchFamily="34" charset="0"/>
                        <a:cs typeface="Arial" pitchFamily="34"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a:r>
                        <a:rPr lang="es-MX" dirty="0" smtClean="0">
                          <a:latin typeface="Arial" pitchFamily="34" charset="0"/>
                          <a:cs typeface="Arial" pitchFamily="34" charset="0"/>
                        </a:rPr>
                        <a:t>100%</a:t>
                      </a:r>
                      <a:endParaRPr lang="es-MX" dirty="0">
                        <a:latin typeface="Arial" pitchFamily="34" charset="0"/>
                        <a:cs typeface="Arial" pitchFamily="34" charset="0"/>
                      </a:endParaRP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r>
            </a:tbl>
          </a:graphicData>
        </a:graphic>
      </p:graphicFrame>
      <p:sp>
        <p:nvSpPr>
          <p:cNvPr id="6" name="2 Marcador de contenido"/>
          <p:cNvSpPr txBox="1">
            <a:spLocks/>
          </p:cNvSpPr>
          <p:nvPr/>
        </p:nvSpPr>
        <p:spPr>
          <a:xfrm>
            <a:off x="130341" y="4653136"/>
            <a:ext cx="8928992" cy="1656184"/>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ctr">
              <a:buFont typeface="Georgia" pitchFamily="18" charset="0"/>
              <a:buNone/>
            </a:pPr>
            <a:r>
              <a:rPr lang="es-MX" sz="1200" dirty="0" smtClean="0">
                <a:latin typeface="Arial" pitchFamily="34" charset="0"/>
                <a:cs typeface="Arial" pitchFamily="34" charset="0"/>
              </a:rPr>
              <a:t>CABE DESTACAR QUE PARA ACREDITAR EL CURSO SE DEBERA TENER UNA ACTITUD POSITIVA CON VALORES Y ÉTICA, EN EL AULA, LA ESCUELA Y LOS JARDINES DE PRÁCTICA.</a:t>
            </a:r>
          </a:p>
          <a:p>
            <a:pPr marL="45720" indent="0" algn="ctr">
              <a:buFont typeface="Georgia" pitchFamily="18" charset="0"/>
              <a:buNone/>
            </a:pPr>
            <a:r>
              <a:rPr lang="es-MX" sz="1200" dirty="0" smtClean="0">
                <a:latin typeface="Arial" pitchFamily="34" charset="0"/>
                <a:cs typeface="Arial" pitchFamily="34" charset="0"/>
              </a:rPr>
              <a:t>EL TRABAJO GLOBAL ES REQUISITO INDISPENSABLE PARA PRESENTAR EL EXAMEN EXTRAORDINARIO.</a:t>
            </a:r>
          </a:p>
          <a:p>
            <a:pPr marL="45720" indent="0" algn="ctr">
              <a:buFont typeface="Georgia" pitchFamily="18" charset="0"/>
              <a:buNone/>
            </a:pPr>
            <a:r>
              <a:rPr lang="es-MX" sz="1200" dirty="0" smtClean="0">
                <a:latin typeface="Arial" pitchFamily="34" charset="0"/>
                <a:cs typeface="Arial" pitchFamily="34" charset="0"/>
              </a:rPr>
              <a:t>EN EL 1ER BIM. LA CALIFICACIÓN DEL EXAMEN PARA ACREDITAR EL CURSO, DEBE DE SER DE 5 </a:t>
            </a:r>
          </a:p>
          <a:p>
            <a:pPr marL="45720" indent="0" algn="ctr">
              <a:buNone/>
            </a:pPr>
            <a:r>
              <a:rPr lang="es-MX" sz="1200" dirty="0" smtClean="0">
                <a:latin typeface="Arial" pitchFamily="34" charset="0"/>
                <a:cs typeface="Arial" pitchFamily="34" charset="0"/>
              </a:rPr>
              <a:t>EN EL 2º BIM LA CALIFICACIÓN DEL EXAMEN PARA ACREDITAR EL CURSO, DEBE SER DE </a:t>
            </a:r>
            <a:r>
              <a:rPr lang="es-MX" sz="1200" dirty="0">
                <a:latin typeface="Arial" pitchFamily="34" charset="0"/>
                <a:cs typeface="Arial" pitchFamily="34" charset="0"/>
              </a:rPr>
              <a:t>6; </a:t>
            </a:r>
            <a:r>
              <a:rPr lang="es-MX" sz="1200" dirty="0" smtClean="0">
                <a:latin typeface="Arial" pitchFamily="34" charset="0"/>
                <a:cs typeface="Arial" pitchFamily="34" charset="0"/>
              </a:rPr>
              <a:t> Y EN EL 3er </a:t>
            </a:r>
            <a:r>
              <a:rPr lang="es-MX" sz="1200" dirty="0">
                <a:latin typeface="Arial" pitchFamily="34" charset="0"/>
                <a:cs typeface="Arial" pitchFamily="34" charset="0"/>
              </a:rPr>
              <a:t>BIM LA CALIFICACIÓN DEL EXAMEN PARA ACREDITAR EL CURSO, DEBE SER DE </a:t>
            </a:r>
            <a:r>
              <a:rPr lang="es-MX" sz="1200" dirty="0" smtClean="0">
                <a:latin typeface="Arial" pitchFamily="34" charset="0"/>
                <a:cs typeface="Arial" pitchFamily="34" charset="0"/>
              </a:rPr>
              <a:t>7. ADEMÁS DE TENER ACREDITADO AL 80% EL CURSO DE LECTURA. </a:t>
            </a:r>
            <a:endParaRPr lang="es-MX" sz="1200" dirty="0">
              <a:latin typeface="Arial" pitchFamily="34" charset="0"/>
              <a:cs typeface="Arial" pitchFamily="34" charset="0"/>
            </a:endParaRPr>
          </a:p>
        </p:txBody>
      </p:sp>
      <p:sp>
        <p:nvSpPr>
          <p:cNvPr id="7" name="6 CuadroTexto"/>
          <p:cNvSpPr txBox="1"/>
          <p:nvPr/>
        </p:nvSpPr>
        <p:spPr>
          <a:xfrm>
            <a:off x="387024" y="6093876"/>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1 Título"/>
          <p:cNvSpPr txBox="1">
            <a:spLocks/>
          </p:cNvSpPr>
          <p:nvPr/>
        </p:nvSpPr>
        <p:spPr>
          <a:xfrm>
            <a:off x="467544" y="228600"/>
            <a:ext cx="8456727" cy="75212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s-MX" sz="2800" dirty="0" smtClean="0">
                <a:latin typeface="Arial" pitchFamily="34" charset="0"/>
                <a:cs typeface="Arial" pitchFamily="34" charset="0"/>
              </a:rPr>
              <a:t>JORNADAS DE OBSERVACIÓN Y PRÁCTICA</a:t>
            </a:r>
            <a:endParaRPr lang="es-MX" sz="2800" dirty="0">
              <a:latin typeface="Arial" pitchFamily="34" charset="0"/>
              <a:cs typeface="Arial" pitchFamily="34" charset="0"/>
            </a:endParaRPr>
          </a:p>
        </p:txBody>
      </p:sp>
      <p:sp>
        <p:nvSpPr>
          <p:cNvPr id="4" name="2 Marcador de contenido"/>
          <p:cNvSpPr txBox="1">
            <a:spLocks/>
          </p:cNvSpPr>
          <p:nvPr/>
        </p:nvSpPr>
        <p:spPr>
          <a:xfrm>
            <a:off x="290805" y="980728"/>
            <a:ext cx="8568952" cy="5184576"/>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buFont typeface="Arial" pitchFamily="34" charset="0"/>
              <a:buChar char="•"/>
            </a:pPr>
            <a:r>
              <a:rPr lang="es-MX" sz="2400" dirty="0" smtClean="0">
                <a:latin typeface="Arial" pitchFamily="34" charset="0"/>
                <a:cs typeface="Arial" pitchFamily="34" charset="0"/>
              </a:rPr>
              <a:t>1er visita previa:</a:t>
            </a:r>
          </a:p>
          <a:p>
            <a:pPr marL="45720" indent="0" algn="just">
              <a:buFont typeface="Georgia" pitchFamily="18" charset="0"/>
              <a:buNone/>
            </a:pPr>
            <a:r>
              <a:rPr lang="es-MX" sz="2400" dirty="0" smtClean="0">
                <a:latin typeface="Arial" pitchFamily="34" charset="0"/>
                <a:cs typeface="Arial" pitchFamily="34" charset="0"/>
              </a:rPr>
              <a:t>   17 de febrero</a:t>
            </a:r>
          </a:p>
          <a:p>
            <a:pPr algn="just">
              <a:buFont typeface="Wingdings" pitchFamily="2" charset="2"/>
              <a:buChar char="ü"/>
            </a:pPr>
            <a:r>
              <a:rPr lang="es-MX" sz="2400" dirty="0" smtClean="0">
                <a:latin typeface="Arial" pitchFamily="34" charset="0"/>
                <a:cs typeface="Arial" pitchFamily="34" charset="0"/>
              </a:rPr>
              <a:t>1er jornada de observación y práctica docente:</a:t>
            </a:r>
          </a:p>
          <a:p>
            <a:pPr marL="45720" indent="0" algn="just">
              <a:buFont typeface="Georgia" pitchFamily="18" charset="0"/>
              <a:buNone/>
            </a:pPr>
            <a:r>
              <a:rPr lang="es-MX" sz="2400" dirty="0" smtClean="0">
                <a:latin typeface="Arial" pitchFamily="34" charset="0"/>
                <a:cs typeface="Arial" pitchFamily="34" charset="0"/>
              </a:rPr>
              <a:t>   22 febrero al 4 de marzo </a:t>
            </a:r>
          </a:p>
          <a:p>
            <a:pPr marL="45720" indent="0" algn="just">
              <a:buFont typeface="Georgia" pitchFamily="18" charset="0"/>
              <a:buNone/>
            </a:pPr>
            <a:endParaRPr lang="es-MX" sz="2400" dirty="0" smtClean="0">
              <a:latin typeface="Arial" pitchFamily="34" charset="0"/>
              <a:cs typeface="Arial" pitchFamily="34" charset="0"/>
            </a:endParaRPr>
          </a:p>
          <a:p>
            <a:pPr algn="just">
              <a:buFont typeface="Arial" pitchFamily="34" charset="0"/>
              <a:buChar char="•"/>
            </a:pPr>
            <a:r>
              <a:rPr lang="es-MX" sz="2400" dirty="0" smtClean="0">
                <a:latin typeface="Arial" pitchFamily="34" charset="0"/>
                <a:cs typeface="Arial" pitchFamily="34" charset="0"/>
              </a:rPr>
              <a:t>2da visita previa:</a:t>
            </a:r>
          </a:p>
          <a:p>
            <a:pPr marL="45720" indent="0" algn="just">
              <a:buFont typeface="Georgia" pitchFamily="18" charset="0"/>
              <a:buNone/>
            </a:pPr>
            <a:r>
              <a:rPr lang="es-MX" sz="2400" dirty="0" smtClean="0">
                <a:latin typeface="Arial" pitchFamily="34" charset="0"/>
                <a:cs typeface="Arial" pitchFamily="34" charset="0"/>
              </a:rPr>
              <a:t>   25  mayo</a:t>
            </a:r>
          </a:p>
          <a:p>
            <a:pPr algn="just">
              <a:buFont typeface="Wingdings" pitchFamily="2" charset="2"/>
              <a:buChar char="ü"/>
            </a:pPr>
            <a:r>
              <a:rPr lang="es-MX" sz="2400" dirty="0" smtClean="0">
                <a:latin typeface="Arial" pitchFamily="34" charset="0"/>
                <a:cs typeface="Arial" pitchFamily="34" charset="0"/>
              </a:rPr>
              <a:t>2da jornada de observación y práctica docente:</a:t>
            </a:r>
          </a:p>
          <a:p>
            <a:pPr marL="45720" indent="0" algn="just">
              <a:buFont typeface="Georgia" pitchFamily="18" charset="0"/>
              <a:buNone/>
            </a:pPr>
            <a:r>
              <a:rPr lang="es-MX" sz="2400" dirty="0" smtClean="0">
                <a:latin typeface="Arial" pitchFamily="34" charset="0"/>
                <a:cs typeface="Arial" pitchFamily="34" charset="0"/>
              </a:rPr>
              <a:t>    6 al 17 de  junio</a:t>
            </a:r>
          </a:p>
          <a:p>
            <a:pPr marL="45720" indent="0">
              <a:buFont typeface="Georgia" pitchFamily="18" charset="0"/>
              <a:buNone/>
            </a:pPr>
            <a:endParaRPr lang="es-MX" sz="2400" dirty="0" smtClean="0">
              <a:latin typeface="Comic Sans MS" pitchFamily="66" charset="0"/>
            </a:endParaRPr>
          </a:p>
          <a:p>
            <a:pPr marL="45720" indent="0">
              <a:buFont typeface="Georgia" pitchFamily="18" charset="0"/>
              <a:buNone/>
            </a:pPr>
            <a:endParaRPr lang="es-MX" sz="2400" dirty="0" smtClean="0">
              <a:latin typeface="Comic Sans MS" pitchFamily="66" charset="0"/>
            </a:endParaRPr>
          </a:p>
          <a:p>
            <a:pPr marL="45720" indent="0">
              <a:buFont typeface="Georgia" pitchFamily="18" charset="0"/>
              <a:buNone/>
            </a:pPr>
            <a:endParaRPr lang="es-MX" sz="2400" dirty="0">
              <a:latin typeface="Comic Sans MS" pitchFamily="66" charset="0"/>
            </a:endParaRPr>
          </a:p>
        </p:txBody>
      </p:sp>
      <p:sp>
        <p:nvSpPr>
          <p:cNvPr id="6" name="5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CuadroTexto"/>
          <p:cNvSpPr txBox="1"/>
          <p:nvPr/>
        </p:nvSpPr>
        <p:spPr>
          <a:xfrm>
            <a:off x="1619672" y="437472"/>
            <a:ext cx="6120680" cy="954107"/>
          </a:xfrm>
          <a:prstGeom prst="rect">
            <a:avLst/>
          </a:prstGeom>
          <a:noFill/>
        </p:spPr>
        <p:txBody>
          <a:bodyPr wrap="square" rtlCol="0">
            <a:spAutoFit/>
          </a:bodyPr>
          <a:lstStyle/>
          <a:p>
            <a:pPr algn="ctr"/>
            <a:r>
              <a:rPr lang="es-MX" sz="2800" b="1" dirty="0" smtClean="0">
                <a:latin typeface="Arial" pitchFamily="34" charset="0"/>
                <a:cs typeface="Arial" pitchFamily="34" charset="0"/>
              </a:rPr>
              <a:t>PERÍODOS DE EVALUACIÓN</a:t>
            </a:r>
            <a:endParaRPr lang="es-MX" sz="2800" b="1" dirty="0">
              <a:latin typeface="Arial" pitchFamily="34" charset="0"/>
              <a:cs typeface="Arial" pitchFamily="34" charset="0"/>
            </a:endParaRPr>
          </a:p>
          <a:p>
            <a:pPr algn="ctr"/>
            <a:r>
              <a:rPr lang="es-MX" sz="2800" b="1" dirty="0" smtClean="0">
                <a:latin typeface="Arial" pitchFamily="34" charset="0"/>
                <a:cs typeface="Arial" pitchFamily="34" charset="0"/>
              </a:rPr>
              <a:t>EXÁMENES INSTITUCIONALES </a:t>
            </a:r>
            <a:endParaRPr lang="es-MX" sz="2800" b="1" dirty="0">
              <a:latin typeface="Arial" pitchFamily="34" charset="0"/>
              <a:cs typeface="Arial" pitchFamily="34" charset="0"/>
            </a:endParaRPr>
          </a:p>
        </p:txBody>
      </p:sp>
      <p:sp>
        <p:nvSpPr>
          <p:cNvPr id="4" name="2 Marcador de contenido"/>
          <p:cNvSpPr txBox="1">
            <a:spLocks/>
          </p:cNvSpPr>
          <p:nvPr/>
        </p:nvSpPr>
        <p:spPr>
          <a:xfrm>
            <a:off x="1279612" y="2708920"/>
            <a:ext cx="6800800" cy="1944216"/>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buFont typeface="Wingdings" pitchFamily="2" charset="2"/>
              <a:buChar char="ü"/>
            </a:pPr>
            <a:r>
              <a:rPr lang="es-MX" sz="2400" dirty="0" smtClean="0">
                <a:latin typeface="Comic Sans MS" pitchFamily="66" charset="0"/>
              </a:rPr>
              <a:t> </a:t>
            </a:r>
            <a:r>
              <a:rPr lang="es-MX" sz="2800" dirty="0" smtClean="0">
                <a:latin typeface="Arial" pitchFamily="34" charset="0"/>
                <a:cs typeface="Arial" pitchFamily="34" charset="0"/>
              </a:rPr>
              <a:t>1er. periodo :   9 al 15  Marzo.</a:t>
            </a:r>
          </a:p>
          <a:p>
            <a:pPr>
              <a:buFont typeface="Wingdings" pitchFamily="2" charset="2"/>
              <a:buChar char="ü"/>
            </a:pPr>
            <a:r>
              <a:rPr lang="es-MX" sz="2800" dirty="0" smtClean="0">
                <a:latin typeface="Arial" pitchFamily="34" charset="0"/>
                <a:cs typeface="Arial" pitchFamily="34" charset="0"/>
              </a:rPr>
              <a:t> 2do. periodo:  16 al 19 Mayo.</a:t>
            </a:r>
          </a:p>
          <a:p>
            <a:pPr>
              <a:buFont typeface="Wingdings" pitchFamily="2" charset="2"/>
              <a:buChar char="ü"/>
            </a:pPr>
            <a:r>
              <a:rPr lang="es-MX" sz="2800" dirty="0" smtClean="0">
                <a:latin typeface="Arial" pitchFamily="34" charset="0"/>
                <a:cs typeface="Arial" pitchFamily="34" charset="0"/>
              </a:rPr>
              <a:t> 3er. periodo :  27 al 30 Junio.</a:t>
            </a:r>
            <a:endParaRPr lang="es-MX" sz="2800" dirty="0">
              <a:latin typeface="Arial" pitchFamily="34" charset="0"/>
              <a:cs typeface="Arial" pitchFamily="34" charset="0"/>
            </a:endParaRPr>
          </a:p>
        </p:txBody>
      </p:sp>
      <p:sp>
        <p:nvSpPr>
          <p:cNvPr id="6" name="5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 name="2 Marcador de contenido"/>
          <p:cNvSpPr txBox="1">
            <a:spLocks/>
          </p:cNvSpPr>
          <p:nvPr/>
        </p:nvSpPr>
        <p:spPr>
          <a:xfrm>
            <a:off x="1279612" y="2708920"/>
            <a:ext cx="6800800" cy="1944216"/>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buNone/>
            </a:pPr>
            <a:endParaRPr lang="es-MX" sz="2800" dirty="0" smtClean="0">
              <a:latin typeface="Arial" pitchFamily="34" charset="0"/>
              <a:cs typeface="Arial" pitchFamily="34" charset="0"/>
            </a:endParaRPr>
          </a:p>
        </p:txBody>
      </p:sp>
      <p:sp>
        <p:nvSpPr>
          <p:cNvPr id="6" name="5 Rectángulo"/>
          <p:cNvSpPr/>
          <p:nvPr/>
        </p:nvSpPr>
        <p:spPr>
          <a:xfrm>
            <a:off x="2123728" y="228600"/>
            <a:ext cx="4680520" cy="689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solidFill>
                  <a:schemeClr val="tx1"/>
                </a:solidFill>
                <a:latin typeface="Arial" pitchFamily="34" charset="0"/>
                <a:cs typeface="Arial" pitchFamily="34" charset="0"/>
              </a:rPr>
              <a:t>BIBLIOGRAFÍA UNIDAD I</a:t>
            </a:r>
            <a:endParaRPr lang="es-MX" sz="2400" b="1" dirty="0">
              <a:solidFill>
                <a:schemeClr val="tx1"/>
              </a:solidFill>
              <a:latin typeface="Arial" pitchFamily="34" charset="0"/>
              <a:cs typeface="Arial" pitchFamily="34" charset="0"/>
            </a:endParaRPr>
          </a:p>
        </p:txBody>
      </p:sp>
      <p:sp>
        <p:nvSpPr>
          <p:cNvPr id="7" name="6 CuadroTexto"/>
          <p:cNvSpPr txBox="1"/>
          <p:nvPr/>
        </p:nvSpPr>
        <p:spPr>
          <a:xfrm>
            <a:off x="107504" y="917848"/>
            <a:ext cx="9036496" cy="4801314"/>
          </a:xfrm>
          <a:prstGeom prst="rect">
            <a:avLst/>
          </a:prstGeom>
          <a:noFill/>
        </p:spPr>
        <p:txBody>
          <a:bodyPr wrap="square" rtlCol="0">
            <a:spAutoFit/>
          </a:bodyPr>
          <a:lstStyle/>
          <a:p>
            <a:pPr algn="just"/>
            <a:r>
              <a:rPr lang="es-MX" sz="1600" dirty="0" smtClean="0">
                <a:latin typeface="Arial" pitchFamily="34" charset="0"/>
                <a:cs typeface="Arial" pitchFamily="34" charset="0"/>
              </a:rPr>
              <a:t>1.-Vídeo</a:t>
            </a:r>
            <a:r>
              <a:rPr lang="es-MX" sz="1600" dirty="0">
                <a:latin typeface="Arial" pitchFamily="34" charset="0"/>
                <a:cs typeface="Arial" pitchFamily="34" charset="0"/>
              </a:rPr>
              <a:t>: Hacerse Maestro, proyecto de investigación SEP-</a:t>
            </a:r>
            <a:r>
              <a:rPr lang="es-MX" sz="1600" dirty="0" err="1">
                <a:latin typeface="Arial" pitchFamily="34" charset="0"/>
                <a:cs typeface="Arial" pitchFamily="34" charset="0"/>
              </a:rPr>
              <a:t>CONACyT</a:t>
            </a:r>
            <a:r>
              <a:rPr lang="es-MX" sz="1600" dirty="0">
                <a:latin typeface="Arial" pitchFamily="34" charset="0"/>
                <a:cs typeface="Arial" pitchFamily="34" charset="0"/>
              </a:rPr>
              <a:t>. Dra. Etelvina Sandoval</a:t>
            </a:r>
            <a:r>
              <a:rPr lang="es-MX" sz="1600" dirty="0" smtClean="0">
                <a:latin typeface="Arial" pitchFamily="34" charset="0"/>
                <a:cs typeface="Arial" pitchFamily="34" charset="0"/>
              </a:rPr>
              <a:t>.</a:t>
            </a:r>
          </a:p>
          <a:p>
            <a:pPr algn="just"/>
            <a:endParaRPr lang="es-MX" sz="1600" dirty="0" smtClean="0">
              <a:latin typeface="Arial" pitchFamily="34" charset="0"/>
              <a:cs typeface="Arial" pitchFamily="34" charset="0"/>
            </a:endParaRPr>
          </a:p>
          <a:p>
            <a:pPr algn="just"/>
            <a:r>
              <a:rPr lang="es-MX" sz="1600" dirty="0" smtClean="0">
                <a:latin typeface="Arial" pitchFamily="34" charset="0"/>
                <a:cs typeface="Arial" pitchFamily="34" charset="0"/>
              </a:rPr>
              <a:t>2.-Beaudoin</a:t>
            </a:r>
            <a:r>
              <a:rPr lang="es-MX" sz="1600" dirty="0">
                <a:latin typeface="Arial" pitchFamily="34" charset="0"/>
                <a:cs typeface="Arial" pitchFamily="34" charset="0"/>
              </a:rPr>
              <a:t>, N. (2013). Una escuela para cada estudiante. La relación interpersonal, clave del proceso educativo. España: Narcea (pp. 21-41, 63-84, 113-133</a:t>
            </a:r>
            <a:r>
              <a:rPr lang="es-MX" sz="1600" dirty="0" smtClean="0">
                <a:latin typeface="Arial" pitchFamily="34" charset="0"/>
                <a:cs typeface="Arial" pitchFamily="34" charset="0"/>
              </a:rPr>
              <a:t>). </a:t>
            </a:r>
          </a:p>
          <a:p>
            <a:pPr algn="just"/>
            <a:endParaRPr lang="es-MX" sz="1600" dirty="0">
              <a:latin typeface="Arial" pitchFamily="34" charset="0"/>
              <a:cs typeface="Arial" pitchFamily="34" charset="0"/>
            </a:endParaRPr>
          </a:p>
          <a:p>
            <a:pPr algn="just"/>
            <a:r>
              <a:rPr lang="es-MX" sz="1600" dirty="0" smtClean="0">
                <a:latin typeface="Arial" pitchFamily="34" charset="0"/>
                <a:cs typeface="Arial" pitchFamily="34" charset="0"/>
              </a:rPr>
              <a:t>3.-Boggino</a:t>
            </a:r>
            <a:r>
              <a:rPr lang="es-MX" sz="1600" dirty="0">
                <a:latin typeface="Arial" pitchFamily="34" charset="0"/>
                <a:cs typeface="Arial" pitchFamily="34" charset="0"/>
              </a:rPr>
              <a:t>, N. (2005). Convivir, aprender y enseñar en el aula. Argentina: Homo Sapiens  (pp. 69-91</a:t>
            </a:r>
            <a:r>
              <a:rPr lang="es-MX" sz="1600" dirty="0" smtClean="0">
                <a:latin typeface="Arial" pitchFamily="34" charset="0"/>
                <a:cs typeface="Arial" pitchFamily="34" charset="0"/>
              </a:rPr>
              <a:t>).</a:t>
            </a:r>
          </a:p>
          <a:p>
            <a:pPr algn="just"/>
            <a:r>
              <a:rPr lang="es-MX" sz="1600" dirty="0" smtClean="0">
                <a:latin typeface="Arial" pitchFamily="34" charset="0"/>
                <a:cs typeface="Arial" pitchFamily="34" charset="0"/>
              </a:rPr>
              <a:t>  </a:t>
            </a:r>
            <a:endParaRPr lang="es-MX" sz="1600" dirty="0">
              <a:latin typeface="Arial" pitchFamily="34" charset="0"/>
              <a:cs typeface="Arial" pitchFamily="34" charset="0"/>
            </a:endParaRPr>
          </a:p>
          <a:p>
            <a:pPr algn="just"/>
            <a:r>
              <a:rPr lang="es-MX" sz="1600" dirty="0" smtClean="0">
                <a:latin typeface="Arial" pitchFamily="34" charset="0"/>
                <a:cs typeface="Arial" pitchFamily="34" charset="0"/>
              </a:rPr>
              <a:t>4.-Galván </a:t>
            </a:r>
            <a:r>
              <a:rPr lang="es-MX" sz="1600" dirty="0">
                <a:latin typeface="Arial" pitchFamily="34" charset="0"/>
                <a:cs typeface="Arial" pitchFamily="34" charset="0"/>
              </a:rPr>
              <a:t>Mora, L. (2011). Enigmas y dilema de la práctica docente. Barcelona: Octaedro (pp. 45-113) </a:t>
            </a:r>
            <a:r>
              <a:rPr lang="es-MX" sz="1600" dirty="0" smtClean="0">
                <a:latin typeface="Arial" pitchFamily="34" charset="0"/>
                <a:cs typeface="Arial" pitchFamily="34" charset="0"/>
              </a:rPr>
              <a:t>.</a:t>
            </a:r>
          </a:p>
          <a:p>
            <a:pPr algn="just"/>
            <a:endParaRPr lang="es-MX" sz="1600" dirty="0">
              <a:latin typeface="Arial" pitchFamily="34" charset="0"/>
              <a:cs typeface="Arial" pitchFamily="34" charset="0"/>
            </a:endParaRPr>
          </a:p>
          <a:p>
            <a:pPr algn="just"/>
            <a:r>
              <a:rPr lang="es-MX" sz="1600" dirty="0" smtClean="0">
                <a:latin typeface="Arial" pitchFamily="34" charset="0"/>
                <a:cs typeface="Arial" pitchFamily="34" charset="0"/>
              </a:rPr>
              <a:t>5.-Marques</a:t>
            </a:r>
            <a:r>
              <a:rPr lang="es-MX" sz="1600" dirty="0">
                <a:latin typeface="Arial" pitchFamily="34" charset="0"/>
                <a:cs typeface="Arial" pitchFamily="34" charset="0"/>
              </a:rPr>
              <a:t>, R. (2006). Saber educar. Un arte y una vocación. Madrid: Narcea (pp. 111-151</a:t>
            </a:r>
            <a:r>
              <a:rPr lang="es-MX" sz="1600" dirty="0" smtClean="0">
                <a:latin typeface="Arial" pitchFamily="34" charset="0"/>
                <a:cs typeface="Arial" pitchFamily="34" charset="0"/>
              </a:rPr>
              <a:t>).</a:t>
            </a:r>
          </a:p>
          <a:p>
            <a:pPr algn="just"/>
            <a:r>
              <a:rPr lang="es-MX" sz="1600" dirty="0" smtClean="0">
                <a:latin typeface="Arial" pitchFamily="34" charset="0"/>
                <a:cs typeface="Arial" pitchFamily="34" charset="0"/>
              </a:rPr>
              <a:t>  </a:t>
            </a:r>
            <a:endParaRPr lang="es-MX" sz="1600" dirty="0">
              <a:latin typeface="Arial" pitchFamily="34" charset="0"/>
              <a:cs typeface="Arial" pitchFamily="34" charset="0"/>
            </a:endParaRPr>
          </a:p>
          <a:p>
            <a:pPr algn="just"/>
            <a:r>
              <a:rPr lang="es-MX" sz="1600" dirty="0" smtClean="0">
                <a:latin typeface="Arial" pitchFamily="34" charset="0"/>
                <a:cs typeface="Arial" pitchFamily="34" charset="0"/>
              </a:rPr>
              <a:t>6.-Pérez</a:t>
            </a:r>
            <a:r>
              <a:rPr lang="es-MX" sz="1600" dirty="0">
                <a:latin typeface="Arial" pitchFamily="34" charset="0"/>
                <a:cs typeface="Arial" pitchFamily="34" charset="0"/>
              </a:rPr>
              <a:t>, C. (coord.) (2012). La acción educativa social: Nuevos planteamientos. España: DESCELE (pp. 71-131</a:t>
            </a:r>
            <a:r>
              <a:rPr lang="es-MX" sz="1600" dirty="0" smtClean="0">
                <a:latin typeface="Arial" pitchFamily="34" charset="0"/>
                <a:cs typeface="Arial" pitchFamily="34" charset="0"/>
              </a:rPr>
              <a:t>). </a:t>
            </a:r>
          </a:p>
          <a:p>
            <a:pPr algn="just"/>
            <a:endParaRPr lang="es-MX" sz="1600" dirty="0">
              <a:latin typeface="Arial" pitchFamily="34" charset="0"/>
              <a:cs typeface="Arial" pitchFamily="34" charset="0"/>
            </a:endParaRPr>
          </a:p>
          <a:p>
            <a:pPr algn="just"/>
            <a:r>
              <a:rPr lang="es-MX" sz="1600" dirty="0" smtClean="0">
                <a:latin typeface="Arial" pitchFamily="34" charset="0"/>
                <a:cs typeface="Arial" pitchFamily="34" charset="0"/>
              </a:rPr>
              <a:t>7.-Satomé</a:t>
            </a:r>
            <a:r>
              <a:rPr lang="es-MX" sz="1600" dirty="0">
                <a:latin typeface="Arial" pitchFamily="34" charset="0"/>
                <a:cs typeface="Arial" pitchFamily="34" charset="0"/>
              </a:rPr>
              <a:t>, J. (2012). La justicia curricular. El caballo de Troya de la cultura escolar. Madrid: Morata (pp. 209-270</a:t>
            </a:r>
            <a:r>
              <a:rPr lang="es-MX" sz="1600" dirty="0" smtClean="0">
                <a:latin typeface="Arial" pitchFamily="34" charset="0"/>
                <a:cs typeface="Arial" pitchFamily="34" charset="0"/>
              </a:rPr>
              <a:t>). </a:t>
            </a:r>
            <a:endParaRPr lang="es-MX" sz="1600" dirty="0">
              <a:latin typeface="Arial" pitchFamily="34" charset="0"/>
              <a:cs typeface="Arial" pitchFamily="34" charset="0"/>
            </a:endParaRPr>
          </a:p>
          <a:p>
            <a:pPr algn="just"/>
            <a:r>
              <a:rPr lang="es-MX" dirty="0">
                <a:latin typeface="Arial" pitchFamily="34" charset="0"/>
                <a:cs typeface="Arial" pitchFamily="34" charset="0"/>
              </a:rPr>
              <a:t> </a:t>
            </a:r>
          </a:p>
        </p:txBody>
      </p:sp>
      <p:sp>
        <p:nvSpPr>
          <p:cNvPr id="8" name="7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2113966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611560" y="349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1 Título"/>
          <p:cNvSpPr txBox="1">
            <a:spLocks/>
          </p:cNvSpPr>
          <p:nvPr/>
        </p:nvSpPr>
        <p:spPr>
          <a:xfrm>
            <a:off x="683568" y="232098"/>
            <a:ext cx="8064896" cy="184482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s-MX" dirty="0" smtClean="0">
                <a:latin typeface="Arial" pitchFamily="34" charset="0"/>
                <a:cs typeface="Arial" pitchFamily="34" charset="0"/>
              </a:rPr>
              <a:t>PROPÓSITOS </a:t>
            </a:r>
            <a:br>
              <a:rPr lang="es-MX" dirty="0" smtClean="0">
                <a:latin typeface="Arial" pitchFamily="34" charset="0"/>
                <a:cs typeface="Arial" pitchFamily="34" charset="0"/>
              </a:rPr>
            </a:br>
            <a:r>
              <a:rPr lang="es-MX" dirty="0" smtClean="0">
                <a:latin typeface="Arial" pitchFamily="34" charset="0"/>
                <a:cs typeface="Arial" pitchFamily="34" charset="0"/>
              </a:rPr>
              <a:t>DEL CURSO</a:t>
            </a:r>
            <a:endParaRPr lang="es-MX" dirty="0">
              <a:latin typeface="Arial" pitchFamily="34" charset="0"/>
              <a:cs typeface="Arial" pitchFamily="34" charset="0"/>
            </a:endParaRPr>
          </a:p>
        </p:txBody>
      </p:sp>
      <p:sp>
        <p:nvSpPr>
          <p:cNvPr id="7" name="3 Marcador de contenido"/>
          <p:cNvSpPr txBox="1">
            <a:spLocks/>
          </p:cNvSpPr>
          <p:nvPr/>
        </p:nvSpPr>
        <p:spPr>
          <a:xfrm>
            <a:off x="215516" y="2057517"/>
            <a:ext cx="8712968" cy="3891763"/>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r>
              <a:rPr lang="es-MX" sz="2800" dirty="0" smtClean="0">
                <a:latin typeface="Arial" pitchFamily="34" charset="0"/>
                <a:cs typeface="Arial" pitchFamily="34" charset="0"/>
              </a:rPr>
              <a:t>Que los estudiantes articulen las herramientas teóricas, metodológicas, técnicas y didácticas que trabajaron en los cursos de semestres anteriores. </a:t>
            </a:r>
          </a:p>
          <a:p>
            <a:pPr marL="45720" indent="0" algn="just">
              <a:buFont typeface="Georgia" pitchFamily="18" charset="0"/>
              <a:buNone/>
            </a:pPr>
            <a:endParaRPr lang="es-MX" sz="2800" dirty="0" smtClean="0">
              <a:latin typeface="Arial" pitchFamily="34" charset="0"/>
              <a:cs typeface="Arial" pitchFamily="34" charset="0"/>
            </a:endParaRPr>
          </a:p>
          <a:p>
            <a:pPr algn="just"/>
            <a:r>
              <a:rPr lang="es-MX" sz="2800" dirty="0" smtClean="0">
                <a:latin typeface="Arial" pitchFamily="34" charset="0"/>
                <a:cs typeface="Arial" pitchFamily="34" charset="0"/>
              </a:rPr>
              <a:t>Diseñen proyectos de intervención en los que consideren aspectos sociohistóricos, culturales, ideológicos y económicos propios del contexto donde realizan su práctica profesional.</a:t>
            </a:r>
          </a:p>
          <a:p>
            <a:pPr algn="just"/>
            <a:endParaRPr lang="es-MX" sz="2800" dirty="0">
              <a:latin typeface="Arial" pitchFamily="34" charset="0"/>
              <a:cs typeface="Arial" pitchFamily="34" charset="0"/>
            </a:endParaRPr>
          </a:p>
        </p:txBody>
      </p:sp>
      <p:sp>
        <p:nvSpPr>
          <p:cNvPr id="8" name="7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2772070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 name="2 Marcador de contenido"/>
          <p:cNvSpPr txBox="1">
            <a:spLocks/>
          </p:cNvSpPr>
          <p:nvPr/>
        </p:nvSpPr>
        <p:spPr>
          <a:xfrm>
            <a:off x="1279612" y="2708920"/>
            <a:ext cx="6800800" cy="1944216"/>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buNone/>
            </a:pPr>
            <a:endParaRPr lang="es-MX" sz="2800" dirty="0" smtClean="0">
              <a:latin typeface="Arial" pitchFamily="34" charset="0"/>
              <a:cs typeface="Arial" pitchFamily="34" charset="0"/>
            </a:endParaRPr>
          </a:p>
        </p:txBody>
      </p:sp>
      <p:sp>
        <p:nvSpPr>
          <p:cNvPr id="6" name="5 Rectángulo"/>
          <p:cNvSpPr/>
          <p:nvPr/>
        </p:nvSpPr>
        <p:spPr>
          <a:xfrm>
            <a:off x="2195736" y="228600"/>
            <a:ext cx="4680520" cy="689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solidFill>
                  <a:schemeClr val="tx1"/>
                </a:solidFill>
                <a:latin typeface="Arial" pitchFamily="34" charset="0"/>
                <a:cs typeface="Arial" pitchFamily="34" charset="0"/>
              </a:rPr>
              <a:t>BIBLIOGRAFÍA UNIDAD II</a:t>
            </a:r>
            <a:endParaRPr lang="es-MX" sz="2400" b="1" dirty="0">
              <a:solidFill>
                <a:schemeClr val="tx1"/>
              </a:solidFill>
              <a:latin typeface="Arial" pitchFamily="34" charset="0"/>
              <a:cs typeface="Arial" pitchFamily="34" charset="0"/>
            </a:endParaRPr>
          </a:p>
        </p:txBody>
      </p:sp>
      <p:sp>
        <p:nvSpPr>
          <p:cNvPr id="7" name="6 CuadroTexto"/>
          <p:cNvSpPr txBox="1"/>
          <p:nvPr/>
        </p:nvSpPr>
        <p:spPr>
          <a:xfrm>
            <a:off x="251520" y="1124744"/>
            <a:ext cx="8496944" cy="4308872"/>
          </a:xfrm>
          <a:prstGeom prst="rect">
            <a:avLst/>
          </a:prstGeom>
          <a:noFill/>
        </p:spPr>
        <p:txBody>
          <a:bodyPr wrap="square" rtlCol="0">
            <a:spAutoFit/>
          </a:bodyPr>
          <a:lstStyle/>
          <a:p>
            <a:pPr algn="just"/>
            <a:r>
              <a:rPr lang="es-MX" sz="1600" dirty="0" smtClean="0">
                <a:latin typeface="Arial" pitchFamily="34" charset="0"/>
                <a:cs typeface="Arial" pitchFamily="34" charset="0"/>
              </a:rPr>
              <a:t>1</a:t>
            </a:r>
            <a:r>
              <a:rPr lang="es-MX" sz="1600" dirty="0">
                <a:latin typeface="Arial" pitchFamily="34" charset="0"/>
                <a:cs typeface="Arial" pitchFamily="34" charset="0"/>
              </a:rPr>
              <a:t>.- </a:t>
            </a:r>
            <a:r>
              <a:rPr lang="es-MX" sz="1600" dirty="0" err="1">
                <a:latin typeface="Arial" pitchFamily="34" charset="0"/>
                <a:cs typeface="Arial" pitchFamily="34" charset="0"/>
              </a:rPr>
              <a:t>Beaudoin</a:t>
            </a:r>
            <a:r>
              <a:rPr lang="es-MX" sz="1600" dirty="0">
                <a:latin typeface="Arial" pitchFamily="34" charset="0"/>
                <a:cs typeface="Arial" pitchFamily="34" charset="0"/>
              </a:rPr>
              <a:t>, N. (2013). Una escuela para cada estudiante. La relación interpersonal, clave del proceso educativo. España: Narcea. (pp. 21-41, 63-84, 113-133</a:t>
            </a:r>
            <a:r>
              <a:rPr lang="es-MX" sz="1600" dirty="0" smtClean="0">
                <a:latin typeface="Arial" pitchFamily="34" charset="0"/>
                <a:cs typeface="Arial" pitchFamily="34" charset="0"/>
              </a:rPr>
              <a:t>).  </a:t>
            </a:r>
            <a:endParaRPr lang="es-MX" sz="1600" dirty="0">
              <a:latin typeface="Arial" pitchFamily="34" charset="0"/>
              <a:cs typeface="Arial" pitchFamily="34" charset="0"/>
            </a:endParaRPr>
          </a:p>
          <a:p>
            <a:pPr algn="just"/>
            <a:r>
              <a:rPr lang="es-MX" sz="1600" dirty="0">
                <a:latin typeface="Arial" pitchFamily="34" charset="0"/>
                <a:cs typeface="Arial" pitchFamily="34" charset="0"/>
              </a:rPr>
              <a:t>2.- </a:t>
            </a:r>
            <a:r>
              <a:rPr lang="es-MX" sz="1600" dirty="0" err="1">
                <a:latin typeface="Arial" pitchFamily="34" charset="0"/>
                <a:cs typeface="Arial" pitchFamily="34" charset="0"/>
              </a:rPr>
              <a:t>Boggino</a:t>
            </a:r>
            <a:r>
              <a:rPr lang="es-MX" sz="1600" dirty="0">
                <a:latin typeface="Arial" pitchFamily="34" charset="0"/>
                <a:cs typeface="Arial" pitchFamily="34" charset="0"/>
              </a:rPr>
              <a:t>, N. (2005). Convivir, aprender y enseñar en el aula. Argentina: Homo Sapiens  (pp. 69-91</a:t>
            </a:r>
            <a:r>
              <a:rPr lang="es-MX" sz="1600" dirty="0" smtClean="0">
                <a:latin typeface="Arial" pitchFamily="34" charset="0"/>
                <a:cs typeface="Arial" pitchFamily="34" charset="0"/>
              </a:rPr>
              <a:t>).</a:t>
            </a:r>
            <a:endParaRPr lang="es-MX" sz="1600" dirty="0">
              <a:latin typeface="Arial" pitchFamily="34" charset="0"/>
              <a:cs typeface="Arial" pitchFamily="34" charset="0"/>
            </a:endParaRPr>
          </a:p>
          <a:p>
            <a:pPr algn="just"/>
            <a:r>
              <a:rPr lang="es-MX" sz="1600" dirty="0">
                <a:latin typeface="Arial" pitchFamily="34" charset="0"/>
                <a:cs typeface="Arial" pitchFamily="34" charset="0"/>
              </a:rPr>
              <a:t>3.- Galván Mora, L. (2011). Enigmas y dilema de la práctica docente. Barcelona: Octaedro (pp. 45-113</a:t>
            </a:r>
            <a:r>
              <a:rPr lang="es-MX" sz="1600" dirty="0" smtClean="0">
                <a:latin typeface="Arial" pitchFamily="34" charset="0"/>
                <a:cs typeface="Arial" pitchFamily="34" charset="0"/>
              </a:rPr>
              <a:t>).</a:t>
            </a:r>
            <a:endParaRPr lang="es-MX" sz="1600" dirty="0">
              <a:latin typeface="Arial" pitchFamily="34" charset="0"/>
              <a:cs typeface="Arial" pitchFamily="34" charset="0"/>
            </a:endParaRPr>
          </a:p>
          <a:p>
            <a:pPr algn="just"/>
            <a:r>
              <a:rPr lang="es-MX" sz="1600" dirty="0">
                <a:latin typeface="Arial" pitchFamily="34" charset="0"/>
                <a:cs typeface="Arial" pitchFamily="34" charset="0"/>
              </a:rPr>
              <a:t>4.- Marques, R. (2006). Saber educar. Un arte y una vocación. Madrid: Narcea (pp. 111-151</a:t>
            </a:r>
            <a:r>
              <a:rPr lang="es-MX" sz="1600" dirty="0" smtClean="0">
                <a:latin typeface="Arial" pitchFamily="34" charset="0"/>
                <a:cs typeface="Arial" pitchFamily="34" charset="0"/>
              </a:rPr>
              <a:t>).</a:t>
            </a:r>
            <a:endParaRPr lang="es-MX" sz="1600" dirty="0">
              <a:latin typeface="Arial" pitchFamily="34" charset="0"/>
              <a:cs typeface="Arial" pitchFamily="34" charset="0"/>
            </a:endParaRPr>
          </a:p>
          <a:p>
            <a:pPr algn="just"/>
            <a:r>
              <a:rPr lang="es-MX" sz="1600" dirty="0">
                <a:latin typeface="Arial" pitchFamily="34" charset="0"/>
                <a:cs typeface="Arial" pitchFamily="34" charset="0"/>
              </a:rPr>
              <a:t>5.- Pérez, C. (coord.) (2012). La acción educativa social: Nuevos planteamientos. España: DESCELE (pp. 71-131</a:t>
            </a:r>
            <a:r>
              <a:rPr lang="es-MX" sz="1600" dirty="0" smtClean="0">
                <a:latin typeface="Arial" pitchFamily="34" charset="0"/>
                <a:cs typeface="Arial" pitchFamily="34" charset="0"/>
              </a:rPr>
              <a:t>).  </a:t>
            </a:r>
            <a:endParaRPr lang="es-MX" sz="1600" dirty="0">
              <a:latin typeface="Arial" pitchFamily="34" charset="0"/>
              <a:cs typeface="Arial" pitchFamily="34" charset="0"/>
            </a:endParaRPr>
          </a:p>
          <a:p>
            <a:pPr algn="just"/>
            <a:r>
              <a:rPr lang="es-MX" sz="1600" dirty="0">
                <a:latin typeface="Arial" pitchFamily="34" charset="0"/>
                <a:cs typeface="Arial" pitchFamily="34" charset="0"/>
              </a:rPr>
              <a:t>6.- </a:t>
            </a:r>
            <a:r>
              <a:rPr lang="es-MX" sz="1600" dirty="0" err="1">
                <a:latin typeface="Arial" pitchFamily="34" charset="0"/>
                <a:cs typeface="Arial" pitchFamily="34" charset="0"/>
              </a:rPr>
              <a:t>Satomé</a:t>
            </a:r>
            <a:r>
              <a:rPr lang="es-MX" sz="1600" dirty="0">
                <a:latin typeface="Arial" pitchFamily="34" charset="0"/>
                <a:cs typeface="Arial" pitchFamily="34" charset="0"/>
              </a:rPr>
              <a:t>, J. (2012). La justicia curricular. El caballo de Troya de la cultura escolar. Madrid: Morata (pp. 209-270</a:t>
            </a:r>
            <a:r>
              <a:rPr lang="es-MX" sz="1600" b="1" dirty="0" smtClean="0"/>
              <a:t>).</a:t>
            </a:r>
          </a:p>
          <a:p>
            <a:pPr algn="just"/>
            <a:r>
              <a:rPr lang="es-MX" sz="1600" dirty="0" smtClean="0">
                <a:latin typeface="Arial" pitchFamily="34" charset="0"/>
                <a:cs typeface="Arial" pitchFamily="34" charset="0"/>
              </a:rPr>
              <a:t>7.-Vídeo</a:t>
            </a:r>
            <a:r>
              <a:rPr lang="es-MX" sz="1600" dirty="0">
                <a:latin typeface="Arial" pitchFamily="34" charset="0"/>
                <a:cs typeface="Arial" pitchFamily="34" charset="0"/>
              </a:rPr>
              <a:t>: La intervención socioeducativa para el fortalecimiento de las comunidades. Dra. Alisa N. Delgado, disponible en: http://www.youtube.com/watch?v=3u5nNeSqPGk </a:t>
            </a:r>
          </a:p>
          <a:p>
            <a:r>
              <a:rPr lang="es-MX" sz="1600" dirty="0" smtClean="0">
                <a:latin typeface="Arial" pitchFamily="34" charset="0"/>
                <a:cs typeface="Arial" pitchFamily="34" charset="0"/>
              </a:rPr>
              <a:t>8.-Vídeo</a:t>
            </a:r>
            <a:r>
              <a:rPr lang="es-MX" sz="1600" dirty="0">
                <a:latin typeface="Arial" pitchFamily="34" charset="0"/>
                <a:cs typeface="Arial" pitchFamily="34" charset="0"/>
              </a:rPr>
              <a:t>: La intervención educativa como campo emergente. Dra. Teresa de Jesús Negrete </a:t>
            </a:r>
            <a:r>
              <a:rPr lang="es-MX" sz="1600" dirty="0" err="1">
                <a:latin typeface="Arial" pitchFamily="34" charset="0"/>
                <a:cs typeface="Arial" pitchFamily="34" charset="0"/>
              </a:rPr>
              <a:t>Artega</a:t>
            </a:r>
            <a:r>
              <a:rPr lang="es-MX" sz="1600" dirty="0">
                <a:latin typeface="Arial" pitchFamily="34" charset="0"/>
                <a:cs typeface="Arial" pitchFamily="34" charset="0"/>
              </a:rPr>
              <a:t>, disponible </a:t>
            </a:r>
            <a:r>
              <a:rPr lang="es-MX" sz="1600" dirty="0" smtClean="0">
                <a:latin typeface="Arial" pitchFamily="34" charset="0"/>
                <a:cs typeface="Arial" pitchFamily="34" charset="0"/>
              </a:rPr>
              <a:t>en: http</a:t>
            </a:r>
            <a:r>
              <a:rPr lang="es-MX" sz="1600" dirty="0">
                <a:latin typeface="Arial" pitchFamily="34" charset="0"/>
                <a:cs typeface="Arial" pitchFamily="34" charset="0"/>
              </a:rPr>
              <a:t>://www.youtube.com/watch?v=nYDA5DwAFGw </a:t>
            </a:r>
          </a:p>
          <a:p>
            <a:r>
              <a:rPr lang="es-MX" dirty="0"/>
              <a:t> </a:t>
            </a:r>
          </a:p>
        </p:txBody>
      </p:sp>
      <p:sp>
        <p:nvSpPr>
          <p:cNvPr id="8" name="7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30131185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1 Título"/>
          <p:cNvSpPr txBox="1">
            <a:spLocks/>
          </p:cNvSpPr>
          <p:nvPr/>
        </p:nvSpPr>
        <p:spPr>
          <a:xfrm>
            <a:off x="709086" y="332656"/>
            <a:ext cx="8215185" cy="93610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None/>
            </a:pPr>
            <a:r>
              <a:rPr lang="es-MX" sz="3200" dirty="0" smtClean="0">
                <a:latin typeface="Arial" pitchFamily="34" charset="0"/>
                <a:cs typeface="Arial" pitchFamily="34" charset="0"/>
              </a:rPr>
              <a:t>REGLAMENTO Y ACUERDOS INTERNOS</a:t>
            </a:r>
            <a:endParaRPr lang="es-MX" sz="3200" dirty="0">
              <a:latin typeface="Arial" pitchFamily="34" charset="0"/>
              <a:cs typeface="Arial" pitchFamily="34" charset="0"/>
            </a:endParaRPr>
          </a:p>
        </p:txBody>
      </p:sp>
      <p:sp>
        <p:nvSpPr>
          <p:cNvPr id="4" name="3 CuadroTexto"/>
          <p:cNvSpPr txBox="1"/>
          <p:nvPr/>
        </p:nvSpPr>
        <p:spPr>
          <a:xfrm>
            <a:off x="709086" y="1475656"/>
            <a:ext cx="7992888" cy="3970318"/>
          </a:xfrm>
          <a:prstGeom prst="rect">
            <a:avLst/>
          </a:prstGeom>
          <a:noFill/>
        </p:spPr>
        <p:txBody>
          <a:bodyPr wrap="square" rtlCol="0">
            <a:spAutoFit/>
          </a:bodyPr>
          <a:lstStyle/>
          <a:p>
            <a:pPr marL="285750" indent="-285750" algn="just">
              <a:buFont typeface="Wingdings" pitchFamily="2" charset="2"/>
              <a:buChar char="ü"/>
            </a:pPr>
            <a:r>
              <a:rPr lang="es-MX" dirty="0" smtClean="0">
                <a:latin typeface="Arial" pitchFamily="34" charset="0"/>
                <a:cs typeface="Arial" pitchFamily="34" charset="0"/>
              </a:rPr>
              <a:t>Puntualidad y asistencia.</a:t>
            </a:r>
          </a:p>
          <a:p>
            <a:pPr marL="285750" indent="-285750" algn="just">
              <a:buFont typeface="Wingdings" pitchFamily="2" charset="2"/>
              <a:buChar char="ü"/>
            </a:pPr>
            <a:r>
              <a:rPr lang="es-MX" dirty="0">
                <a:latin typeface="Arial" pitchFamily="34" charset="0"/>
                <a:cs typeface="Arial" pitchFamily="34" charset="0"/>
              </a:rPr>
              <a:t>R</a:t>
            </a:r>
            <a:r>
              <a:rPr lang="es-MX" dirty="0" smtClean="0">
                <a:latin typeface="Arial" pitchFamily="34" charset="0"/>
                <a:cs typeface="Arial" pitchFamily="34" charset="0"/>
              </a:rPr>
              <a:t>espeto a compañeras, docente, materiales, etc.</a:t>
            </a:r>
          </a:p>
          <a:p>
            <a:pPr marL="285750" indent="-285750" algn="just">
              <a:buFont typeface="Wingdings" pitchFamily="2" charset="2"/>
              <a:buChar char="ü"/>
            </a:pPr>
            <a:r>
              <a:rPr lang="es-MX" dirty="0" smtClean="0">
                <a:latin typeface="Arial" pitchFamily="34" charset="0"/>
                <a:cs typeface="Arial" pitchFamily="34" charset="0"/>
              </a:rPr>
              <a:t>Actitud positiva.</a:t>
            </a:r>
          </a:p>
          <a:p>
            <a:pPr marL="285750" indent="-285750" algn="just">
              <a:buFont typeface="Wingdings" pitchFamily="2" charset="2"/>
              <a:buChar char="ü"/>
            </a:pPr>
            <a:r>
              <a:rPr lang="es-MX" dirty="0">
                <a:latin typeface="Arial" pitchFamily="34" charset="0"/>
                <a:cs typeface="Arial" pitchFamily="34" charset="0"/>
              </a:rPr>
              <a:t>E</a:t>
            </a:r>
            <a:r>
              <a:rPr lang="es-MX" dirty="0" smtClean="0">
                <a:latin typeface="Arial" pitchFamily="34" charset="0"/>
                <a:cs typeface="Arial" pitchFamily="34" charset="0"/>
              </a:rPr>
              <a:t>vitar que las cosas cambien de dueño.</a:t>
            </a:r>
          </a:p>
          <a:p>
            <a:pPr marL="285750" indent="-285750" algn="just">
              <a:buFont typeface="Wingdings" pitchFamily="2" charset="2"/>
              <a:buChar char="ü"/>
            </a:pPr>
            <a:r>
              <a:rPr lang="es-MX" dirty="0">
                <a:latin typeface="Arial" pitchFamily="34" charset="0"/>
                <a:cs typeface="Arial" pitchFamily="34" charset="0"/>
              </a:rPr>
              <a:t>C</a:t>
            </a:r>
            <a:r>
              <a:rPr lang="es-MX" dirty="0" smtClean="0">
                <a:latin typeface="Arial" pitchFamily="34" charset="0"/>
                <a:cs typeface="Arial" pitchFamily="34" charset="0"/>
              </a:rPr>
              <a:t>ompañerismo, trabajo en equipo.</a:t>
            </a:r>
          </a:p>
          <a:p>
            <a:pPr marL="285750" indent="-285750" algn="just">
              <a:buFont typeface="Wingdings" pitchFamily="2" charset="2"/>
              <a:buChar char="ü"/>
            </a:pPr>
            <a:r>
              <a:rPr lang="es-MX" dirty="0">
                <a:latin typeface="Arial" pitchFamily="34" charset="0"/>
                <a:cs typeface="Arial" pitchFamily="34" charset="0"/>
              </a:rPr>
              <a:t>P</a:t>
            </a:r>
            <a:r>
              <a:rPr lang="es-MX" dirty="0" smtClean="0">
                <a:latin typeface="Arial" pitchFamily="34" charset="0"/>
                <a:cs typeface="Arial" pitchFamily="34" charset="0"/>
              </a:rPr>
              <a:t>or cada lectura retomar mínimo 5 reactivos.</a:t>
            </a:r>
          </a:p>
          <a:p>
            <a:pPr marL="285750" indent="-285750" algn="just">
              <a:buFont typeface="Wingdings" pitchFamily="2" charset="2"/>
              <a:buChar char="ü"/>
            </a:pPr>
            <a:r>
              <a:rPr lang="es-MX" dirty="0">
                <a:latin typeface="Arial" pitchFamily="34" charset="0"/>
                <a:cs typeface="Arial" pitchFamily="34" charset="0"/>
              </a:rPr>
              <a:t>M</a:t>
            </a:r>
            <a:r>
              <a:rPr lang="es-MX" dirty="0" smtClean="0">
                <a:latin typeface="Arial" pitchFamily="34" charset="0"/>
                <a:cs typeface="Arial" pitchFamily="34" charset="0"/>
              </a:rPr>
              <a:t>antener limpio el salón.</a:t>
            </a:r>
          </a:p>
          <a:p>
            <a:pPr marL="285750" indent="-285750" algn="just">
              <a:buFont typeface="Wingdings" pitchFamily="2" charset="2"/>
              <a:buChar char="ü"/>
            </a:pPr>
            <a:r>
              <a:rPr lang="es-MX" dirty="0">
                <a:latin typeface="Arial" pitchFamily="34" charset="0"/>
                <a:cs typeface="Arial" pitchFamily="34" charset="0"/>
              </a:rPr>
              <a:t>U</a:t>
            </a:r>
            <a:r>
              <a:rPr lang="es-MX" dirty="0" smtClean="0">
                <a:latin typeface="Arial" pitchFamily="34" charset="0"/>
                <a:cs typeface="Arial" pitchFamily="34" charset="0"/>
              </a:rPr>
              <a:t>so correcto de vocabulario.</a:t>
            </a:r>
          </a:p>
          <a:p>
            <a:pPr marL="285750" indent="-285750" algn="just">
              <a:buFont typeface="Wingdings" pitchFamily="2" charset="2"/>
              <a:buChar char="ü"/>
            </a:pPr>
            <a:r>
              <a:rPr lang="es-MX" dirty="0">
                <a:latin typeface="Arial" pitchFamily="34" charset="0"/>
                <a:cs typeface="Arial" pitchFamily="34" charset="0"/>
              </a:rPr>
              <a:t>P</a:t>
            </a:r>
            <a:r>
              <a:rPr lang="es-MX" dirty="0" smtClean="0">
                <a:latin typeface="Arial" pitchFamily="34" charset="0"/>
                <a:cs typeface="Arial" pitchFamily="34" charset="0"/>
              </a:rPr>
              <a:t>resentaciones, exposiciones , trabajos a nivel de licenciatura.</a:t>
            </a:r>
          </a:p>
          <a:p>
            <a:pPr marL="285750" indent="-285750" algn="just">
              <a:buFont typeface="Wingdings" pitchFamily="2" charset="2"/>
              <a:buChar char="ü"/>
            </a:pPr>
            <a:r>
              <a:rPr lang="es-MX" dirty="0">
                <a:latin typeface="Arial" pitchFamily="34" charset="0"/>
                <a:cs typeface="Arial" pitchFamily="34" charset="0"/>
              </a:rPr>
              <a:t>C</a:t>
            </a:r>
            <a:r>
              <a:rPr lang="es-MX" dirty="0" smtClean="0">
                <a:latin typeface="Arial" pitchFamily="34" charset="0"/>
                <a:cs typeface="Arial" pitchFamily="34" charset="0"/>
              </a:rPr>
              <a:t>uidar higiene personal.</a:t>
            </a:r>
          </a:p>
          <a:p>
            <a:pPr marL="285750" indent="-285750" algn="just">
              <a:buFont typeface="Wingdings" pitchFamily="2" charset="2"/>
              <a:buChar char="ü"/>
            </a:pPr>
            <a:r>
              <a:rPr lang="es-MX" dirty="0">
                <a:latin typeface="Arial" pitchFamily="34" charset="0"/>
                <a:cs typeface="Arial" pitchFamily="34" charset="0"/>
              </a:rPr>
              <a:t>U</a:t>
            </a:r>
            <a:r>
              <a:rPr lang="es-MX" dirty="0" smtClean="0">
                <a:latin typeface="Arial" pitchFamily="34" charset="0"/>
                <a:cs typeface="Arial" pitchFamily="34" charset="0"/>
              </a:rPr>
              <a:t>niforme completo y adecuado.</a:t>
            </a:r>
          </a:p>
          <a:p>
            <a:pPr marL="285750" indent="-285750" algn="just">
              <a:buFont typeface="Wingdings" pitchFamily="2" charset="2"/>
              <a:buChar char="ü"/>
            </a:pPr>
            <a:r>
              <a:rPr lang="es-MX" dirty="0">
                <a:latin typeface="Arial" pitchFamily="34" charset="0"/>
                <a:cs typeface="Arial" pitchFamily="34" charset="0"/>
              </a:rPr>
              <a:t>N</a:t>
            </a:r>
            <a:r>
              <a:rPr lang="es-MX" dirty="0" smtClean="0">
                <a:latin typeface="Arial" pitchFamily="34" charset="0"/>
                <a:cs typeface="Arial" pitchFamily="34" charset="0"/>
              </a:rPr>
              <a:t>o hacer tarea de otros cursos.</a:t>
            </a:r>
          </a:p>
          <a:p>
            <a:pPr marL="285750" indent="-285750" algn="just">
              <a:buFont typeface="Wingdings" pitchFamily="2" charset="2"/>
              <a:buChar char="ü"/>
            </a:pPr>
            <a:r>
              <a:rPr lang="es-MX" dirty="0">
                <a:latin typeface="Arial" pitchFamily="34" charset="0"/>
                <a:cs typeface="Arial" pitchFamily="34" charset="0"/>
              </a:rPr>
              <a:t>P</a:t>
            </a:r>
            <a:r>
              <a:rPr lang="es-MX" dirty="0" smtClean="0">
                <a:latin typeface="Arial" pitchFamily="34" charset="0"/>
                <a:cs typeface="Arial" pitchFamily="34" charset="0"/>
              </a:rPr>
              <a:t>oner fecha y autor a todas las presentaciones, resúmenes, etc.</a:t>
            </a:r>
          </a:p>
          <a:p>
            <a:pPr marL="285750" indent="-285750" algn="just">
              <a:buFont typeface="Wingdings" pitchFamily="2" charset="2"/>
              <a:buChar char="ü"/>
            </a:pPr>
            <a:r>
              <a:rPr lang="es-MX" dirty="0" smtClean="0">
                <a:latin typeface="Arial" pitchFamily="34" charset="0"/>
                <a:cs typeface="Arial" pitchFamily="34" charset="0"/>
              </a:rPr>
              <a:t>Utilización del celular sólo para emergencias. </a:t>
            </a:r>
          </a:p>
        </p:txBody>
      </p:sp>
      <p:sp>
        <p:nvSpPr>
          <p:cNvPr id="6" name="5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Marcador de contenido"/>
          <p:cNvSpPr txBox="1">
            <a:spLocks/>
          </p:cNvSpPr>
          <p:nvPr/>
        </p:nvSpPr>
        <p:spPr>
          <a:xfrm>
            <a:off x="179512" y="116632"/>
            <a:ext cx="8784976" cy="1656184"/>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just">
              <a:buFont typeface="Georgia" pitchFamily="18" charset="0"/>
              <a:buNone/>
            </a:pPr>
            <a:r>
              <a:rPr lang="es-MX" sz="2800" b="1" dirty="0" smtClean="0">
                <a:latin typeface="Arial" pitchFamily="34" charset="0"/>
                <a:cs typeface="Arial" pitchFamily="34" charset="0"/>
              </a:rPr>
              <a:t>QUE ESTE SEMESTRE SEA EXCELENTE Y MUY PRODUCTIVO, LLENO DE LOGROS PERSONALES Y PROFESIONALES </a:t>
            </a:r>
          </a:p>
          <a:p>
            <a:pPr marL="45720" indent="0" algn="ctr">
              <a:buFont typeface="Georgia" pitchFamily="18" charset="0"/>
              <a:buNone/>
            </a:pPr>
            <a:endParaRPr lang="es-MX" sz="3600" dirty="0">
              <a:latin typeface="Comic Sans MS" pitchFamily="66" charset="0"/>
            </a:endParaRPr>
          </a:p>
        </p:txBody>
      </p:sp>
      <p:pic>
        <p:nvPicPr>
          <p:cNvPr id="4" name="Picture 2" descr="C:\Users\sku 63127\Pictures\10353711_648374445283429_3433269358069481099_n.jpg"/>
          <p:cNvPicPr>
            <a:picLocks noChangeAspect="1" noChangeArrowheads="1"/>
          </p:cNvPicPr>
          <p:nvPr/>
        </p:nvPicPr>
        <p:blipFill rotWithShape="1">
          <a:blip r:embed="rId2">
            <a:extLst>
              <a:ext uri="{28A0092B-C50C-407E-A947-70E740481C1C}">
                <a14:useLocalDpi xmlns:a14="http://schemas.microsoft.com/office/drawing/2010/main" val="0"/>
              </a:ext>
            </a:extLst>
          </a:blip>
          <a:srcRect l="2273" r="7121" b="8446"/>
          <a:stretch/>
        </p:blipFill>
        <p:spPr bwMode="auto">
          <a:xfrm>
            <a:off x="0" y="1628800"/>
            <a:ext cx="9144000" cy="4392488"/>
          </a:xfrm>
          <a:prstGeom prst="rect">
            <a:avLst/>
          </a:prstGeom>
          <a:noFill/>
          <a:extLst>
            <a:ext uri="{909E8E84-426E-40DD-AFC4-6F175D3DCCD1}">
              <a14:hiddenFill xmlns:a14="http://schemas.microsoft.com/office/drawing/2010/main">
                <a:solidFill>
                  <a:srgbClr val="FFFFFF"/>
                </a:solidFill>
              </a14:hiddenFill>
            </a:ext>
          </a:extLst>
        </p:spPr>
      </p:pic>
      <p:sp>
        <p:nvSpPr>
          <p:cNvPr id="6" name="5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 name="1 Título"/>
          <p:cNvSpPr txBox="1">
            <a:spLocks/>
          </p:cNvSpPr>
          <p:nvPr/>
        </p:nvSpPr>
        <p:spPr>
          <a:xfrm>
            <a:off x="899592" y="188640"/>
            <a:ext cx="7632848" cy="151216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s-MX" dirty="0" smtClean="0">
                <a:latin typeface="Arial" pitchFamily="34" charset="0"/>
                <a:cs typeface="Arial" pitchFamily="34" charset="0"/>
              </a:rPr>
              <a:t>CARACTERÍSTICAS DEL CURSO</a:t>
            </a:r>
            <a:endParaRPr lang="es-MX" dirty="0">
              <a:latin typeface="Arial" pitchFamily="34" charset="0"/>
              <a:cs typeface="Arial" pitchFamily="34" charset="0"/>
            </a:endParaRPr>
          </a:p>
        </p:txBody>
      </p:sp>
      <p:sp>
        <p:nvSpPr>
          <p:cNvPr id="6" name="2 Marcador de contenido"/>
          <p:cNvSpPr txBox="1">
            <a:spLocks/>
          </p:cNvSpPr>
          <p:nvPr/>
        </p:nvSpPr>
        <p:spPr>
          <a:xfrm>
            <a:off x="0" y="1916832"/>
            <a:ext cx="9144000" cy="4608512"/>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buFont typeface="Wingdings" pitchFamily="2" charset="2"/>
              <a:buChar char="v"/>
            </a:pPr>
            <a:r>
              <a:rPr lang="es-MX" sz="2000" dirty="0">
                <a:latin typeface="Arial" pitchFamily="34" charset="0"/>
                <a:cs typeface="Arial" pitchFamily="34" charset="0"/>
              </a:rPr>
              <a:t>L</a:t>
            </a:r>
            <a:r>
              <a:rPr lang="es-MX" sz="2000" dirty="0" smtClean="0">
                <a:latin typeface="Arial" pitchFamily="34" charset="0"/>
                <a:cs typeface="Arial" pitchFamily="34" charset="0"/>
              </a:rPr>
              <a:t>as estudiantes normalistas, diseñarán, evaluarán, desarrollarán propuestas de intervención educativa para la atención a la diversidad cultural, escolar y de aprendizaje.</a:t>
            </a:r>
          </a:p>
          <a:p>
            <a:pPr algn="just">
              <a:buFont typeface="Wingdings" pitchFamily="2" charset="2"/>
              <a:buChar char="v"/>
            </a:pPr>
            <a:r>
              <a:rPr lang="es-MX" sz="2000" dirty="0">
                <a:latin typeface="Arial" pitchFamily="34" charset="0"/>
                <a:cs typeface="Arial" pitchFamily="34" charset="0"/>
              </a:rPr>
              <a:t>F</a:t>
            </a:r>
            <a:r>
              <a:rPr lang="es-MX" sz="2000" dirty="0" smtClean="0">
                <a:latin typeface="Arial" pitchFamily="34" charset="0"/>
                <a:cs typeface="Arial" pitchFamily="34" charset="0"/>
              </a:rPr>
              <a:t>omentarán su participación en el trabajo interdisciplinario con especialistas de las áreas de apoyo (usaer, cam entre otros), con los docentes titulares de las escuelas de práctica, padres de familia y directivos atendiendo las distintas problemáticas de la docencia presentes tanto del aula como de la institución</a:t>
            </a:r>
          </a:p>
          <a:p>
            <a:pPr algn="just">
              <a:buFont typeface="Wingdings" pitchFamily="2" charset="2"/>
              <a:buChar char="v"/>
            </a:pPr>
            <a:r>
              <a:rPr lang="es-MX" sz="2000" dirty="0" smtClean="0">
                <a:latin typeface="Arial" pitchFamily="34" charset="0"/>
                <a:cs typeface="Arial" pitchFamily="34" charset="0"/>
              </a:rPr>
              <a:t>Integrarán  las competencias profesionales del plan de estudios y potencializarán su capacidad de intervención en contexto recuperando contenidos específicos de los diversos cursos.</a:t>
            </a:r>
          </a:p>
          <a:p>
            <a:pPr marL="45720" indent="0" algn="ctr">
              <a:buFont typeface="Georgia" pitchFamily="18" charset="0"/>
              <a:buNone/>
            </a:pPr>
            <a:endParaRPr lang="es-MX" sz="2000" dirty="0" smtClean="0">
              <a:latin typeface="Comic Sans MS" pitchFamily="66" charset="0"/>
            </a:endParaRPr>
          </a:p>
          <a:p>
            <a:pPr marL="45720" indent="0" algn="ctr">
              <a:buFont typeface="Georgia" pitchFamily="18" charset="0"/>
              <a:buNone/>
            </a:pPr>
            <a:endParaRPr lang="es-MX" sz="1900" dirty="0" smtClean="0">
              <a:latin typeface="Comic Sans MS" pitchFamily="66" charset="0"/>
            </a:endParaRPr>
          </a:p>
          <a:p>
            <a:pPr marL="45720" indent="0" algn="ctr">
              <a:buFont typeface="Georgia" pitchFamily="18" charset="0"/>
              <a:buNone/>
            </a:pPr>
            <a:endParaRPr lang="es-MX" dirty="0">
              <a:latin typeface="Comic Sans MS" pitchFamily="66" charset="0"/>
            </a:endParaRPr>
          </a:p>
        </p:txBody>
      </p:sp>
      <p:sp>
        <p:nvSpPr>
          <p:cNvPr id="7" name="6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Marcador de contenido"/>
          <p:cNvSpPr txBox="1">
            <a:spLocks/>
          </p:cNvSpPr>
          <p:nvPr/>
        </p:nvSpPr>
        <p:spPr>
          <a:xfrm>
            <a:off x="251520" y="332656"/>
            <a:ext cx="8712968" cy="6336704"/>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ctr">
              <a:buFont typeface="Georgia" pitchFamily="18" charset="0"/>
              <a:buNone/>
            </a:pPr>
            <a:r>
              <a:rPr lang="es-MX" sz="2400" b="1" dirty="0" smtClean="0">
                <a:latin typeface="Arial" pitchFamily="34" charset="0"/>
                <a:cs typeface="Arial" pitchFamily="34" charset="0"/>
              </a:rPr>
              <a:t>EN ESTE CURSO SE ATIENDEN PARALELAMENTE DOS ASPECTOS:</a:t>
            </a:r>
          </a:p>
          <a:p>
            <a:pPr marL="45720" indent="0" algn="just">
              <a:buFont typeface="Georgia" pitchFamily="18" charset="0"/>
              <a:buNone/>
            </a:pPr>
            <a:r>
              <a:rPr lang="es-MX" dirty="0" smtClean="0">
                <a:latin typeface="Arial" pitchFamily="34" charset="0"/>
                <a:cs typeface="Arial" pitchFamily="34" charset="0"/>
              </a:rPr>
              <a:t> El primero:</a:t>
            </a:r>
          </a:p>
          <a:p>
            <a:pPr marL="45720" indent="0" algn="just">
              <a:buFont typeface="Georgia" pitchFamily="18" charset="0"/>
              <a:buNone/>
            </a:pPr>
            <a:r>
              <a:rPr lang="es-MX" dirty="0">
                <a:latin typeface="Arial" pitchFamily="34" charset="0"/>
                <a:cs typeface="Arial" pitchFamily="34" charset="0"/>
              </a:rPr>
              <a:t>A</a:t>
            </a:r>
            <a:r>
              <a:rPr lang="es-MX" dirty="0" smtClean="0">
                <a:latin typeface="Arial" pitchFamily="34" charset="0"/>
                <a:cs typeface="Arial" pitchFamily="34" charset="0"/>
              </a:rPr>
              <a:t>sociado a la mejora de la docencia cuyo referente principal son las competencias profesionales del plan de estudios, en particular a las que este curso contribuye.</a:t>
            </a:r>
          </a:p>
          <a:p>
            <a:pPr marL="45720" indent="0" algn="just">
              <a:buFont typeface="Georgia" pitchFamily="18" charset="0"/>
              <a:buNone/>
            </a:pPr>
            <a:endParaRPr lang="es-MX" dirty="0" smtClean="0">
              <a:latin typeface="Arial" pitchFamily="34" charset="0"/>
              <a:cs typeface="Arial" pitchFamily="34" charset="0"/>
            </a:endParaRPr>
          </a:p>
          <a:p>
            <a:pPr marL="45720" indent="0" algn="just">
              <a:buFont typeface="Georgia" pitchFamily="18" charset="0"/>
              <a:buNone/>
            </a:pPr>
            <a:r>
              <a:rPr lang="es-MX" dirty="0">
                <a:latin typeface="Arial" pitchFamily="34" charset="0"/>
                <a:cs typeface="Arial" pitchFamily="34" charset="0"/>
              </a:rPr>
              <a:t>E</a:t>
            </a:r>
            <a:r>
              <a:rPr lang="es-MX" dirty="0" smtClean="0">
                <a:latin typeface="Arial" pitchFamily="34" charset="0"/>
                <a:cs typeface="Arial" pitchFamily="34" charset="0"/>
              </a:rPr>
              <a:t>l segundo:</a:t>
            </a:r>
          </a:p>
          <a:p>
            <a:pPr marL="45720" indent="0" algn="just">
              <a:buFont typeface="Georgia" pitchFamily="18" charset="0"/>
              <a:buNone/>
            </a:pPr>
            <a:r>
              <a:rPr lang="es-MX" dirty="0">
                <a:latin typeface="Arial" pitchFamily="34" charset="0"/>
                <a:cs typeface="Arial" pitchFamily="34" charset="0"/>
              </a:rPr>
              <a:t>S</a:t>
            </a:r>
            <a:r>
              <a:rPr lang="es-MX" dirty="0" smtClean="0">
                <a:latin typeface="Arial" pitchFamily="34" charset="0"/>
                <a:cs typeface="Arial" pitchFamily="34" charset="0"/>
              </a:rPr>
              <a:t>e centra en las herramientas teórico-metodológicas que se adquieren para desarrollar proyectos de mediano plazo que puedan ser retomados tanto para acreditar el servicio social, como para la elaboración del informe de prácticas, el portafolio de evidencias o la tesis de investigación con el cual podrá obtener el grado académico de licenciatura. </a:t>
            </a:r>
            <a:endParaRPr lang="es-MX" dirty="0">
              <a:latin typeface="Arial" pitchFamily="34" charset="0"/>
              <a:cs typeface="Arial" pitchFamily="34" charset="0"/>
            </a:endParaRPr>
          </a:p>
        </p:txBody>
      </p:sp>
      <p:sp>
        <p:nvSpPr>
          <p:cNvPr id="4" name="3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CuadroTexto"/>
          <p:cNvSpPr txBox="1"/>
          <p:nvPr/>
        </p:nvSpPr>
        <p:spPr>
          <a:xfrm>
            <a:off x="971600" y="944724"/>
            <a:ext cx="6921009" cy="2000548"/>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MX" sz="20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Herramientas básicas para la investigación educativa.</a:t>
            </a:r>
          </a:p>
          <a:p>
            <a:pPr marL="0" marR="0" lvl="0" indent="0" defTabSz="914400" eaLnBrk="1" fontAlgn="auto" latinLnBrk="0" hangingPunct="1">
              <a:lnSpc>
                <a:spcPct val="100000"/>
              </a:lnSpc>
              <a:spcBef>
                <a:spcPts val="0"/>
              </a:spcBef>
              <a:spcAft>
                <a:spcPts val="0"/>
              </a:spcAft>
              <a:buClrTx/>
              <a:buSzTx/>
              <a:buFontTx/>
              <a:buNone/>
              <a:tabLst/>
              <a:defRPr/>
            </a:pPr>
            <a:r>
              <a:rPr kumimoji="0" lang="es-MX" sz="20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Psicología del desarrollo infantil.</a:t>
            </a:r>
          </a:p>
          <a:p>
            <a:pPr marL="0" marR="0" lvl="0" indent="0" defTabSz="914400" eaLnBrk="1" fontAlgn="auto" latinLnBrk="0" hangingPunct="1">
              <a:lnSpc>
                <a:spcPct val="100000"/>
              </a:lnSpc>
              <a:spcBef>
                <a:spcPts val="0"/>
              </a:spcBef>
              <a:spcAft>
                <a:spcPts val="0"/>
              </a:spcAft>
              <a:buClrTx/>
              <a:buSzTx/>
              <a:buFontTx/>
              <a:buNone/>
              <a:tabLst/>
              <a:defRPr/>
            </a:pPr>
            <a:r>
              <a:rPr kumimoji="0" lang="es-MX" sz="20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Planeación educativa.</a:t>
            </a:r>
          </a:p>
          <a:p>
            <a:pPr marL="0" marR="0" lvl="0" indent="0" defTabSz="914400" eaLnBrk="1" fontAlgn="auto" latinLnBrk="0" hangingPunct="1">
              <a:lnSpc>
                <a:spcPct val="100000"/>
              </a:lnSpc>
              <a:spcBef>
                <a:spcPts val="0"/>
              </a:spcBef>
              <a:spcAft>
                <a:spcPts val="0"/>
              </a:spcAft>
              <a:buClrTx/>
              <a:buSzTx/>
              <a:buFontTx/>
              <a:buNone/>
              <a:tabLst/>
              <a:defRPr/>
            </a:pPr>
            <a:r>
              <a:rPr kumimoji="0" lang="es-MX" sz="20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Atención a la diversidad.</a:t>
            </a:r>
          </a:p>
          <a:p>
            <a:pPr marL="0" marR="0" lvl="0" indent="0" defTabSz="914400" eaLnBrk="1" fontAlgn="auto" latinLnBrk="0" hangingPunct="1">
              <a:lnSpc>
                <a:spcPct val="100000"/>
              </a:lnSpc>
              <a:spcBef>
                <a:spcPts val="0"/>
              </a:spcBef>
              <a:spcAft>
                <a:spcPts val="0"/>
              </a:spcAft>
              <a:buClrTx/>
              <a:buSzTx/>
              <a:buFontTx/>
              <a:buNone/>
              <a:tabLst/>
              <a:defRPr/>
            </a:pPr>
            <a:r>
              <a:rPr kumimoji="0" lang="es-MX" sz="20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Adecuación curricular. </a:t>
            </a:r>
          </a:p>
          <a:p>
            <a:pPr marL="0" marR="0" lvl="0" indent="0" defTabSz="914400" eaLnBrk="1" fontAlgn="auto" latinLnBrk="0" hangingPunct="1">
              <a:lnSpc>
                <a:spcPct val="100000"/>
              </a:lnSpc>
              <a:spcBef>
                <a:spcPts val="0"/>
              </a:spcBef>
              <a:spcAft>
                <a:spcPts val="0"/>
              </a:spcAft>
              <a:buClrTx/>
              <a:buSzTx/>
              <a:buFontTx/>
              <a:buNone/>
              <a:tabLst/>
              <a:defRPr/>
            </a:pPr>
            <a:r>
              <a:rPr kumimoji="0" lang="es-MX" sz="20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Evaluación para el aprendizaje.</a:t>
            </a:r>
            <a:r>
              <a:rPr kumimoji="0" lang="es-MX" sz="24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 </a:t>
            </a:r>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1 Título"/>
          <p:cNvSpPr txBox="1">
            <a:spLocks/>
          </p:cNvSpPr>
          <p:nvPr/>
        </p:nvSpPr>
        <p:spPr>
          <a:xfrm>
            <a:off x="395535" y="188640"/>
            <a:ext cx="8672751" cy="756084"/>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s-MX" sz="3600" dirty="0" smtClean="0">
                <a:latin typeface="Arial" pitchFamily="34" charset="0"/>
                <a:cs typeface="Arial" pitchFamily="34" charset="0"/>
              </a:rPr>
              <a:t>CURSOS QUE LE ANTECEDEN</a:t>
            </a:r>
            <a:endParaRPr lang="es-MX" sz="3600" dirty="0">
              <a:latin typeface="Arial" pitchFamily="34" charset="0"/>
              <a:cs typeface="Arial" pitchFamily="34" charset="0"/>
            </a:endParaRPr>
          </a:p>
        </p:txBody>
      </p:sp>
      <p:sp>
        <p:nvSpPr>
          <p:cNvPr id="9" name="8 Rectángulo"/>
          <p:cNvSpPr/>
          <p:nvPr/>
        </p:nvSpPr>
        <p:spPr>
          <a:xfrm>
            <a:off x="2051720" y="3140968"/>
            <a:ext cx="619268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b="1" dirty="0">
                <a:solidFill>
                  <a:schemeClr val="tx1"/>
                </a:solidFill>
                <a:latin typeface="Arial" pitchFamily="34" charset="0"/>
                <a:cs typeface="Arial" pitchFamily="34" charset="0"/>
              </a:rPr>
              <a:t>CURSOS </a:t>
            </a:r>
            <a:r>
              <a:rPr lang="es-MX" sz="2800" b="1" dirty="0" smtClean="0">
                <a:solidFill>
                  <a:schemeClr val="tx1"/>
                </a:solidFill>
                <a:latin typeface="Arial" pitchFamily="34" charset="0"/>
                <a:cs typeface="Arial" pitchFamily="34" charset="0"/>
              </a:rPr>
              <a:t>SUBSECUENTES</a:t>
            </a:r>
            <a:endParaRPr lang="es-MX" sz="2800" b="1" dirty="0">
              <a:solidFill>
                <a:schemeClr val="tx1"/>
              </a:solidFill>
              <a:latin typeface="Arial" pitchFamily="34" charset="0"/>
              <a:cs typeface="Arial" pitchFamily="34" charset="0"/>
            </a:endParaRPr>
          </a:p>
        </p:txBody>
      </p:sp>
      <p:sp>
        <p:nvSpPr>
          <p:cNvPr id="11" name="10 Rectángulo"/>
          <p:cNvSpPr/>
          <p:nvPr/>
        </p:nvSpPr>
        <p:spPr>
          <a:xfrm>
            <a:off x="2483769" y="3950054"/>
            <a:ext cx="6408712" cy="4870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000" dirty="0" smtClean="0">
                <a:solidFill>
                  <a:schemeClr val="tx1"/>
                </a:solidFill>
                <a:latin typeface="Arial" pitchFamily="34" charset="0"/>
                <a:cs typeface="Arial" pitchFamily="34" charset="0"/>
              </a:rPr>
              <a:t>Planeación y Gestión Educativa.</a:t>
            </a:r>
          </a:p>
          <a:p>
            <a:r>
              <a:rPr lang="es-MX" sz="2000" dirty="0" smtClean="0">
                <a:solidFill>
                  <a:schemeClr val="tx1"/>
                </a:solidFill>
                <a:latin typeface="Arial" pitchFamily="34" charset="0"/>
                <a:cs typeface="Arial" pitchFamily="34" charset="0"/>
              </a:rPr>
              <a:t>Práctica profesional.</a:t>
            </a:r>
            <a:endParaRPr lang="es-MX" sz="2000" dirty="0">
              <a:solidFill>
                <a:schemeClr val="tx1"/>
              </a:solidFill>
              <a:latin typeface="Arial" pitchFamily="34" charset="0"/>
              <a:cs typeface="Arial" pitchFamily="34" charset="0"/>
            </a:endParaRPr>
          </a:p>
        </p:txBody>
      </p:sp>
      <p:sp>
        <p:nvSpPr>
          <p:cNvPr id="12" name="11 Rectángulo"/>
          <p:cNvSpPr/>
          <p:nvPr/>
        </p:nvSpPr>
        <p:spPr>
          <a:xfrm>
            <a:off x="251521" y="4581128"/>
            <a:ext cx="2952327" cy="12241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Arial" pitchFamily="34" charset="0"/>
                <a:cs typeface="Arial" pitchFamily="34" charset="0"/>
              </a:rPr>
              <a:t>CURSO CON LOS QUE SE RELACIONA EN EL MISMO SEMESTRE</a:t>
            </a:r>
            <a:endParaRPr lang="es-MX" b="1" dirty="0">
              <a:solidFill>
                <a:schemeClr val="tx1"/>
              </a:solidFill>
              <a:latin typeface="Arial" pitchFamily="34" charset="0"/>
              <a:cs typeface="Arial" pitchFamily="34" charset="0"/>
            </a:endParaRPr>
          </a:p>
        </p:txBody>
      </p:sp>
      <p:sp>
        <p:nvSpPr>
          <p:cNvPr id="13" name="12 Rectángulo"/>
          <p:cNvSpPr/>
          <p:nvPr/>
        </p:nvSpPr>
        <p:spPr>
          <a:xfrm>
            <a:off x="3347864" y="5661248"/>
            <a:ext cx="4464496"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b="1" dirty="0">
                <a:solidFill>
                  <a:schemeClr val="tx1"/>
                </a:solidFill>
                <a:latin typeface="Arial" pitchFamily="34" charset="0"/>
                <a:cs typeface="Arial" pitchFamily="34" charset="0"/>
              </a:rPr>
              <a:t>Diagnóstico</a:t>
            </a:r>
            <a:r>
              <a:rPr lang="es-MX" sz="1600" b="1" dirty="0">
                <a:solidFill>
                  <a:schemeClr val="tx1"/>
                </a:solidFill>
              </a:rPr>
              <a:t> </a:t>
            </a:r>
            <a:r>
              <a:rPr lang="es-MX" sz="1600" b="1" dirty="0">
                <a:solidFill>
                  <a:schemeClr val="tx1"/>
                </a:solidFill>
                <a:latin typeface="Arial" pitchFamily="34" charset="0"/>
                <a:cs typeface="Arial" pitchFamily="34" charset="0"/>
              </a:rPr>
              <a:t>e intervención </a:t>
            </a:r>
            <a:r>
              <a:rPr lang="es-MX" sz="1600" b="1" dirty="0" smtClean="0">
                <a:solidFill>
                  <a:schemeClr val="tx1"/>
                </a:solidFill>
                <a:latin typeface="Arial" pitchFamily="34" charset="0"/>
                <a:cs typeface="Arial" pitchFamily="34" charset="0"/>
              </a:rPr>
              <a:t>socioeducativa.</a:t>
            </a:r>
          </a:p>
          <a:p>
            <a:r>
              <a:rPr lang="es-MX" sz="1600" b="1" dirty="0" smtClean="0">
                <a:solidFill>
                  <a:schemeClr val="tx1"/>
                </a:solidFill>
                <a:latin typeface="Arial" pitchFamily="34" charset="0"/>
                <a:cs typeface="Arial" pitchFamily="34" charset="0"/>
              </a:rPr>
              <a:t>Filosofía de la Educación.</a:t>
            </a:r>
          </a:p>
          <a:p>
            <a:r>
              <a:rPr lang="es-MX" sz="1600" b="1" dirty="0" smtClean="0">
                <a:solidFill>
                  <a:schemeClr val="tx1"/>
                </a:solidFill>
                <a:latin typeface="Arial" pitchFamily="34" charset="0"/>
                <a:cs typeface="Arial" pitchFamily="34" charset="0"/>
              </a:rPr>
              <a:t>El niño como sujeto social. </a:t>
            </a:r>
            <a:endParaRPr lang="es-MX" sz="1600" dirty="0">
              <a:solidFill>
                <a:schemeClr val="tx1"/>
              </a:solidFill>
              <a:latin typeface="Arial" pitchFamily="34" charset="0"/>
              <a:cs typeface="Arial" pitchFamily="34" charset="0"/>
            </a:endParaRPr>
          </a:p>
        </p:txBody>
      </p:sp>
      <p:sp>
        <p:nvSpPr>
          <p:cNvPr id="10" name="9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1 Título"/>
          <p:cNvSpPr txBox="1">
            <a:spLocks/>
          </p:cNvSpPr>
          <p:nvPr/>
        </p:nvSpPr>
        <p:spPr>
          <a:xfrm>
            <a:off x="179512" y="116632"/>
            <a:ext cx="8712968" cy="114300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a:buFont typeface="Georgia" pitchFamily="18" charset="0"/>
              <a:buNone/>
            </a:pPr>
            <a:r>
              <a:rPr lang="es-MX" sz="3200" dirty="0" smtClean="0">
                <a:latin typeface="Arial" pitchFamily="34" charset="0"/>
                <a:cs typeface="Arial" pitchFamily="34" charset="0"/>
              </a:rPr>
              <a:t>COMPETENCIAS DEL PERFIL DE EGRESO A LAS QUE CONTRIBUYE EL CURSO</a:t>
            </a:r>
            <a:endParaRPr lang="es-MX" sz="3200" dirty="0">
              <a:latin typeface="Arial" pitchFamily="34" charset="0"/>
              <a:cs typeface="Arial" pitchFamily="34" charset="0"/>
            </a:endParaRPr>
          </a:p>
        </p:txBody>
      </p:sp>
      <p:sp>
        <p:nvSpPr>
          <p:cNvPr id="4" name="2 Marcador de contenido"/>
          <p:cNvSpPr txBox="1">
            <a:spLocks/>
          </p:cNvSpPr>
          <p:nvPr/>
        </p:nvSpPr>
        <p:spPr>
          <a:xfrm>
            <a:off x="179512" y="1412776"/>
            <a:ext cx="8784976" cy="5256584"/>
          </a:xfrm>
          <a:prstGeom prst="rect">
            <a:avLst/>
          </a:prstGeom>
        </p:spPr>
        <p:txBody>
          <a:bodyPr vert="horz" lIns="91440" tIns="45720" rIns="91440" bIns="45720" rtlCol="0">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buFont typeface="Arial" pitchFamily="34" charset="0"/>
              <a:buChar char="•"/>
            </a:pPr>
            <a:r>
              <a:rPr lang="es-MX" dirty="0" smtClean="0">
                <a:latin typeface="Arial" pitchFamily="34" charset="0"/>
                <a:cs typeface="Arial" pitchFamily="34" charset="0"/>
              </a:rPr>
              <a:t>Diseña planeaciones didácticas, aplicando sus conocimientos pedagógicos y disciplinares para responder a las necesidades del contexto en el marco de los planes y programas de educación básica.  </a:t>
            </a:r>
          </a:p>
          <a:p>
            <a:pPr algn="just">
              <a:buFont typeface="Arial" pitchFamily="34" charset="0"/>
              <a:buChar char="•"/>
            </a:pPr>
            <a:r>
              <a:rPr lang="es-MX" dirty="0" smtClean="0">
                <a:latin typeface="Arial" pitchFamily="34" charset="0"/>
                <a:cs typeface="Arial" pitchFamily="34" charset="0"/>
              </a:rPr>
              <a:t>Genera ambientes formativos para propiciar la autonomía y promover el desarrollo de las competencias en los alumnos de educación básica.</a:t>
            </a:r>
          </a:p>
          <a:p>
            <a:pPr algn="just">
              <a:buFont typeface="Arial" pitchFamily="34" charset="0"/>
              <a:buChar char="•"/>
            </a:pPr>
            <a:r>
              <a:rPr lang="es-MX" dirty="0" smtClean="0">
                <a:latin typeface="Arial" pitchFamily="34" charset="0"/>
                <a:cs typeface="Arial" pitchFamily="34" charset="0"/>
              </a:rPr>
              <a:t>Aplica críticamente el plan y programas de estudio de la educación básica para alcanzar los propósitos educativos y contribuir al pleno desenvolvimiento de las capacidades de los alumnos del nivel escolar. </a:t>
            </a:r>
          </a:p>
          <a:p>
            <a:pPr algn="just">
              <a:buFont typeface="Arial" pitchFamily="34" charset="0"/>
              <a:buChar char="•"/>
            </a:pPr>
            <a:r>
              <a:rPr lang="es-MX" dirty="0" smtClean="0">
                <a:latin typeface="Arial" pitchFamily="34" charset="0"/>
                <a:cs typeface="Arial" pitchFamily="34" charset="0"/>
              </a:rPr>
              <a:t> Emplea la evaluación para intervenir en los diferentes ámbitos y momentos de la tarea educativa. </a:t>
            </a:r>
            <a:endParaRPr lang="es-MX" dirty="0">
              <a:latin typeface="Arial" pitchFamily="34" charset="0"/>
              <a:cs typeface="Arial" pitchFamily="34" charset="0"/>
            </a:endParaRPr>
          </a:p>
        </p:txBody>
      </p:sp>
      <p:sp>
        <p:nvSpPr>
          <p:cNvPr id="6" name="5 CuadroTexto"/>
          <p:cNvSpPr txBox="1"/>
          <p:nvPr/>
        </p:nvSpPr>
        <p:spPr>
          <a:xfrm>
            <a:off x="376431" y="6176652"/>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CuadroTexto"/>
          <p:cNvSpPr txBox="1"/>
          <p:nvPr/>
        </p:nvSpPr>
        <p:spPr>
          <a:xfrm>
            <a:off x="179512" y="116632"/>
            <a:ext cx="8784976" cy="59093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s-MX" sz="1800" b="0" i="0" u="none" strike="noStrike" kern="0" cap="none" spc="0" normalizeH="0" baseline="0" noProof="0" dirty="0" smtClean="0">
              <a:ln>
                <a:noFill/>
              </a:ln>
              <a:solidFill>
                <a:sysClr val="windowText" lastClr="000000"/>
              </a:solidFill>
              <a:effectLst/>
              <a:uLnTx/>
              <a:uFillTx/>
            </a:endParaRPr>
          </a:p>
          <a:p>
            <a:pPr marL="342900" marR="0" lvl="0" indent="-342900" algn="just" defTabSz="914400" eaLnBrk="1" fontAlgn="auto" latinLnBrk="0" hangingPunct="1">
              <a:lnSpc>
                <a:spcPct val="100000"/>
              </a:lnSpc>
              <a:spcBef>
                <a:spcPts val="0"/>
              </a:spcBef>
              <a:spcAft>
                <a:spcPts val="0"/>
              </a:spcAft>
              <a:buClrTx/>
              <a:buSzTx/>
              <a:buFont typeface="Arial" pitchFamily="34" charset="0"/>
              <a:buChar char="•"/>
              <a:tabLst/>
              <a:defRPr/>
            </a:pPr>
            <a:r>
              <a:rPr kumimoji="0" lang="es-MX" sz="24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Propicia y regula espacios de aprendizaje incluyentes para todos los alumnos, con el fin de promover la convivencia, el respeto y la aceptación.</a:t>
            </a: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s-MX" sz="24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342900" marR="0" lvl="0" indent="-342900" algn="just" defTabSz="914400" eaLnBrk="1" fontAlgn="auto" latinLnBrk="0" hangingPunct="1">
              <a:lnSpc>
                <a:spcPct val="100000"/>
              </a:lnSpc>
              <a:spcBef>
                <a:spcPts val="0"/>
              </a:spcBef>
              <a:spcAft>
                <a:spcPts val="0"/>
              </a:spcAft>
              <a:buClrTx/>
              <a:buSzTx/>
              <a:buFont typeface="Arial" pitchFamily="34" charset="0"/>
              <a:buChar char="•"/>
              <a:tabLst/>
              <a:defRPr/>
            </a:pPr>
            <a:r>
              <a:rPr kumimoji="0" lang="es-MX" sz="24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Actúa de manera ética ante la diversidad de situaciones que se presentan en la práctica profesional. </a:t>
            </a:r>
            <a:endParaRPr kumimoji="0" lang="es-MX"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s-MX" sz="24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342900" marR="0" lvl="0" indent="-342900" algn="just" defTabSz="914400" eaLnBrk="1" fontAlgn="auto" latinLnBrk="0" hangingPunct="1">
              <a:lnSpc>
                <a:spcPct val="100000"/>
              </a:lnSpc>
              <a:spcBef>
                <a:spcPts val="0"/>
              </a:spcBef>
              <a:spcAft>
                <a:spcPts val="0"/>
              </a:spcAft>
              <a:buClrTx/>
              <a:buSzTx/>
              <a:buFont typeface="Arial" pitchFamily="34" charset="0"/>
              <a:buChar char="•"/>
              <a:tabLst/>
              <a:defRPr/>
            </a:pPr>
            <a:r>
              <a:rPr kumimoji="0" lang="es-MX" sz="24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Utiliza recursos de la investigación educativa para enriquecer la práctica docente, expresando su interés por la ciencia y la propia investigación. </a:t>
            </a:r>
            <a:endParaRPr kumimoji="0" lang="es-MX"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s-MX" sz="24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endParaRPr>
          </a:p>
          <a:p>
            <a:pPr marL="342900" marR="0" lvl="0" indent="-342900" algn="just" defTabSz="914400" eaLnBrk="1" fontAlgn="auto" latinLnBrk="0" hangingPunct="1">
              <a:lnSpc>
                <a:spcPct val="100000"/>
              </a:lnSpc>
              <a:spcBef>
                <a:spcPts val="0"/>
              </a:spcBef>
              <a:spcAft>
                <a:spcPts val="0"/>
              </a:spcAft>
              <a:buClrTx/>
              <a:buSzTx/>
              <a:buFont typeface="Arial" pitchFamily="34" charset="0"/>
              <a:buChar char="•"/>
              <a:tabLst/>
              <a:defRPr/>
            </a:pPr>
            <a:r>
              <a:rPr kumimoji="0" lang="es-MX" sz="24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Interviene de manera colaborativa con la comunidad escolar, padres de familia, autoridades y docentes, en la toma de decisiones y en el desarrollo de alternativas de solución a problemáticas socioeducativas. </a:t>
            </a:r>
          </a:p>
        </p:txBody>
      </p:sp>
      <p:sp>
        <p:nvSpPr>
          <p:cNvPr id="4" name="3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1 Título"/>
          <p:cNvSpPr txBox="1">
            <a:spLocks/>
          </p:cNvSpPr>
          <p:nvPr/>
        </p:nvSpPr>
        <p:spPr>
          <a:xfrm>
            <a:off x="1259631" y="188640"/>
            <a:ext cx="6768753" cy="72008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just">
              <a:buFont typeface="Georgia" pitchFamily="18" charset="0"/>
              <a:buNone/>
            </a:pPr>
            <a:r>
              <a:rPr lang="es-MX" sz="3200" dirty="0" smtClean="0">
                <a:latin typeface="Arial" pitchFamily="34" charset="0"/>
                <a:cs typeface="Arial" pitchFamily="34" charset="0"/>
              </a:rPr>
              <a:t>COMPETENCIAS DEL CURSO</a:t>
            </a:r>
            <a:r>
              <a:rPr lang="es-MX" sz="3200" dirty="0" smtClean="0">
                <a:latin typeface="Comic Sans MS" pitchFamily="66" charset="0"/>
              </a:rPr>
              <a:t>: </a:t>
            </a:r>
            <a:endParaRPr lang="es-MX" sz="3200" dirty="0">
              <a:latin typeface="Comic Sans MS" pitchFamily="66" charset="0"/>
            </a:endParaRPr>
          </a:p>
        </p:txBody>
      </p:sp>
      <p:sp>
        <p:nvSpPr>
          <p:cNvPr id="4" name="2 Marcador de contenido"/>
          <p:cNvSpPr txBox="1">
            <a:spLocks/>
          </p:cNvSpPr>
          <p:nvPr/>
        </p:nvSpPr>
        <p:spPr>
          <a:xfrm>
            <a:off x="251520" y="1196752"/>
            <a:ext cx="8712968" cy="5274920"/>
          </a:xfrm>
          <a:prstGeom prst="rect">
            <a:avLst/>
          </a:prstGeom>
        </p:spPr>
        <p:txBody>
          <a:bodyPr vert="horz" lIns="91440" tIns="45720" rIns="91440" bIns="45720" rtlCol="0">
            <a:normAutofit fontScale="925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just">
              <a:buFont typeface="Arial" pitchFamily="34" charset="0"/>
              <a:buChar char="•"/>
            </a:pPr>
            <a:r>
              <a:rPr lang="es-MX" sz="2400" dirty="0" smtClean="0">
                <a:latin typeface="Arial" pitchFamily="34" charset="0"/>
                <a:cs typeface="Arial" pitchFamily="34" charset="0"/>
              </a:rPr>
              <a:t>Elabora proyectos que articulan diversos campos disciplinares para desarrollar un conocimiento integrado  en los alumnos. </a:t>
            </a:r>
          </a:p>
          <a:p>
            <a:pPr marL="45720" indent="0" algn="just">
              <a:buFont typeface="Georgia" pitchFamily="18" charset="0"/>
              <a:buNone/>
            </a:pPr>
            <a:endParaRPr lang="es-MX" sz="2400" dirty="0" smtClean="0">
              <a:latin typeface="Arial" pitchFamily="34" charset="0"/>
              <a:cs typeface="Arial" pitchFamily="34" charset="0"/>
            </a:endParaRPr>
          </a:p>
          <a:p>
            <a:pPr algn="just">
              <a:buFont typeface="Arial" pitchFamily="34" charset="0"/>
              <a:buChar char="•"/>
            </a:pPr>
            <a:r>
              <a:rPr lang="es-MX" sz="2400" dirty="0" smtClean="0">
                <a:latin typeface="Arial" pitchFamily="34" charset="0"/>
                <a:cs typeface="Arial" pitchFamily="34" charset="0"/>
              </a:rPr>
              <a:t> Aplica metodologías situadas para el aprendizaje significativo de las diferentes áreas disciplinarias o campos formativos. </a:t>
            </a:r>
          </a:p>
          <a:p>
            <a:pPr marL="45720" indent="0" algn="just">
              <a:buFont typeface="Georgia" pitchFamily="18" charset="0"/>
              <a:buNone/>
            </a:pPr>
            <a:endParaRPr lang="es-MX" sz="2400" dirty="0" smtClean="0">
              <a:latin typeface="Arial" pitchFamily="34" charset="0"/>
              <a:cs typeface="Arial" pitchFamily="34" charset="0"/>
            </a:endParaRPr>
          </a:p>
          <a:p>
            <a:pPr algn="just">
              <a:buFont typeface="Arial" pitchFamily="34" charset="0"/>
              <a:buChar char="•"/>
            </a:pPr>
            <a:r>
              <a:rPr lang="es-MX" sz="2400" dirty="0" smtClean="0">
                <a:latin typeface="Arial" pitchFamily="34" charset="0"/>
                <a:cs typeface="Arial" pitchFamily="34" charset="0"/>
              </a:rPr>
              <a:t> Emplea los recursos y medios didácticos idóneos para la generación de aprendizajes de acuerdo con los niveles de desempeño esperados en el grado escolar. </a:t>
            </a:r>
          </a:p>
          <a:p>
            <a:pPr marL="45720" indent="0" algn="just">
              <a:buFont typeface="Georgia" pitchFamily="18" charset="0"/>
              <a:buNone/>
            </a:pPr>
            <a:endParaRPr lang="es-MX" sz="2400" dirty="0" smtClean="0">
              <a:latin typeface="Arial" pitchFamily="34" charset="0"/>
              <a:cs typeface="Arial" pitchFamily="34" charset="0"/>
            </a:endParaRPr>
          </a:p>
          <a:p>
            <a:pPr algn="just">
              <a:buFont typeface="Arial" pitchFamily="34" charset="0"/>
              <a:buChar char="•"/>
            </a:pPr>
            <a:r>
              <a:rPr lang="es-MX" sz="2400" dirty="0" smtClean="0">
                <a:latin typeface="Arial" pitchFamily="34" charset="0"/>
                <a:cs typeface="Arial" pitchFamily="34" charset="0"/>
              </a:rPr>
              <a:t> Realiza el seguimiento del nivel de avance de sus alumnos y usa sus resultados para mejorar los aprendizajes. </a:t>
            </a:r>
            <a:endParaRPr lang="es-MX" sz="2400" dirty="0">
              <a:latin typeface="Arial" pitchFamily="34" charset="0"/>
              <a:cs typeface="Arial" pitchFamily="34" charset="0"/>
            </a:endParaRPr>
          </a:p>
        </p:txBody>
      </p:sp>
      <p:sp>
        <p:nvSpPr>
          <p:cNvPr id="6" name="5 CuadroTexto"/>
          <p:cNvSpPr txBox="1"/>
          <p:nvPr/>
        </p:nvSpPr>
        <p:spPr>
          <a:xfrm>
            <a:off x="395536" y="5949280"/>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Marcador de contenido"/>
          <p:cNvSpPr txBox="1">
            <a:spLocks/>
          </p:cNvSpPr>
          <p:nvPr/>
        </p:nvSpPr>
        <p:spPr>
          <a:xfrm>
            <a:off x="179512" y="228600"/>
            <a:ext cx="8784976" cy="5924128"/>
          </a:xfrm>
          <a:prstGeom prst="rect">
            <a:avLst/>
          </a:prstGeom>
        </p:spPr>
        <p:txBody>
          <a:bodyPr vert="horz" lIns="91440" tIns="45720" rIns="91440" bIns="45720" rtlCol="0">
            <a:normAutofit fontScale="92500" lnSpcReduction="1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buNone/>
            </a:pPr>
            <a:endParaRPr lang="es-MX" sz="2400" dirty="0" smtClean="0">
              <a:latin typeface="Comic Sans MS" pitchFamily="66" charset="0"/>
            </a:endParaRPr>
          </a:p>
          <a:p>
            <a:pPr algn="just">
              <a:buFont typeface="Arial" pitchFamily="34" charset="0"/>
              <a:buChar char="•"/>
            </a:pPr>
            <a:r>
              <a:rPr lang="es-MX" sz="2400" dirty="0" smtClean="0">
                <a:latin typeface="Arial" pitchFamily="34" charset="0"/>
                <a:cs typeface="Arial" pitchFamily="34" charset="0"/>
              </a:rPr>
              <a:t>Atiende a los alumnos que enfrentan barreras para el aprendizaje y la participación a través de actividades de acompañamiento. </a:t>
            </a:r>
          </a:p>
          <a:p>
            <a:pPr marL="45720" indent="0" algn="just">
              <a:buFont typeface="Georgia" pitchFamily="18" charset="0"/>
              <a:buNone/>
            </a:pPr>
            <a:endParaRPr lang="es-MX" sz="2400" dirty="0" smtClean="0">
              <a:latin typeface="Arial" pitchFamily="34" charset="0"/>
              <a:cs typeface="Arial" pitchFamily="34" charset="0"/>
            </a:endParaRPr>
          </a:p>
          <a:p>
            <a:pPr algn="just">
              <a:buFont typeface="Arial" pitchFamily="34" charset="0"/>
              <a:buChar char="•"/>
            </a:pPr>
            <a:r>
              <a:rPr lang="es-MX" sz="2400" dirty="0" smtClean="0">
                <a:latin typeface="Arial" pitchFamily="34" charset="0"/>
                <a:cs typeface="Arial" pitchFamily="34" charset="0"/>
              </a:rPr>
              <a:t>Atiende la diversidad cultural de sus alumnos, para promover el diálogo intercultural. </a:t>
            </a:r>
          </a:p>
          <a:p>
            <a:pPr algn="just">
              <a:buFont typeface="Arial" pitchFamily="34" charset="0"/>
              <a:buChar char="•"/>
            </a:pPr>
            <a:endParaRPr lang="es-MX" sz="2400" dirty="0" smtClean="0">
              <a:latin typeface="Arial" pitchFamily="34" charset="0"/>
              <a:cs typeface="Arial" pitchFamily="34" charset="0"/>
            </a:endParaRPr>
          </a:p>
          <a:p>
            <a:pPr algn="just">
              <a:buFont typeface="Arial" pitchFamily="34" charset="0"/>
              <a:buChar char="•"/>
            </a:pPr>
            <a:r>
              <a:rPr lang="es-MX" sz="2400" dirty="0" smtClean="0">
                <a:latin typeface="Arial" pitchFamily="34" charset="0"/>
                <a:cs typeface="Arial" pitchFamily="34" charset="0"/>
              </a:rPr>
              <a:t>Promueve actividades que favorecen la equidad de género, tolerancia y respeto, contribuyendo al desarrollo personal y social de los alumnos. </a:t>
            </a:r>
          </a:p>
          <a:p>
            <a:pPr marL="45720" indent="0" algn="just">
              <a:buFont typeface="Georgia" pitchFamily="18" charset="0"/>
              <a:buNone/>
            </a:pPr>
            <a:endParaRPr lang="es-MX" sz="2400" dirty="0" smtClean="0">
              <a:latin typeface="Arial" pitchFamily="34" charset="0"/>
              <a:cs typeface="Arial" pitchFamily="34" charset="0"/>
            </a:endParaRPr>
          </a:p>
          <a:p>
            <a:pPr algn="just">
              <a:buFont typeface="Arial" pitchFamily="34" charset="0"/>
              <a:buChar char="•"/>
            </a:pPr>
            <a:r>
              <a:rPr lang="es-MX" sz="2400" dirty="0" smtClean="0">
                <a:latin typeface="Arial" pitchFamily="34" charset="0"/>
                <a:cs typeface="Arial" pitchFamily="34" charset="0"/>
              </a:rPr>
              <a:t>Asume críticamente las responsabilidades establecidas en el marco normativo para orientar su ejercicio profesional. </a:t>
            </a:r>
          </a:p>
          <a:p>
            <a:pPr marL="45720" indent="0" algn="just">
              <a:buFont typeface="Georgia" pitchFamily="18" charset="0"/>
              <a:buNone/>
            </a:pPr>
            <a:r>
              <a:rPr lang="es-MX" sz="2400" dirty="0" smtClean="0">
                <a:latin typeface="Arial" pitchFamily="34" charset="0"/>
                <a:cs typeface="Arial" pitchFamily="34" charset="0"/>
              </a:rPr>
              <a:t> </a:t>
            </a:r>
          </a:p>
          <a:p>
            <a:pPr algn="just">
              <a:buFont typeface="Arial" pitchFamily="34" charset="0"/>
              <a:buChar char="•"/>
            </a:pPr>
            <a:r>
              <a:rPr lang="es-MX" sz="2400" dirty="0" smtClean="0">
                <a:latin typeface="Arial" pitchFamily="34" charset="0"/>
                <a:cs typeface="Arial" pitchFamily="34" charset="0"/>
              </a:rPr>
              <a:t>Diseña proyectos de trabajo para vincular las necesidades del entorno y la institución con base en un diagnóstico.</a:t>
            </a:r>
            <a:endParaRPr lang="es-MX" sz="2400" dirty="0">
              <a:latin typeface="Arial" pitchFamily="34" charset="0"/>
              <a:cs typeface="Arial" pitchFamily="34" charset="0"/>
            </a:endParaRPr>
          </a:p>
        </p:txBody>
      </p:sp>
      <p:sp>
        <p:nvSpPr>
          <p:cNvPr id="4" name="3 CuadroTexto"/>
          <p:cNvSpPr txBox="1"/>
          <p:nvPr/>
        </p:nvSpPr>
        <p:spPr>
          <a:xfrm>
            <a:off x="413009" y="6021288"/>
            <a:ext cx="1440160" cy="430887"/>
          </a:xfrm>
          <a:prstGeom prst="rect">
            <a:avLst/>
          </a:prstGeom>
          <a:solidFill>
            <a:schemeClr val="bg1"/>
          </a:solidFill>
        </p:spPr>
        <p:txBody>
          <a:bodyPr wrap="square" rtlCol="0">
            <a:spAutoFit/>
          </a:bodyPr>
          <a:lstStyle/>
          <a:p>
            <a:r>
              <a:rPr lang="es-MX" sz="1100" dirty="0" smtClean="0"/>
              <a:t>ENEP-F-ST19</a:t>
            </a:r>
          </a:p>
          <a:p>
            <a:r>
              <a:rPr lang="es-MX" sz="1100" dirty="0" smtClean="0"/>
              <a:t>V00/01/2016</a:t>
            </a:r>
            <a:endParaRPr lang="es-MX" sz="1100" dirty="0"/>
          </a:p>
        </p:txBody>
      </p:sp>
    </p:spTree>
    <p:extLst>
      <p:ext uri="{BB962C8B-B14F-4D97-AF65-F5344CB8AC3E}">
        <p14:creationId xmlns:p14="http://schemas.microsoft.com/office/powerpoint/2010/main" val="11209509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311</TotalTime>
  <Words>2155</Words>
  <Application>Microsoft Office PowerPoint</Application>
  <PresentationFormat>Presentación en pantalla (4:3)</PresentationFormat>
  <Paragraphs>245</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MH</cp:lastModifiedBy>
  <cp:revision>39</cp:revision>
  <dcterms:created xsi:type="dcterms:W3CDTF">2015-02-09T15:06:54Z</dcterms:created>
  <dcterms:modified xsi:type="dcterms:W3CDTF">2016-02-26T17:14:49Z</dcterms:modified>
</cp:coreProperties>
</file>