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2" r:id="rId6"/>
    <p:sldId id="261" r:id="rId7"/>
    <p:sldId id="262" r:id="rId8"/>
    <p:sldId id="266" r:id="rId9"/>
    <p:sldId id="267" r:id="rId10"/>
    <p:sldId id="268" r:id="rId11"/>
    <p:sldId id="269" r:id="rId12"/>
    <p:sldId id="270" r:id="rId13"/>
    <p:sldId id="271" r:id="rId14"/>
    <p:sldId id="273" r:id="rId15"/>
    <p:sldId id="274" r:id="rId16"/>
    <p:sldId id="275"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53" autoAdjust="0"/>
  </p:normalViewPr>
  <p:slideViewPr>
    <p:cSldViewPr>
      <p:cViewPr>
        <p:scale>
          <a:sx n="76" d="100"/>
          <a:sy n="76" d="100"/>
        </p:scale>
        <p:origin x="-9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smtClean="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0942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1AA25EE-BD30-4536-8BF5-A3535E04FF35}" type="datetimeFigureOut">
              <a:rPr lang="es-ES" smtClean="0"/>
              <a:t>30/08/2015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31E2CC8-6241-4C7A-9117-3C4F818136D0}" type="slidenum">
              <a:rPr lang="es-ES" smtClean="0"/>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1AA25EE-BD30-4536-8BF5-A3535E04FF35}" type="datetimeFigureOut">
              <a:rPr lang="es-ES" smtClean="0"/>
              <a:t>30/08/2015</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31E2CC8-6241-4C7A-9117-3C4F818136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www.geopaideia.com/" TargetMode="External"/><Relationship Id="rId2" Type="http://schemas.openxmlformats.org/officeDocument/2006/relationships/image" Target="../media/image7.jpeg"/><Relationship Id="rId1" Type="http://schemas.openxmlformats.org/officeDocument/2006/relationships/slideLayout" Target="../slideLayouts/slideLayout20.xml"/><Relationship Id="rId4" Type="http://schemas.openxmlformats.org/officeDocument/2006/relationships/hyperlink" Target="http://age.ieg.csic.es/v2/diversidad_"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548680"/>
            <a:ext cx="7704856" cy="276999"/>
          </a:xfrm>
          <a:prstGeom prst="rect">
            <a:avLst/>
          </a:prstGeom>
          <a:solidFill>
            <a:schemeClr val="accent1">
              <a:lumMod val="40000"/>
              <a:lumOff val="60000"/>
            </a:schemeClr>
          </a:solidFill>
        </p:spPr>
        <p:txBody>
          <a:bodyPr wrap="square">
            <a:spAutoFit/>
          </a:bodyPr>
          <a:lstStyle/>
          <a:p>
            <a:endParaRPr lang="es-MX" sz="1200" b="1" dirty="0" smtClean="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50" name="Picture 2" descr="http://st.depositphotos.com/1003829/3926/i/950/depositphotos_39263565-Vintage-background-with-old-b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33" y="548680"/>
            <a:ext cx="8352927" cy="547260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29033" y="1196753"/>
            <a:ext cx="5799151" cy="3600986"/>
          </a:xfrm>
          <a:prstGeom prst="rect">
            <a:avLst/>
          </a:prstGeom>
        </p:spPr>
        <p:txBody>
          <a:bodyPr wrap="square">
            <a:spAutoFit/>
          </a:bodyPr>
          <a:lstStyle/>
          <a:p>
            <a:pPr algn="ctr"/>
            <a:r>
              <a:rPr lang="es-ES_tradnl" sz="2000" b="1" dirty="0"/>
              <a:t>Semestre </a:t>
            </a:r>
            <a:r>
              <a:rPr lang="es-MX" sz="2000" dirty="0">
                <a:latin typeface="Cooper Black" pitchFamily="18" charset="0"/>
              </a:rPr>
              <a:t>7mo.  SEMESTRE</a:t>
            </a:r>
          </a:p>
          <a:p>
            <a:pPr algn="ctr"/>
            <a:endParaRPr lang="es-MX" dirty="0">
              <a:latin typeface="Cooper Black" pitchFamily="18" charset="0"/>
            </a:endParaRPr>
          </a:p>
          <a:p>
            <a:endParaRPr lang="es-ES_tradnl" b="1" dirty="0"/>
          </a:p>
          <a:p>
            <a:r>
              <a:rPr lang="es-ES_tradnl" b="1" dirty="0"/>
              <a:t>Nombre de la </a:t>
            </a:r>
            <a:r>
              <a:rPr lang="es-ES_tradnl" b="1" dirty="0" smtClean="0"/>
              <a:t>Asignatura</a:t>
            </a:r>
          </a:p>
          <a:p>
            <a:r>
              <a:rPr lang="es-ES_tradnl" b="1" dirty="0" smtClean="0"/>
              <a:t> </a:t>
            </a:r>
            <a:r>
              <a:rPr lang="es-MX" sz="2800" dirty="0">
                <a:latin typeface="Impact" pitchFamily="34" charset="0"/>
              </a:rPr>
              <a:t>EDUCACIÓN GEOGRÁFICA</a:t>
            </a:r>
          </a:p>
          <a:p>
            <a:endParaRPr lang="es-MX" sz="3600" dirty="0">
              <a:latin typeface="Impact" pitchFamily="34" charset="0"/>
            </a:endParaRPr>
          </a:p>
          <a:p>
            <a:r>
              <a:rPr lang="es-MX" dirty="0">
                <a:latin typeface="Cooper Black" pitchFamily="18" charset="0"/>
              </a:rPr>
              <a:t>DOCENTES:</a:t>
            </a:r>
          </a:p>
          <a:p>
            <a:pPr algn="ctr"/>
            <a:r>
              <a:rPr lang="es-ES_tradnl" b="1" dirty="0"/>
              <a:t>  </a:t>
            </a:r>
            <a:r>
              <a:rPr lang="es-MX" dirty="0">
                <a:latin typeface="Cooper Black" pitchFamily="18" charset="0"/>
              </a:rPr>
              <a:t>YARA ALEJANDRA HERNÁNDEZ FIGUEROA</a:t>
            </a:r>
          </a:p>
          <a:p>
            <a:pPr algn="ctr"/>
            <a:endParaRPr lang="es-MX" dirty="0">
              <a:latin typeface="Cooper Black" pitchFamily="18" charset="0"/>
            </a:endParaRPr>
          </a:p>
          <a:p>
            <a:pPr algn="ctr"/>
            <a:r>
              <a:rPr lang="es-MX" dirty="0">
                <a:latin typeface="Cooper Black" pitchFamily="18" charset="0"/>
              </a:rPr>
              <a:t>NARCISO RODRÍGUEZ ESPINOSA</a:t>
            </a:r>
          </a:p>
          <a:p>
            <a:r>
              <a:rPr lang="es-ES_tradnl" b="1" dirty="0"/>
              <a:t> </a:t>
            </a:r>
            <a:endParaRPr lang="es-ES" dirty="0"/>
          </a:p>
        </p:txBody>
      </p:sp>
    </p:spTree>
    <p:extLst>
      <p:ext uri="{BB962C8B-B14F-4D97-AF65-F5344CB8AC3E}">
        <p14:creationId xmlns:p14="http://schemas.microsoft.com/office/powerpoint/2010/main" val="2772070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2286000" y="836712"/>
            <a:ext cx="4572000" cy="646331"/>
          </a:xfrm>
          <a:prstGeom prst="rect">
            <a:avLst/>
          </a:prstGeom>
        </p:spPr>
        <p:txBody>
          <a:bodyPr>
            <a:spAutoFit/>
          </a:bodyPr>
          <a:lstStyle/>
          <a:p>
            <a:r>
              <a:rPr lang="es-MX" b="1" dirty="0">
                <a:latin typeface="Rockwell" pitchFamily="18" charset="0"/>
              </a:rPr>
              <a:t/>
            </a:r>
            <a:br>
              <a:rPr lang="es-MX" b="1" dirty="0">
                <a:latin typeface="Rockwell" pitchFamily="18" charset="0"/>
              </a:rPr>
            </a:br>
            <a:endParaRPr lang="es-MX" dirty="0"/>
          </a:p>
        </p:txBody>
      </p:sp>
      <p:pic>
        <p:nvPicPr>
          <p:cNvPr id="6146" name="Picture 2" descr="http://previews.123rf.com/images/pmartike/pmartike1304/pmartike130400002/18855803-Vintage-background-with-old-post-cards-and-empty-open-book-Stoc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7200"/>
            <a:ext cx="8424936" cy="538295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61220" y="1077606"/>
            <a:ext cx="1765291" cy="369332"/>
          </a:xfrm>
          <a:prstGeom prst="rect">
            <a:avLst/>
          </a:prstGeom>
        </p:spPr>
        <p:txBody>
          <a:bodyPr wrap="none">
            <a:spAutoFit/>
          </a:bodyPr>
          <a:lstStyle/>
          <a:p>
            <a:r>
              <a:rPr lang="es-MX" b="1" dirty="0">
                <a:latin typeface="Rockwell" pitchFamily="18" charset="0"/>
              </a:rPr>
              <a:t>EVALUACIÓN</a:t>
            </a:r>
          </a:p>
        </p:txBody>
      </p:sp>
      <p:sp>
        <p:nvSpPr>
          <p:cNvPr id="4" name="3 Rectángulo"/>
          <p:cNvSpPr/>
          <p:nvPr/>
        </p:nvSpPr>
        <p:spPr>
          <a:xfrm>
            <a:off x="899592" y="1628800"/>
            <a:ext cx="4572000" cy="646331"/>
          </a:xfrm>
          <a:prstGeom prst="rect">
            <a:avLst/>
          </a:prstGeom>
        </p:spPr>
        <p:txBody>
          <a:bodyPr>
            <a:spAutoFit/>
          </a:bodyPr>
          <a:lstStyle/>
          <a:p>
            <a:r>
              <a:rPr lang="es-MX" b="1" dirty="0">
                <a:latin typeface="Rockwell" pitchFamily="18" charset="0"/>
              </a:rPr>
              <a:t>EVIDENCIA DE APRENDIZAJE </a:t>
            </a:r>
          </a:p>
          <a:p>
            <a:r>
              <a:rPr lang="es-MX" b="1" dirty="0">
                <a:latin typeface="Rockwell" pitchFamily="18" charset="0"/>
              </a:rPr>
              <a:t>I UNIDAD</a:t>
            </a:r>
          </a:p>
        </p:txBody>
      </p:sp>
      <p:sp>
        <p:nvSpPr>
          <p:cNvPr id="7" name="6 Rectángulo"/>
          <p:cNvSpPr/>
          <p:nvPr/>
        </p:nvSpPr>
        <p:spPr>
          <a:xfrm>
            <a:off x="860941" y="2311376"/>
            <a:ext cx="4572000" cy="3693319"/>
          </a:xfrm>
          <a:prstGeom prst="rect">
            <a:avLst/>
          </a:prstGeom>
        </p:spPr>
        <p:txBody>
          <a:bodyPr>
            <a:spAutoFit/>
          </a:bodyPr>
          <a:lstStyle/>
          <a:p>
            <a:pPr algn="just">
              <a:buFont typeface="Wingdings" pitchFamily="2" charset="2"/>
              <a:buChar char="v"/>
            </a:pPr>
            <a:r>
              <a:rPr lang="es-MX" dirty="0"/>
              <a:t>Mapa conceptual sobre espacio geográfico</a:t>
            </a:r>
          </a:p>
          <a:p>
            <a:pPr algn="just">
              <a:buFont typeface="Wingdings" pitchFamily="2" charset="2"/>
              <a:buChar char="v"/>
            </a:pPr>
            <a:r>
              <a:rPr lang="es-MX" dirty="0"/>
              <a:t>Reporte sobre un documental</a:t>
            </a:r>
          </a:p>
          <a:p>
            <a:pPr algn="just">
              <a:buFont typeface="Wingdings" pitchFamily="2" charset="2"/>
              <a:buChar char="v"/>
            </a:pPr>
            <a:r>
              <a:rPr lang="es-MX" dirty="0"/>
              <a:t>Cuadro </a:t>
            </a:r>
            <a:r>
              <a:rPr lang="es-MX" dirty="0" smtClean="0"/>
              <a:t>comparativo</a:t>
            </a:r>
          </a:p>
          <a:p>
            <a:r>
              <a:rPr lang="es-MX" b="1" dirty="0">
                <a:latin typeface="Rockwell" pitchFamily="18" charset="0"/>
              </a:rPr>
              <a:t>EVIDENCIA DE APRENDIZAJE </a:t>
            </a:r>
          </a:p>
          <a:p>
            <a:r>
              <a:rPr lang="es-MX" b="1" dirty="0">
                <a:latin typeface="Rockwell" pitchFamily="18" charset="0"/>
              </a:rPr>
              <a:t>II </a:t>
            </a:r>
            <a:r>
              <a:rPr lang="es-MX" b="1" dirty="0" smtClean="0">
                <a:latin typeface="Rockwell" pitchFamily="18" charset="0"/>
              </a:rPr>
              <a:t>UNIDAD</a:t>
            </a:r>
          </a:p>
          <a:p>
            <a:pPr algn="just">
              <a:buFont typeface="Wingdings" pitchFamily="2" charset="2"/>
              <a:buChar char="v"/>
            </a:pPr>
            <a:r>
              <a:rPr lang="es-MX" dirty="0"/>
              <a:t>Matriz de contenidos (identificar campo formativo, competencias, aprendizajes esperados que se relacionan con la geografía.</a:t>
            </a:r>
          </a:p>
          <a:p>
            <a:pPr algn="just">
              <a:buFont typeface="Wingdings" pitchFamily="2" charset="2"/>
              <a:buChar char="v"/>
            </a:pPr>
            <a:endParaRPr lang="es-MX" dirty="0"/>
          </a:p>
          <a:p>
            <a:pPr algn="just">
              <a:buFont typeface="Wingdings" pitchFamily="2" charset="2"/>
              <a:buChar char="v"/>
            </a:pPr>
            <a:r>
              <a:rPr lang="es-MX" dirty="0"/>
              <a:t>Diseño de una situación que se aplicará con sus alumnos</a:t>
            </a:r>
          </a:p>
          <a:p>
            <a:endParaRPr lang="es-MX" b="1" dirty="0">
              <a:latin typeface="Rockwell" pitchFamily="18" charset="0"/>
            </a:endParaRPr>
          </a:p>
          <a:p>
            <a:pPr algn="just">
              <a:buFont typeface="Wingdings" pitchFamily="2" charset="2"/>
              <a:buChar char="v"/>
            </a:pPr>
            <a:endParaRPr lang="es-MX" dirty="0"/>
          </a:p>
        </p:txBody>
      </p:sp>
    </p:spTree>
    <p:extLst>
      <p:ext uri="{BB962C8B-B14F-4D97-AF65-F5344CB8AC3E}">
        <p14:creationId xmlns:p14="http://schemas.microsoft.com/office/powerpoint/2010/main" val="25469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2286000" y="836712"/>
            <a:ext cx="4572000" cy="646331"/>
          </a:xfrm>
          <a:prstGeom prst="rect">
            <a:avLst/>
          </a:prstGeom>
        </p:spPr>
        <p:txBody>
          <a:bodyPr>
            <a:spAutoFit/>
          </a:bodyPr>
          <a:lstStyle/>
          <a:p>
            <a:r>
              <a:rPr lang="es-MX" b="1" dirty="0">
                <a:latin typeface="Rockwell" pitchFamily="18" charset="0"/>
              </a:rPr>
              <a:t/>
            </a:r>
            <a:br>
              <a:rPr lang="es-MX" b="1" dirty="0">
                <a:latin typeface="Rockwell" pitchFamily="18" charset="0"/>
              </a:rPr>
            </a:br>
            <a:endParaRPr lang="es-MX" dirty="0"/>
          </a:p>
        </p:txBody>
      </p:sp>
      <p:pic>
        <p:nvPicPr>
          <p:cNvPr id="6146" name="Picture 2" descr="http://previews.123rf.com/images/pmartike/pmartike1304/pmartike130400002/18855803-Vintage-background-with-old-post-cards-and-empty-open-book-Stoc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27892"/>
            <a:ext cx="8352927" cy="484938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61220" y="1077606"/>
            <a:ext cx="2837700" cy="369332"/>
          </a:xfrm>
          <a:prstGeom prst="rect">
            <a:avLst/>
          </a:prstGeom>
        </p:spPr>
        <p:txBody>
          <a:bodyPr wrap="none">
            <a:spAutoFit/>
          </a:bodyPr>
          <a:lstStyle/>
          <a:p>
            <a:r>
              <a:rPr lang="es-MX" b="1" dirty="0" smtClean="0">
                <a:latin typeface="Rockwell" pitchFamily="18" charset="0"/>
              </a:rPr>
              <a:t>EVALUACIÓN GLOBAL</a:t>
            </a:r>
            <a:endParaRPr lang="es-MX" b="1" dirty="0">
              <a:latin typeface="Rockwell" pitchFamily="18" charset="0"/>
            </a:endParaRPr>
          </a:p>
        </p:txBody>
      </p:sp>
      <p:sp>
        <p:nvSpPr>
          <p:cNvPr id="4" name="3 Rectángulo"/>
          <p:cNvSpPr/>
          <p:nvPr/>
        </p:nvSpPr>
        <p:spPr>
          <a:xfrm>
            <a:off x="899592" y="1628800"/>
            <a:ext cx="7200800" cy="2954655"/>
          </a:xfrm>
          <a:prstGeom prst="rect">
            <a:avLst/>
          </a:prstGeom>
        </p:spPr>
        <p:txBody>
          <a:bodyPr wrap="square">
            <a:spAutoFit/>
          </a:bodyPr>
          <a:lstStyle/>
          <a:p>
            <a:pPr algn="just">
              <a:buFont typeface="Wingdings" pitchFamily="2" charset="2"/>
              <a:buChar char="v"/>
            </a:pPr>
            <a:endParaRPr lang="es-MX" dirty="0"/>
          </a:p>
          <a:p>
            <a:pPr algn="just">
              <a:buFont typeface="Wingdings" pitchFamily="2" charset="2"/>
              <a:buChar char="v"/>
            </a:pPr>
            <a:r>
              <a:rPr lang="es-MX" sz="2400" dirty="0"/>
              <a:t>Realización de un periódico mural o exposiciones de los trabajos </a:t>
            </a:r>
          </a:p>
          <a:p>
            <a:pPr algn="just"/>
            <a:r>
              <a:rPr lang="es-MX" sz="2400" dirty="0"/>
              <a:t>realizados por los alumnos a través de fotografías</a:t>
            </a:r>
          </a:p>
          <a:p>
            <a:pPr algn="just"/>
            <a:endParaRPr lang="es-MX" sz="2400" dirty="0"/>
          </a:p>
          <a:p>
            <a:pPr algn="just">
              <a:buFont typeface="Wingdings" pitchFamily="2" charset="2"/>
              <a:buChar char="v"/>
            </a:pPr>
            <a:r>
              <a:rPr lang="es-MX" sz="2400" dirty="0"/>
              <a:t>Video de la aplicación de una situación de aprendizaje</a:t>
            </a:r>
          </a:p>
        </p:txBody>
      </p:sp>
      <p:sp>
        <p:nvSpPr>
          <p:cNvPr id="7" name="6 Rectángulo"/>
          <p:cNvSpPr/>
          <p:nvPr/>
        </p:nvSpPr>
        <p:spPr>
          <a:xfrm>
            <a:off x="860941" y="2311376"/>
            <a:ext cx="4572000" cy="923330"/>
          </a:xfrm>
          <a:prstGeom prst="rect">
            <a:avLst/>
          </a:prstGeom>
        </p:spPr>
        <p:txBody>
          <a:bodyPr>
            <a:spAutoFit/>
          </a:bodyPr>
          <a:lstStyle/>
          <a:p>
            <a:pPr algn="just">
              <a:buFont typeface="Wingdings" pitchFamily="2" charset="2"/>
              <a:buChar char="v"/>
            </a:pPr>
            <a:endParaRPr lang="es-MX" dirty="0"/>
          </a:p>
          <a:p>
            <a:endParaRPr lang="es-MX" b="1" dirty="0">
              <a:latin typeface="Rockwell" pitchFamily="18" charset="0"/>
            </a:endParaRPr>
          </a:p>
          <a:p>
            <a:pPr algn="just">
              <a:buFont typeface="Wingdings" pitchFamily="2" charset="2"/>
              <a:buChar char="v"/>
            </a:pPr>
            <a:endParaRPr lang="es-MX" dirty="0"/>
          </a:p>
        </p:txBody>
      </p:sp>
    </p:spTree>
    <p:extLst>
      <p:ext uri="{BB962C8B-B14F-4D97-AF65-F5344CB8AC3E}">
        <p14:creationId xmlns:p14="http://schemas.microsoft.com/office/powerpoint/2010/main" val="1038435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2286000" y="836712"/>
            <a:ext cx="4572000" cy="646331"/>
          </a:xfrm>
          <a:prstGeom prst="rect">
            <a:avLst/>
          </a:prstGeom>
        </p:spPr>
        <p:txBody>
          <a:bodyPr>
            <a:spAutoFit/>
          </a:bodyPr>
          <a:lstStyle/>
          <a:p>
            <a:r>
              <a:rPr lang="es-MX" b="1" dirty="0">
                <a:latin typeface="Rockwell" pitchFamily="18" charset="0"/>
              </a:rPr>
              <a:t/>
            </a:r>
            <a:br>
              <a:rPr lang="es-MX" b="1" dirty="0">
                <a:latin typeface="Rockwell" pitchFamily="18" charset="0"/>
              </a:rPr>
            </a:br>
            <a:endParaRPr lang="es-MX" dirty="0"/>
          </a:p>
        </p:txBody>
      </p:sp>
      <p:pic>
        <p:nvPicPr>
          <p:cNvPr id="6146" name="Picture 2" descr="http://previews.123rf.com/images/pmartike/pmartike1304/pmartike130400002/18855803-Vintage-background-with-old-post-cards-and-empty-open-book-Stoc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57200"/>
            <a:ext cx="8208912" cy="542007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61220" y="1077606"/>
            <a:ext cx="184731" cy="369332"/>
          </a:xfrm>
          <a:prstGeom prst="rect">
            <a:avLst/>
          </a:prstGeom>
        </p:spPr>
        <p:txBody>
          <a:bodyPr wrap="none">
            <a:spAutoFit/>
          </a:bodyPr>
          <a:lstStyle/>
          <a:p>
            <a:endParaRPr lang="es-MX" b="1" dirty="0">
              <a:latin typeface="Rockwell" pitchFamily="18" charset="0"/>
            </a:endParaRPr>
          </a:p>
        </p:txBody>
      </p:sp>
      <p:sp>
        <p:nvSpPr>
          <p:cNvPr id="4" name="3 Rectángulo"/>
          <p:cNvSpPr/>
          <p:nvPr/>
        </p:nvSpPr>
        <p:spPr>
          <a:xfrm>
            <a:off x="899592" y="1628800"/>
            <a:ext cx="7200800" cy="646331"/>
          </a:xfrm>
          <a:prstGeom prst="rect">
            <a:avLst/>
          </a:prstGeom>
        </p:spPr>
        <p:txBody>
          <a:bodyPr wrap="square">
            <a:spAutoFit/>
          </a:bodyPr>
          <a:lstStyle/>
          <a:p>
            <a:pPr algn="just">
              <a:buFont typeface="Wingdings" pitchFamily="2" charset="2"/>
              <a:buChar char="v"/>
            </a:pPr>
            <a:r>
              <a:rPr lang="es-MX" b="1" dirty="0">
                <a:latin typeface="Rockwell" pitchFamily="18" charset="0"/>
              </a:rPr>
              <a:t>RELACIÓN CON OTRAS ASIGNATURAS</a:t>
            </a:r>
          </a:p>
          <a:p>
            <a:pPr algn="just">
              <a:buFont typeface="Wingdings" pitchFamily="2" charset="2"/>
              <a:buChar char="v"/>
            </a:pPr>
            <a:endParaRPr lang="es-MX" dirty="0"/>
          </a:p>
        </p:txBody>
      </p:sp>
      <p:sp>
        <p:nvSpPr>
          <p:cNvPr id="7" name="6 Rectángulo"/>
          <p:cNvSpPr/>
          <p:nvPr/>
        </p:nvSpPr>
        <p:spPr>
          <a:xfrm>
            <a:off x="860941" y="2311376"/>
            <a:ext cx="7704856" cy="3693319"/>
          </a:xfrm>
          <a:prstGeom prst="rect">
            <a:avLst/>
          </a:prstGeom>
        </p:spPr>
        <p:txBody>
          <a:bodyPr wrap="square">
            <a:spAutoFit/>
          </a:bodyPr>
          <a:lstStyle/>
          <a:p>
            <a:pPr algn="just">
              <a:buFont typeface="Wingdings" pitchFamily="2" charset="2"/>
              <a:buChar char="v"/>
            </a:pPr>
            <a:endParaRPr lang="es-MX" dirty="0"/>
          </a:p>
          <a:p>
            <a:endParaRPr lang="es-MX" b="1" dirty="0">
              <a:latin typeface="Rockwell" pitchFamily="18" charset="0"/>
            </a:endParaRPr>
          </a:p>
          <a:p>
            <a:pPr algn="just">
              <a:buFont typeface="Wingdings" pitchFamily="2" charset="2"/>
              <a:buChar char="v"/>
            </a:pPr>
            <a:r>
              <a:rPr lang="es-MX" dirty="0"/>
              <a:t>Planeación y gestión educativa			 </a:t>
            </a:r>
          </a:p>
          <a:p>
            <a:pPr algn="just">
              <a:buFont typeface="Wingdings" pitchFamily="2" charset="2"/>
              <a:buChar char="v"/>
            </a:pPr>
            <a:r>
              <a:rPr lang="es-MX" dirty="0"/>
              <a:t>Atención educativa para la inclusión</a:t>
            </a:r>
          </a:p>
          <a:p>
            <a:pPr algn="just">
              <a:buFont typeface="Wingdings" pitchFamily="2" charset="2"/>
              <a:buChar char="v"/>
            </a:pPr>
            <a:r>
              <a:rPr lang="es-MX" dirty="0"/>
              <a:t>Práctica </a:t>
            </a:r>
            <a:r>
              <a:rPr lang="es-MX" dirty="0" smtClean="0"/>
              <a:t>profesional</a:t>
            </a:r>
          </a:p>
          <a:p>
            <a:pPr algn="just">
              <a:buFont typeface="Wingdings" pitchFamily="2" charset="2"/>
              <a:buChar char="v"/>
            </a:pPr>
            <a:endParaRPr lang="es-MX" dirty="0"/>
          </a:p>
          <a:p>
            <a:pPr algn="just"/>
            <a:r>
              <a:rPr lang="es-MX" b="1" dirty="0" smtClean="0">
                <a:latin typeface="Rockwell" pitchFamily="18" charset="0"/>
              </a:rPr>
              <a:t>CRITERIOS </a:t>
            </a:r>
            <a:r>
              <a:rPr lang="es-MX" b="1" dirty="0">
                <a:latin typeface="Rockwell" pitchFamily="18" charset="0"/>
              </a:rPr>
              <a:t>DE EVALUACIÓN</a:t>
            </a:r>
          </a:p>
          <a:p>
            <a:pPr algn="just"/>
            <a:r>
              <a:rPr lang="es-MX" dirty="0"/>
              <a:t>Examen institucional	       40%</a:t>
            </a:r>
          </a:p>
          <a:p>
            <a:pPr algn="just"/>
            <a:r>
              <a:rPr lang="es-MX" dirty="0"/>
              <a:t>Portafolio		       20%</a:t>
            </a:r>
          </a:p>
          <a:p>
            <a:pPr algn="just"/>
            <a:r>
              <a:rPr lang="es-MX" dirty="0"/>
              <a:t>Práctica profesional	       20%</a:t>
            </a:r>
          </a:p>
          <a:p>
            <a:pPr algn="just"/>
            <a:r>
              <a:rPr lang="es-MX" dirty="0"/>
              <a:t>Participación/trabajos       </a:t>
            </a:r>
            <a:r>
              <a:rPr lang="es-MX" dirty="0" smtClean="0"/>
              <a:t>   </a:t>
            </a:r>
            <a:r>
              <a:rPr lang="es-MX" u="sng" dirty="0" smtClean="0"/>
              <a:t>20</a:t>
            </a:r>
            <a:r>
              <a:rPr lang="es-MX" u="sng" dirty="0"/>
              <a:t>%</a:t>
            </a:r>
          </a:p>
          <a:p>
            <a:pPr algn="just"/>
            <a:r>
              <a:rPr lang="es-MX" dirty="0"/>
              <a:t>                                        </a:t>
            </a:r>
            <a:r>
              <a:rPr lang="es-MX" dirty="0" smtClean="0"/>
              <a:t>100</a:t>
            </a:r>
            <a:r>
              <a:rPr lang="es-MX" dirty="0"/>
              <a:t>%</a:t>
            </a:r>
          </a:p>
          <a:p>
            <a:pPr algn="just"/>
            <a:endParaRPr lang="es-MX" dirty="0"/>
          </a:p>
        </p:txBody>
      </p:sp>
    </p:spTree>
    <p:extLst>
      <p:ext uri="{BB962C8B-B14F-4D97-AF65-F5344CB8AC3E}">
        <p14:creationId xmlns:p14="http://schemas.microsoft.com/office/powerpoint/2010/main" val="2755086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2286000" y="836712"/>
            <a:ext cx="4572000" cy="646331"/>
          </a:xfrm>
          <a:prstGeom prst="rect">
            <a:avLst/>
          </a:prstGeom>
        </p:spPr>
        <p:txBody>
          <a:bodyPr>
            <a:spAutoFit/>
          </a:bodyPr>
          <a:lstStyle/>
          <a:p>
            <a:r>
              <a:rPr lang="es-MX" b="1" dirty="0">
                <a:latin typeface="Rockwell" pitchFamily="18" charset="0"/>
              </a:rPr>
              <a:t/>
            </a:r>
            <a:br>
              <a:rPr lang="es-MX" b="1" dirty="0">
                <a:latin typeface="Rockwell" pitchFamily="18" charset="0"/>
              </a:rPr>
            </a:br>
            <a:endParaRPr lang="es-MX" dirty="0"/>
          </a:p>
        </p:txBody>
      </p:sp>
      <p:sp>
        <p:nvSpPr>
          <p:cNvPr id="2" name="1 Rectángulo"/>
          <p:cNvSpPr/>
          <p:nvPr/>
        </p:nvSpPr>
        <p:spPr>
          <a:xfrm>
            <a:off x="3661220" y="1077606"/>
            <a:ext cx="184731" cy="369332"/>
          </a:xfrm>
          <a:prstGeom prst="rect">
            <a:avLst/>
          </a:prstGeom>
        </p:spPr>
        <p:txBody>
          <a:bodyPr wrap="none">
            <a:spAutoFit/>
          </a:bodyPr>
          <a:lstStyle/>
          <a:p>
            <a:endParaRPr lang="es-MX" b="1" dirty="0">
              <a:latin typeface="Rockwell" pitchFamily="18" charset="0"/>
            </a:endParaRPr>
          </a:p>
        </p:txBody>
      </p:sp>
      <p:sp>
        <p:nvSpPr>
          <p:cNvPr id="7" name="6 Rectángulo"/>
          <p:cNvSpPr/>
          <p:nvPr/>
        </p:nvSpPr>
        <p:spPr>
          <a:xfrm>
            <a:off x="860941" y="2311376"/>
            <a:ext cx="7704856" cy="923330"/>
          </a:xfrm>
          <a:prstGeom prst="rect">
            <a:avLst/>
          </a:prstGeom>
        </p:spPr>
        <p:txBody>
          <a:bodyPr wrap="square">
            <a:spAutoFit/>
          </a:bodyPr>
          <a:lstStyle/>
          <a:p>
            <a:pPr algn="just">
              <a:buFont typeface="Wingdings" pitchFamily="2" charset="2"/>
              <a:buChar char="v"/>
            </a:pPr>
            <a:endParaRPr lang="es-MX" dirty="0"/>
          </a:p>
          <a:p>
            <a:endParaRPr lang="es-MX" b="1" dirty="0">
              <a:latin typeface="Rockwell" pitchFamily="18" charset="0"/>
            </a:endParaRPr>
          </a:p>
          <a:p>
            <a:pPr algn="just"/>
            <a:endParaRPr lang="es-MX" dirty="0"/>
          </a:p>
        </p:txBody>
      </p:sp>
      <p:pic>
        <p:nvPicPr>
          <p:cNvPr id="9220" name="Picture 4" descr="http://www.buscarfondos.com/download/5272/2560x1600/crop/libros-antigu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88666"/>
            <a:ext cx="8352928" cy="549207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979713" y="431275"/>
            <a:ext cx="3600400" cy="646331"/>
          </a:xfrm>
          <a:prstGeom prst="rect">
            <a:avLst/>
          </a:prstGeom>
        </p:spPr>
        <p:txBody>
          <a:bodyPr wrap="square">
            <a:spAutoFit/>
          </a:bodyPr>
          <a:lstStyle/>
          <a:p>
            <a:r>
              <a:rPr lang="es-MX" b="1" dirty="0">
                <a:latin typeface="Rockwell" pitchFamily="18" charset="0"/>
              </a:rPr>
              <a:t>I  </a:t>
            </a:r>
            <a:r>
              <a:rPr lang="es-MX" b="1" dirty="0" smtClean="0">
                <a:latin typeface="Rockwell" pitchFamily="18" charset="0"/>
              </a:rPr>
              <a:t>UNIDAD </a:t>
            </a:r>
          </a:p>
          <a:p>
            <a:r>
              <a:rPr lang="es-MX" b="1" dirty="0">
                <a:latin typeface="Rockwell" pitchFamily="18" charset="0"/>
              </a:rPr>
              <a:t>B</a:t>
            </a:r>
            <a:r>
              <a:rPr lang="es-MX" b="1" dirty="0" smtClean="0">
                <a:latin typeface="Rockwell" pitchFamily="18" charset="0"/>
              </a:rPr>
              <a:t>IBLIOGRAFÍA</a:t>
            </a:r>
            <a:endParaRPr lang="es-MX" dirty="0"/>
          </a:p>
        </p:txBody>
      </p:sp>
      <p:sp>
        <p:nvSpPr>
          <p:cNvPr id="8" name="7 Rectángulo"/>
          <p:cNvSpPr/>
          <p:nvPr/>
        </p:nvSpPr>
        <p:spPr>
          <a:xfrm>
            <a:off x="395537" y="1077606"/>
            <a:ext cx="8170260" cy="4524315"/>
          </a:xfrm>
          <a:prstGeom prst="rect">
            <a:avLst/>
          </a:prstGeom>
        </p:spPr>
        <p:txBody>
          <a:bodyPr wrap="square">
            <a:spAutoFit/>
          </a:bodyPr>
          <a:lstStyle/>
          <a:p>
            <a:r>
              <a:rPr lang="es-MX" sz="1200" dirty="0">
                <a:solidFill>
                  <a:schemeClr val="bg1">
                    <a:lumMod val="95000"/>
                  </a:schemeClr>
                </a:solidFill>
              </a:rPr>
              <a:t>Durán, D. (2011). Nuevas tecnologías de la información y la comunicación. En Secretaría de Educación Pública. (2011). Los retos de la Geografía en Educación Básica. Su enseñanza y aprendizaje. Dirección General de Desarrollo Curricular. Subsecretaría de Educación Básica. </a:t>
            </a:r>
            <a:r>
              <a:rPr lang="es-MX" sz="1200" dirty="0" err="1">
                <a:solidFill>
                  <a:schemeClr val="bg1">
                    <a:lumMod val="95000"/>
                  </a:schemeClr>
                </a:solidFill>
              </a:rPr>
              <a:t>pp</a:t>
            </a:r>
            <a:r>
              <a:rPr lang="es-MX" sz="1200" dirty="0">
                <a:solidFill>
                  <a:schemeClr val="bg1">
                    <a:lumMod val="95000"/>
                  </a:schemeClr>
                </a:solidFill>
              </a:rPr>
              <a:t> 110-114. México: Autor.</a:t>
            </a:r>
          </a:p>
          <a:p>
            <a:r>
              <a:rPr lang="es-MX" sz="1200" dirty="0">
                <a:solidFill>
                  <a:schemeClr val="bg1">
                    <a:lumMod val="95000"/>
                  </a:schemeClr>
                </a:solidFill>
              </a:rPr>
              <a:t> +</a:t>
            </a:r>
            <a:r>
              <a:rPr lang="es-MX" sz="1200" dirty="0" err="1">
                <a:solidFill>
                  <a:schemeClr val="bg1">
                    <a:lumMod val="95000"/>
                  </a:schemeClr>
                </a:solidFill>
              </a:rPr>
              <a:t>Lorda</a:t>
            </a:r>
            <a:r>
              <a:rPr lang="es-MX" sz="1200" dirty="0">
                <a:solidFill>
                  <a:schemeClr val="bg1">
                    <a:lumMod val="95000"/>
                  </a:schemeClr>
                </a:solidFill>
              </a:rPr>
              <a:t>, M. A. La relación sociedad-naturaleza desde la geografía y los enfoques ambientales. Reflexiones teóricas para la superación de la geografía espontánea. ACTA Geográfica, Boa Vista, V. 5. N. 10. 2011. pp. 07-26. ISSN 1980-5772 e ISSN 2177. Universidad Nacional del Sur - Bahía Blanca. Disponible en: http://revista.ufrr.br/index.php/actageo/article/view/490 </a:t>
            </a:r>
          </a:p>
          <a:p>
            <a:r>
              <a:rPr lang="es-MX" sz="1200" dirty="0">
                <a:solidFill>
                  <a:schemeClr val="bg1">
                    <a:lumMod val="95000"/>
                  </a:schemeClr>
                </a:solidFill>
              </a:rPr>
              <a:t>+Navarro, J. A. (2011). ¿Qué enseñar y aprender de la geografía en educación básica en México? Universidad Autónoma de México. En Secretaría de Educación Pública. (2011). Los retos de la Geografía en Educación Básica. Su enseñanza y aprendizaje. Dirección General de Desarrollo Curricular. Subsecretaría de Educación Básica. México: Autor. </a:t>
            </a:r>
          </a:p>
          <a:p>
            <a:r>
              <a:rPr lang="es-MX" sz="1200" dirty="0">
                <a:solidFill>
                  <a:schemeClr val="bg1">
                    <a:lumMod val="95000"/>
                  </a:schemeClr>
                </a:solidFill>
              </a:rPr>
              <a:t>+Rodríguez, F. (2000). La actividad humana y el espacio geográfico. Madrid: Síntesis. 12 +Rodríguez, E.A., Moreno, N. y Rodríguez, A. C. (2010). Geografía crítica y conocimiento social: demandas de una geografía escolar renovada. Itinerarios Geográficos en la Escuela: lecturas: desde la virtualidad. Recuperado de </a:t>
            </a:r>
            <a:r>
              <a:rPr lang="es-MX" sz="1200" dirty="0">
                <a:solidFill>
                  <a:schemeClr val="bg1">
                    <a:lumMod val="95000"/>
                  </a:schemeClr>
                </a:solidFill>
                <a:hlinkClick r:id="rId3"/>
              </a:rPr>
              <a:t>http://www.geopaideia.com</a:t>
            </a:r>
            <a:r>
              <a:rPr lang="es-MX" sz="1200" dirty="0">
                <a:solidFill>
                  <a:schemeClr val="bg1">
                    <a:lumMod val="95000"/>
                  </a:schemeClr>
                </a:solidFill>
              </a:rPr>
              <a:t> /publicaciones/ Itinerarios_geograficos.pdf </a:t>
            </a:r>
          </a:p>
          <a:p>
            <a:r>
              <a:rPr lang="es-MX" sz="1200" dirty="0">
                <a:solidFill>
                  <a:schemeClr val="bg1">
                    <a:lumMod val="95000"/>
                  </a:schemeClr>
                </a:solidFill>
              </a:rPr>
              <a:t>+</a:t>
            </a:r>
            <a:r>
              <a:rPr lang="es-MX" sz="1200" dirty="0" err="1">
                <a:solidFill>
                  <a:schemeClr val="bg1">
                    <a:lumMod val="95000"/>
                  </a:schemeClr>
                </a:solidFill>
              </a:rPr>
              <a:t>Souto</a:t>
            </a:r>
            <a:r>
              <a:rPr lang="es-MX" sz="1200" dirty="0">
                <a:solidFill>
                  <a:schemeClr val="bg1">
                    <a:lumMod val="95000"/>
                  </a:schemeClr>
                </a:solidFill>
              </a:rPr>
              <a:t> González, X.M. (2010). ¿Qué Geografías para qué educación? Itinerarios Geográficos en la Escuela: lecturas desde la virtualidad. Recuperado de http://www.geopaideia.com/publicaciones/Itinerarios_geograficos.pdf </a:t>
            </a:r>
          </a:p>
          <a:p>
            <a:r>
              <a:rPr lang="es-MX" sz="1200" dirty="0">
                <a:solidFill>
                  <a:schemeClr val="bg1">
                    <a:lumMod val="95000"/>
                  </a:schemeClr>
                </a:solidFill>
              </a:rPr>
              <a:t>+Unión Geográfica Internacional. (2000). Declaración Internacional sobre la educación geográfica para la diversidad cultural. Comisión de educación geográfica de la UGI. Seúl: Autor. Recuperado de </a:t>
            </a:r>
            <a:r>
              <a:rPr lang="es-MX" sz="1200" dirty="0">
                <a:solidFill>
                  <a:schemeClr val="bg1">
                    <a:lumMod val="95000"/>
                  </a:schemeClr>
                </a:solidFill>
                <a:hlinkClick r:id="rId4"/>
              </a:rPr>
              <a:t>http://age.ieg.csic.es/v2/diversidad_</a:t>
            </a:r>
            <a:r>
              <a:rPr lang="es-MX" sz="1200" dirty="0">
                <a:solidFill>
                  <a:schemeClr val="bg1">
                    <a:lumMod val="95000"/>
                  </a:schemeClr>
                </a:solidFill>
              </a:rPr>
              <a:t> </a:t>
            </a:r>
            <a:r>
              <a:rPr lang="es-MX" sz="1200" dirty="0" err="1">
                <a:solidFill>
                  <a:schemeClr val="bg1">
                    <a:lumMod val="95000"/>
                  </a:schemeClr>
                </a:solidFill>
              </a:rPr>
              <a:t>cultural.php?TB_iframe</a:t>
            </a:r>
            <a:r>
              <a:rPr lang="es-MX" sz="1200" dirty="0">
                <a:solidFill>
                  <a:schemeClr val="bg1">
                    <a:lumMod val="95000"/>
                  </a:schemeClr>
                </a:solidFill>
              </a:rPr>
              <a:t> =</a:t>
            </a:r>
            <a:r>
              <a:rPr lang="es-MX" sz="1200" dirty="0" err="1">
                <a:solidFill>
                  <a:schemeClr val="bg1">
                    <a:lumMod val="95000"/>
                  </a:schemeClr>
                </a:solidFill>
              </a:rPr>
              <a:t>true&amp;height</a:t>
            </a:r>
            <a:r>
              <a:rPr lang="es-MX" sz="1200" dirty="0">
                <a:solidFill>
                  <a:schemeClr val="bg1">
                    <a:lumMod val="95000"/>
                  </a:schemeClr>
                </a:solidFill>
              </a:rPr>
              <a:t> </a:t>
            </a:r>
          </a:p>
          <a:p>
            <a:r>
              <a:rPr lang="es-MX" sz="1200" dirty="0">
                <a:solidFill>
                  <a:schemeClr val="bg1">
                    <a:lumMod val="95000"/>
                  </a:schemeClr>
                </a:solidFill>
              </a:rPr>
              <a:t>+Valenzuela, C. y </a:t>
            </a:r>
            <a:r>
              <a:rPr lang="es-MX" sz="1200" dirty="0" err="1">
                <a:solidFill>
                  <a:schemeClr val="bg1">
                    <a:lumMod val="95000"/>
                  </a:schemeClr>
                </a:solidFill>
              </a:rPr>
              <a:t>Pyszczek</a:t>
            </a:r>
            <a:r>
              <a:rPr lang="es-MX" sz="1200" dirty="0">
                <a:solidFill>
                  <a:schemeClr val="bg1">
                    <a:lumMod val="95000"/>
                  </a:schemeClr>
                </a:solidFill>
              </a:rPr>
              <a:t>, L. La riqueza del objeto de la Geografía como disciplina </a:t>
            </a:r>
            <a:r>
              <a:rPr lang="es-MX" sz="1200" dirty="0" err="1">
                <a:solidFill>
                  <a:schemeClr val="bg1">
                    <a:lumMod val="95000"/>
                  </a:schemeClr>
                </a:solidFill>
              </a:rPr>
              <a:t>multiparadigmática</a:t>
            </a:r>
            <a:r>
              <a:rPr lang="es-MX" sz="1200" dirty="0">
                <a:solidFill>
                  <a:schemeClr val="bg1">
                    <a:lumMod val="95000"/>
                  </a:schemeClr>
                </a:solidFill>
              </a:rPr>
              <a:t>. GEOGRAFIA EM QUESTÃO. V.05. N. 02. 2012. pág. 75-95. ISSN 2178-0234. Disponible en: e-+revista.unioeste.br/</a:t>
            </a:r>
            <a:r>
              <a:rPr lang="es-MX" sz="1200" dirty="0" err="1">
                <a:solidFill>
                  <a:schemeClr val="bg1">
                    <a:lumMod val="95000"/>
                  </a:schemeClr>
                </a:solidFill>
              </a:rPr>
              <a:t>index.php</a:t>
            </a:r>
            <a:r>
              <a:rPr lang="es-MX" sz="1200" dirty="0">
                <a:solidFill>
                  <a:schemeClr val="bg1">
                    <a:lumMod val="95000"/>
                  </a:schemeClr>
                </a:solidFill>
              </a:rPr>
              <a:t>/</a:t>
            </a:r>
            <a:r>
              <a:rPr lang="es-MX" sz="1200" dirty="0" err="1">
                <a:solidFill>
                  <a:schemeClr val="bg1">
                    <a:lumMod val="95000"/>
                  </a:schemeClr>
                </a:solidFill>
              </a:rPr>
              <a:t>geoemquestao</a:t>
            </a:r>
            <a:r>
              <a:rPr lang="es-MX" sz="1200" dirty="0">
                <a:solidFill>
                  <a:schemeClr val="bg1">
                    <a:lumMod val="95000"/>
                  </a:schemeClr>
                </a:solidFill>
              </a:rPr>
              <a:t>/</a:t>
            </a:r>
            <a:r>
              <a:rPr lang="es-MX" sz="1200" dirty="0" err="1">
                <a:solidFill>
                  <a:schemeClr val="bg1">
                    <a:lumMod val="95000"/>
                  </a:schemeClr>
                </a:solidFill>
              </a:rPr>
              <a:t>article</a:t>
            </a:r>
            <a:r>
              <a:rPr lang="es-MX" sz="1200" dirty="0">
                <a:solidFill>
                  <a:schemeClr val="bg1">
                    <a:lumMod val="95000"/>
                  </a:schemeClr>
                </a:solidFill>
              </a:rPr>
              <a:t>/</a:t>
            </a:r>
            <a:r>
              <a:rPr lang="es-MX" sz="1200" dirty="0" err="1">
                <a:solidFill>
                  <a:schemeClr val="bg1">
                    <a:lumMod val="95000"/>
                  </a:schemeClr>
                </a:solidFill>
              </a:rPr>
              <a:t>download</a:t>
            </a:r>
            <a:r>
              <a:rPr lang="es-MX" sz="1200" dirty="0">
                <a:solidFill>
                  <a:schemeClr val="bg1">
                    <a:lumMod val="95000"/>
                  </a:schemeClr>
                </a:solidFill>
              </a:rPr>
              <a:t>/.../5161</a:t>
            </a:r>
          </a:p>
        </p:txBody>
      </p:sp>
    </p:spTree>
    <p:extLst>
      <p:ext uri="{BB962C8B-B14F-4D97-AF65-F5344CB8AC3E}">
        <p14:creationId xmlns:p14="http://schemas.microsoft.com/office/powerpoint/2010/main" val="936702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2660067" y="1075074"/>
            <a:ext cx="6462464" cy="646331"/>
          </a:xfrm>
          <a:prstGeom prst="rect">
            <a:avLst/>
          </a:prstGeom>
        </p:spPr>
        <p:txBody>
          <a:bodyPr wrap="square">
            <a:spAutoFit/>
          </a:bodyPr>
          <a:lstStyle/>
          <a:p>
            <a:r>
              <a:rPr lang="es-MX" b="1" dirty="0">
                <a:latin typeface="Rockwell" pitchFamily="18" charset="0"/>
              </a:rPr>
              <a:t/>
            </a:r>
            <a:br>
              <a:rPr lang="es-MX" b="1" dirty="0">
                <a:latin typeface="Rockwell" pitchFamily="18" charset="0"/>
              </a:rPr>
            </a:br>
            <a:endParaRPr lang="es-MX" dirty="0"/>
          </a:p>
        </p:txBody>
      </p:sp>
      <p:sp>
        <p:nvSpPr>
          <p:cNvPr id="2" name="1 Rectángulo"/>
          <p:cNvSpPr/>
          <p:nvPr/>
        </p:nvSpPr>
        <p:spPr>
          <a:xfrm>
            <a:off x="3661220" y="1077606"/>
            <a:ext cx="184731" cy="369332"/>
          </a:xfrm>
          <a:prstGeom prst="rect">
            <a:avLst/>
          </a:prstGeom>
        </p:spPr>
        <p:txBody>
          <a:bodyPr wrap="none">
            <a:spAutoFit/>
          </a:bodyPr>
          <a:lstStyle/>
          <a:p>
            <a:endParaRPr lang="es-MX" b="1" dirty="0">
              <a:latin typeface="Rockwell" pitchFamily="18" charset="0"/>
            </a:endParaRPr>
          </a:p>
        </p:txBody>
      </p:sp>
      <p:sp>
        <p:nvSpPr>
          <p:cNvPr id="7" name="6 Rectángulo"/>
          <p:cNvSpPr/>
          <p:nvPr/>
        </p:nvSpPr>
        <p:spPr>
          <a:xfrm>
            <a:off x="860941" y="2311376"/>
            <a:ext cx="7704856" cy="923330"/>
          </a:xfrm>
          <a:prstGeom prst="rect">
            <a:avLst/>
          </a:prstGeom>
        </p:spPr>
        <p:txBody>
          <a:bodyPr wrap="square">
            <a:spAutoFit/>
          </a:bodyPr>
          <a:lstStyle/>
          <a:p>
            <a:pPr algn="just">
              <a:buFont typeface="Wingdings" pitchFamily="2" charset="2"/>
              <a:buChar char="v"/>
            </a:pPr>
            <a:endParaRPr lang="es-MX" dirty="0"/>
          </a:p>
          <a:p>
            <a:endParaRPr lang="es-MX" b="1" dirty="0">
              <a:latin typeface="Rockwell" pitchFamily="18" charset="0"/>
            </a:endParaRPr>
          </a:p>
          <a:p>
            <a:pPr algn="just"/>
            <a:endParaRPr lang="es-MX" dirty="0"/>
          </a:p>
        </p:txBody>
      </p:sp>
      <p:pic>
        <p:nvPicPr>
          <p:cNvPr id="9220" name="Picture 4" descr="http://www.buscarfondos.com/download/5272/2560x1600/crop/libros-antigu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427859"/>
            <a:ext cx="8280919" cy="544852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758342" y="428742"/>
            <a:ext cx="3600400" cy="369332"/>
          </a:xfrm>
          <a:prstGeom prst="rect">
            <a:avLst/>
          </a:prstGeom>
        </p:spPr>
        <p:txBody>
          <a:bodyPr wrap="square">
            <a:spAutoFit/>
          </a:bodyPr>
          <a:lstStyle/>
          <a:p>
            <a:r>
              <a:rPr lang="es-MX" b="1" dirty="0" smtClean="0">
                <a:latin typeface="Rockwell" pitchFamily="18" charset="0"/>
              </a:rPr>
              <a:t>  </a:t>
            </a:r>
            <a:endParaRPr lang="es-MX" dirty="0"/>
          </a:p>
        </p:txBody>
      </p:sp>
      <p:sp>
        <p:nvSpPr>
          <p:cNvPr id="8" name="7 Rectángulo"/>
          <p:cNvSpPr/>
          <p:nvPr/>
        </p:nvSpPr>
        <p:spPr>
          <a:xfrm>
            <a:off x="395537" y="1077606"/>
            <a:ext cx="8170260" cy="276999"/>
          </a:xfrm>
          <a:prstGeom prst="rect">
            <a:avLst/>
          </a:prstGeom>
        </p:spPr>
        <p:txBody>
          <a:bodyPr wrap="square">
            <a:spAutoFit/>
          </a:bodyPr>
          <a:lstStyle/>
          <a:p>
            <a:endParaRPr lang="es-MX" sz="1200" dirty="0">
              <a:solidFill>
                <a:schemeClr val="bg1">
                  <a:lumMod val="95000"/>
                </a:schemeClr>
              </a:solidFill>
            </a:endParaRPr>
          </a:p>
        </p:txBody>
      </p:sp>
      <p:sp>
        <p:nvSpPr>
          <p:cNvPr id="9" name="8 Rectángulo"/>
          <p:cNvSpPr/>
          <p:nvPr/>
        </p:nvSpPr>
        <p:spPr>
          <a:xfrm>
            <a:off x="431541" y="1721405"/>
            <a:ext cx="8280918" cy="4154984"/>
          </a:xfrm>
          <a:prstGeom prst="rect">
            <a:avLst/>
          </a:prstGeom>
        </p:spPr>
        <p:txBody>
          <a:bodyPr wrap="square">
            <a:spAutoFit/>
          </a:bodyPr>
          <a:lstStyle/>
          <a:p>
            <a:r>
              <a:rPr lang="es-MX" sz="1200" dirty="0" err="1">
                <a:solidFill>
                  <a:schemeClr val="bg1"/>
                </a:solidFill>
              </a:rPr>
              <a:t>Cozzani</a:t>
            </a:r>
            <a:r>
              <a:rPr lang="es-MX" sz="1200" dirty="0">
                <a:solidFill>
                  <a:schemeClr val="bg1"/>
                </a:solidFill>
              </a:rPr>
              <a:t>, M. El concepto de medio ambiente humano en Geografía. </a:t>
            </a:r>
          </a:p>
          <a:p>
            <a:r>
              <a:rPr lang="es-MX" sz="1200" dirty="0">
                <a:solidFill>
                  <a:schemeClr val="bg1"/>
                </a:solidFill>
              </a:rPr>
              <a:t>+ </a:t>
            </a:r>
            <a:r>
              <a:rPr lang="es-MX" sz="1200" dirty="0" err="1">
                <a:solidFill>
                  <a:schemeClr val="bg1"/>
                </a:solidFill>
              </a:rPr>
              <a:t>Benejam</a:t>
            </a:r>
            <a:r>
              <a:rPr lang="es-MX" sz="1200" dirty="0">
                <a:solidFill>
                  <a:schemeClr val="bg1"/>
                </a:solidFill>
              </a:rPr>
              <a:t> A, P. (2011). “¿Cómo enseñar geografía en educación básica?” En: SEP (2011). Los retos de la Geografía en Educación Básica. Su enseñanza y aprendizaje. Dirección General de Desarrollo Curricular. Subsecretaría de Educación Básica. México: Secretaría de Educación Pública. </a:t>
            </a:r>
            <a:r>
              <a:rPr lang="es-MX" sz="1200" dirty="0" err="1">
                <a:solidFill>
                  <a:schemeClr val="bg1"/>
                </a:solidFill>
              </a:rPr>
              <a:t>Bodrova</a:t>
            </a:r>
            <a:r>
              <a:rPr lang="es-MX" sz="1200" dirty="0">
                <a:solidFill>
                  <a:schemeClr val="bg1"/>
                </a:solidFill>
              </a:rPr>
              <a:t>, E. y D. J. </a:t>
            </a:r>
            <a:r>
              <a:rPr lang="es-MX" sz="1200" dirty="0" err="1">
                <a:solidFill>
                  <a:schemeClr val="bg1"/>
                </a:solidFill>
              </a:rPr>
              <a:t>Leong</a:t>
            </a:r>
            <a:r>
              <a:rPr lang="es-MX" sz="1200" dirty="0">
                <a:solidFill>
                  <a:schemeClr val="bg1"/>
                </a:solidFill>
              </a:rPr>
              <a:t>. (2004) Herramientas de la mente. México: SEP, Biblioteca de actualización del maestro. </a:t>
            </a:r>
          </a:p>
          <a:p>
            <a:r>
              <a:rPr lang="es-MX" sz="1200" dirty="0">
                <a:solidFill>
                  <a:schemeClr val="bg1"/>
                </a:solidFill>
              </a:rPr>
              <a:t>+</a:t>
            </a:r>
            <a:r>
              <a:rPr lang="es-MX" sz="1200" dirty="0" err="1">
                <a:solidFill>
                  <a:schemeClr val="bg1"/>
                </a:solidFill>
              </a:rPr>
              <a:t>Kaufmann</a:t>
            </a:r>
            <a:r>
              <a:rPr lang="es-MX" sz="1200" dirty="0">
                <a:solidFill>
                  <a:schemeClr val="bg1"/>
                </a:solidFill>
              </a:rPr>
              <a:t>, V. y A. </a:t>
            </a:r>
            <a:r>
              <a:rPr lang="es-MX" sz="1200" dirty="0" err="1">
                <a:solidFill>
                  <a:schemeClr val="bg1"/>
                </a:solidFill>
              </a:rPr>
              <a:t>Serulnicoff</a:t>
            </a:r>
            <a:r>
              <a:rPr lang="es-MX" sz="1200" dirty="0">
                <a:solidFill>
                  <a:schemeClr val="bg1"/>
                </a:solidFill>
              </a:rPr>
              <a:t>. “Conocer el ambiente. Una propuesta para las ciencias sociales y naturales en el nivel inicial.” En: </a:t>
            </a:r>
            <a:r>
              <a:rPr lang="es-MX" sz="1200" dirty="0" err="1">
                <a:solidFill>
                  <a:schemeClr val="bg1"/>
                </a:solidFill>
              </a:rPr>
              <a:t>Malajovich</a:t>
            </a:r>
            <a:r>
              <a:rPr lang="es-MX" sz="1200" dirty="0">
                <a:solidFill>
                  <a:schemeClr val="bg1"/>
                </a:solidFill>
              </a:rPr>
              <a:t>, A. (Comp.) Recorridos didácticos en la educación inicial. Buenos Aires: Paidós. </a:t>
            </a:r>
          </a:p>
          <a:p>
            <a:r>
              <a:rPr lang="es-MX" sz="1200" dirty="0">
                <a:solidFill>
                  <a:schemeClr val="bg1"/>
                </a:solidFill>
              </a:rPr>
              <a:t>+</a:t>
            </a:r>
            <a:r>
              <a:rPr lang="es-MX" sz="1200" dirty="0" err="1">
                <a:solidFill>
                  <a:schemeClr val="bg1"/>
                </a:solidFill>
              </a:rPr>
              <a:t>Lleixá</a:t>
            </a:r>
            <a:r>
              <a:rPr lang="es-MX" sz="1200" dirty="0">
                <a:solidFill>
                  <a:schemeClr val="bg1"/>
                </a:solidFill>
              </a:rPr>
              <a:t>, T. (Coord.) La educación infantil 0-6 años. Vol. I. Descubrimiento de sí mismo y del entorno. Barcelona: </a:t>
            </a:r>
            <a:r>
              <a:rPr lang="es-MX" sz="1200" dirty="0" err="1">
                <a:solidFill>
                  <a:schemeClr val="bg1"/>
                </a:solidFill>
              </a:rPr>
              <a:t>Paidotribo</a:t>
            </a:r>
            <a:r>
              <a:rPr lang="es-MX" sz="1200" dirty="0">
                <a:solidFill>
                  <a:schemeClr val="bg1"/>
                </a:solidFill>
              </a:rPr>
              <a:t>. pp. 207-278. </a:t>
            </a:r>
          </a:p>
          <a:p>
            <a:r>
              <a:rPr lang="es-MX" sz="1200" dirty="0">
                <a:solidFill>
                  <a:schemeClr val="bg1"/>
                </a:solidFill>
              </a:rPr>
              <a:t>+</a:t>
            </a:r>
            <a:r>
              <a:rPr lang="es-MX" sz="1200" dirty="0" err="1">
                <a:solidFill>
                  <a:schemeClr val="bg1"/>
                </a:solidFill>
              </a:rPr>
              <a:t>Ochaíta</a:t>
            </a:r>
            <a:r>
              <a:rPr lang="es-MX" sz="1200" dirty="0">
                <a:solidFill>
                  <a:schemeClr val="bg1"/>
                </a:solidFill>
              </a:rPr>
              <a:t>, E y J. Huertas. Desarrollo y aprendizaje del conocimiento espacial: aportaciones para la 17 enseñanza del espacio geográfico. En Boletín de la Asociación de Geógrafos Españoles, 8, pp. 10- 20.  </a:t>
            </a:r>
          </a:p>
          <a:p>
            <a:r>
              <a:rPr lang="es-MX" sz="1200" dirty="0">
                <a:solidFill>
                  <a:schemeClr val="bg1"/>
                </a:solidFill>
              </a:rPr>
              <a:t>+SEP. (2011). Plan de estudios 2011. Educación Básica. México: Secretaría de Educación Pública. </a:t>
            </a:r>
          </a:p>
          <a:p>
            <a:r>
              <a:rPr lang="es-MX" sz="1200" dirty="0">
                <a:solidFill>
                  <a:schemeClr val="bg1"/>
                </a:solidFill>
              </a:rPr>
              <a:t>+SEP (2011) Programa de estudio 2011. Guía para la educadora. México: Secretaría de Educación Pública. +SEP (2011) Guía para la educadora. Primer grado. Educación Preescolar. México: Secretaría de Educación Pública. </a:t>
            </a:r>
          </a:p>
          <a:p>
            <a:r>
              <a:rPr lang="es-MX" sz="1200" dirty="0">
                <a:solidFill>
                  <a:schemeClr val="bg1"/>
                </a:solidFill>
              </a:rPr>
              <a:t>+SEP (2011) Guía para la educadora. Segundo grado. Educación Preescolar. México: Secretaría de Educación Pública. </a:t>
            </a:r>
          </a:p>
          <a:p>
            <a:r>
              <a:rPr lang="es-MX" sz="1200" dirty="0">
                <a:solidFill>
                  <a:schemeClr val="bg1"/>
                </a:solidFill>
              </a:rPr>
              <a:t>+SEP (2011) Guía para la educadora. Tercer grado. Educación Preescolar. México: Secretaría de Educación Pública. </a:t>
            </a:r>
          </a:p>
          <a:p>
            <a:r>
              <a:rPr lang="es-MX" sz="1200" dirty="0">
                <a:solidFill>
                  <a:schemeClr val="bg1"/>
                </a:solidFill>
              </a:rPr>
              <a:t>+</a:t>
            </a:r>
            <a:r>
              <a:rPr lang="es-MX" sz="1200" dirty="0" err="1">
                <a:solidFill>
                  <a:schemeClr val="bg1"/>
                </a:solidFill>
              </a:rPr>
              <a:t>Souto</a:t>
            </a:r>
            <a:r>
              <a:rPr lang="es-MX" sz="1200" dirty="0">
                <a:solidFill>
                  <a:schemeClr val="bg1"/>
                </a:solidFill>
              </a:rPr>
              <a:t> González, X.M. (2011). ¿Por qué estudiar geografía en educación básica? En Los retos de la Geografía en Educación Básica. Su enseñanza y aprendizaje. SEB/SEP</a:t>
            </a:r>
          </a:p>
        </p:txBody>
      </p:sp>
      <p:sp>
        <p:nvSpPr>
          <p:cNvPr id="11" name="10 Rectángulo"/>
          <p:cNvSpPr/>
          <p:nvPr/>
        </p:nvSpPr>
        <p:spPr>
          <a:xfrm>
            <a:off x="2249996" y="720180"/>
            <a:ext cx="4572000" cy="646331"/>
          </a:xfrm>
          <a:prstGeom prst="rect">
            <a:avLst/>
          </a:prstGeom>
        </p:spPr>
        <p:txBody>
          <a:bodyPr>
            <a:spAutoFit/>
          </a:bodyPr>
          <a:lstStyle/>
          <a:p>
            <a:r>
              <a:rPr lang="es-MX" b="1" dirty="0" smtClean="0">
                <a:solidFill>
                  <a:schemeClr val="bg1"/>
                </a:solidFill>
                <a:latin typeface="Rockwell" pitchFamily="18" charset="0"/>
              </a:rPr>
              <a:t>UNIDAD II</a:t>
            </a:r>
            <a:endParaRPr lang="es-MX" b="1" dirty="0">
              <a:solidFill>
                <a:schemeClr val="bg1"/>
              </a:solidFill>
              <a:latin typeface="Rockwell" pitchFamily="18" charset="0"/>
            </a:endParaRPr>
          </a:p>
          <a:p>
            <a:r>
              <a:rPr lang="es-MX" b="1" dirty="0">
                <a:solidFill>
                  <a:schemeClr val="bg1"/>
                </a:solidFill>
                <a:latin typeface="Rockwell" pitchFamily="18" charset="0"/>
              </a:rPr>
              <a:t>BIBLIOGRAFÍA</a:t>
            </a:r>
            <a:endParaRPr lang="es-MX" dirty="0">
              <a:solidFill>
                <a:schemeClr val="bg1"/>
              </a:solidFill>
            </a:endParaRPr>
          </a:p>
        </p:txBody>
      </p:sp>
    </p:spTree>
    <p:extLst>
      <p:ext uri="{BB962C8B-B14F-4D97-AF65-F5344CB8AC3E}">
        <p14:creationId xmlns:p14="http://schemas.microsoft.com/office/powerpoint/2010/main" val="3635863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2660067" y="1075074"/>
            <a:ext cx="6462464" cy="646331"/>
          </a:xfrm>
          <a:prstGeom prst="rect">
            <a:avLst/>
          </a:prstGeom>
        </p:spPr>
        <p:txBody>
          <a:bodyPr wrap="square">
            <a:spAutoFit/>
          </a:bodyPr>
          <a:lstStyle/>
          <a:p>
            <a:r>
              <a:rPr lang="es-MX" b="1" dirty="0">
                <a:latin typeface="Rockwell" pitchFamily="18" charset="0"/>
              </a:rPr>
              <a:t/>
            </a:r>
            <a:br>
              <a:rPr lang="es-MX" b="1" dirty="0">
                <a:latin typeface="Rockwell" pitchFamily="18" charset="0"/>
              </a:rPr>
            </a:br>
            <a:endParaRPr lang="es-MX" dirty="0"/>
          </a:p>
        </p:txBody>
      </p:sp>
      <p:sp>
        <p:nvSpPr>
          <p:cNvPr id="2" name="1 Rectángulo"/>
          <p:cNvSpPr/>
          <p:nvPr/>
        </p:nvSpPr>
        <p:spPr>
          <a:xfrm>
            <a:off x="3661220" y="1077606"/>
            <a:ext cx="184731" cy="369332"/>
          </a:xfrm>
          <a:prstGeom prst="rect">
            <a:avLst/>
          </a:prstGeom>
        </p:spPr>
        <p:txBody>
          <a:bodyPr wrap="none">
            <a:spAutoFit/>
          </a:bodyPr>
          <a:lstStyle/>
          <a:p>
            <a:endParaRPr lang="es-MX" b="1" dirty="0">
              <a:latin typeface="Rockwell" pitchFamily="18" charset="0"/>
            </a:endParaRPr>
          </a:p>
        </p:txBody>
      </p:sp>
      <p:sp>
        <p:nvSpPr>
          <p:cNvPr id="7" name="6 Rectángulo"/>
          <p:cNvSpPr/>
          <p:nvPr/>
        </p:nvSpPr>
        <p:spPr>
          <a:xfrm>
            <a:off x="860941" y="2311376"/>
            <a:ext cx="7704856" cy="923330"/>
          </a:xfrm>
          <a:prstGeom prst="rect">
            <a:avLst/>
          </a:prstGeom>
        </p:spPr>
        <p:txBody>
          <a:bodyPr wrap="square">
            <a:spAutoFit/>
          </a:bodyPr>
          <a:lstStyle/>
          <a:p>
            <a:pPr algn="just">
              <a:buFont typeface="Wingdings" pitchFamily="2" charset="2"/>
              <a:buChar char="v"/>
            </a:pPr>
            <a:endParaRPr lang="es-MX" dirty="0"/>
          </a:p>
          <a:p>
            <a:endParaRPr lang="es-MX" b="1" dirty="0">
              <a:latin typeface="Rockwell" pitchFamily="18" charset="0"/>
            </a:endParaRPr>
          </a:p>
          <a:p>
            <a:pPr algn="just"/>
            <a:endParaRPr lang="es-MX" dirty="0"/>
          </a:p>
        </p:txBody>
      </p:sp>
      <p:pic>
        <p:nvPicPr>
          <p:cNvPr id="9220" name="Picture 4" descr="http://www.buscarfondos.com/download/5272/2560x1600/crop/libros-antigu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427858"/>
            <a:ext cx="8280919" cy="544852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758342" y="428742"/>
            <a:ext cx="3600400" cy="369332"/>
          </a:xfrm>
          <a:prstGeom prst="rect">
            <a:avLst/>
          </a:prstGeom>
        </p:spPr>
        <p:txBody>
          <a:bodyPr wrap="square">
            <a:spAutoFit/>
          </a:bodyPr>
          <a:lstStyle/>
          <a:p>
            <a:r>
              <a:rPr lang="es-MX" b="1" dirty="0" smtClean="0">
                <a:latin typeface="Rockwell" pitchFamily="18" charset="0"/>
              </a:rPr>
              <a:t>  </a:t>
            </a:r>
            <a:endParaRPr lang="es-MX" dirty="0"/>
          </a:p>
        </p:txBody>
      </p:sp>
      <p:sp>
        <p:nvSpPr>
          <p:cNvPr id="8" name="7 Rectángulo"/>
          <p:cNvSpPr/>
          <p:nvPr/>
        </p:nvSpPr>
        <p:spPr>
          <a:xfrm>
            <a:off x="395537" y="1077606"/>
            <a:ext cx="8170260" cy="276999"/>
          </a:xfrm>
          <a:prstGeom prst="rect">
            <a:avLst/>
          </a:prstGeom>
        </p:spPr>
        <p:txBody>
          <a:bodyPr wrap="square">
            <a:spAutoFit/>
          </a:bodyPr>
          <a:lstStyle/>
          <a:p>
            <a:endParaRPr lang="es-MX" sz="1200" dirty="0">
              <a:solidFill>
                <a:schemeClr val="bg1">
                  <a:lumMod val="95000"/>
                </a:schemeClr>
              </a:solidFill>
            </a:endParaRPr>
          </a:p>
        </p:txBody>
      </p:sp>
      <p:sp>
        <p:nvSpPr>
          <p:cNvPr id="9" name="8 Rectángulo"/>
          <p:cNvSpPr/>
          <p:nvPr/>
        </p:nvSpPr>
        <p:spPr>
          <a:xfrm>
            <a:off x="431541" y="1721405"/>
            <a:ext cx="8280918" cy="276999"/>
          </a:xfrm>
          <a:prstGeom prst="rect">
            <a:avLst/>
          </a:prstGeom>
        </p:spPr>
        <p:txBody>
          <a:bodyPr wrap="square">
            <a:spAutoFit/>
          </a:bodyPr>
          <a:lstStyle/>
          <a:p>
            <a:endParaRPr lang="es-MX" sz="1200" dirty="0">
              <a:solidFill>
                <a:schemeClr val="bg1"/>
              </a:solidFill>
            </a:endParaRPr>
          </a:p>
        </p:txBody>
      </p:sp>
      <p:sp>
        <p:nvSpPr>
          <p:cNvPr id="11" name="10 Rectángulo"/>
          <p:cNvSpPr/>
          <p:nvPr/>
        </p:nvSpPr>
        <p:spPr>
          <a:xfrm>
            <a:off x="2249996" y="720180"/>
            <a:ext cx="4572000" cy="646331"/>
          </a:xfrm>
          <a:prstGeom prst="rect">
            <a:avLst/>
          </a:prstGeom>
        </p:spPr>
        <p:txBody>
          <a:bodyPr>
            <a:spAutoFit/>
          </a:bodyPr>
          <a:lstStyle/>
          <a:p>
            <a:r>
              <a:rPr lang="es-MX" b="1" dirty="0">
                <a:solidFill>
                  <a:schemeClr val="bg1">
                    <a:lumMod val="95000"/>
                  </a:schemeClr>
                </a:solidFill>
                <a:latin typeface="Rockwell" pitchFamily="18" charset="0"/>
              </a:rPr>
              <a:t>ORGANIZACIÓN DE VISITAS</a:t>
            </a:r>
          </a:p>
          <a:p>
            <a:endParaRPr lang="es-MX" dirty="0">
              <a:solidFill>
                <a:schemeClr val="bg1">
                  <a:lumMod val="95000"/>
                </a:schemeClr>
              </a:solidFill>
            </a:endParaRPr>
          </a:p>
        </p:txBody>
      </p:sp>
      <p:sp>
        <p:nvSpPr>
          <p:cNvPr id="4" name="3 Rectángulo"/>
          <p:cNvSpPr/>
          <p:nvPr/>
        </p:nvSpPr>
        <p:spPr>
          <a:xfrm>
            <a:off x="971600" y="1536739"/>
            <a:ext cx="6036589" cy="4524315"/>
          </a:xfrm>
          <a:prstGeom prst="rect">
            <a:avLst/>
          </a:prstGeom>
        </p:spPr>
        <p:txBody>
          <a:bodyPr wrap="none">
            <a:spAutoFit/>
          </a:bodyPr>
          <a:lstStyle/>
          <a:p>
            <a:r>
              <a:rPr lang="es-MX" b="1" dirty="0">
                <a:solidFill>
                  <a:schemeClr val="bg2">
                    <a:lumMod val="50000"/>
                  </a:schemeClr>
                </a:solidFill>
                <a:latin typeface="Rockwell" pitchFamily="18" charset="0"/>
              </a:rPr>
              <a:t>EVALUACIONES </a:t>
            </a:r>
            <a:r>
              <a:rPr lang="es-MX" b="1" dirty="0" smtClean="0">
                <a:solidFill>
                  <a:schemeClr val="bg2">
                    <a:lumMod val="50000"/>
                  </a:schemeClr>
                </a:solidFill>
                <a:latin typeface="Rockwell" pitchFamily="18" charset="0"/>
              </a:rPr>
              <a:t>INSTITUCIONALES</a:t>
            </a:r>
          </a:p>
          <a:p>
            <a:endParaRPr lang="es-MX" b="1" dirty="0" smtClean="0">
              <a:solidFill>
                <a:schemeClr val="bg2">
                  <a:lumMod val="50000"/>
                </a:schemeClr>
              </a:solidFill>
              <a:latin typeface="Rockwell" pitchFamily="18" charset="0"/>
            </a:endParaRPr>
          </a:p>
          <a:p>
            <a:pPr algn="just">
              <a:buFont typeface="Wingdings" pitchFamily="2" charset="2"/>
              <a:buChar char="v"/>
            </a:pPr>
            <a:r>
              <a:rPr lang="es-MX" dirty="0">
                <a:solidFill>
                  <a:schemeClr val="bg2">
                    <a:lumMod val="90000"/>
                  </a:schemeClr>
                </a:solidFill>
              </a:rPr>
              <a:t>I UNIDAD: 19 - 23 octubre</a:t>
            </a:r>
          </a:p>
          <a:p>
            <a:pPr algn="just">
              <a:buFont typeface="Wingdings" pitchFamily="2" charset="2"/>
              <a:buChar char="v"/>
            </a:pPr>
            <a:endParaRPr lang="es-MX" dirty="0">
              <a:solidFill>
                <a:schemeClr val="bg2">
                  <a:lumMod val="90000"/>
                </a:schemeClr>
              </a:solidFill>
            </a:endParaRPr>
          </a:p>
          <a:p>
            <a:pPr algn="just">
              <a:buFont typeface="Wingdings" pitchFamily="2" charset="2"/>
              <a:buChar char="v"/>
            </a:pPr>
            <a:r>
              <a:rPr lang="es-MX" dirty="0">
                <a:solidFill>
                  <a:schemeClr val="bg2">
                    <a:lumMod val="90000"/>
                  </a:schemeClr>
                </a:solidFill>
              </a:rPr>
              <a:t>II UNIDAD 11 - 15 </a:t>
            </a:r>
            <a:r>
              <a:rPr lang="es-MX" dirty="0" smtClean="0">
                <a:solidFill>
                  <a:schemeClr val="bg2">
                    <a:lumMod val="90000"/>
                  </a:schemeClr>
                </a:solidFill>
              </a:rPr>
              <a:t>enero</a:t>
            </a:r>
          </a:p>
          <a:p>
            <a:pPr algn="just"/>
            <a:endParaRPr lang="es-MX" b="1" dirty="0" smtClean="0">
              <a:latin typeface="Rockwell" pitchFamily="18" charset="0"/>
            </a:endParaRPr>
          </a:p>
          <a:p>
            <a:pPr algn="just"/>
            <a:endParaRPr lang="es-MX" b="1" dirty="0">
              <a:latin typeface="Rockwell" pitchFamily="18" charset="0"/>
            </a:endParaRPr>
          </a:p>
          <a:p>
            <a:pPr algn="just"/>
            <a:r>
              <a:rPr lang="es-MX" b="1" dirty="0" smtClean="0">
                <a:solidFill>
                  <a:schemeClr val="bg2">
                    <a:lumMod val="50000"/>
                  </a:schemeClr>
                </a:solidFill>
                <a:latin typeface="Rockwell" pitchFamily="18" charset="0"/>
              </a:rPr>
              <a:t>ORGANIZACIÓN </a:t>
            </a:r>
            <a:r>
              <a:rPr lang="es-MX" b="1" dirty="0">
                <a:solidFill>
                  <a:schemeClr val="bg2">
                    <a:lumMod val="50000"/>
                  </a:schemeClr>
                </a:solidFill>
                <a:latin typeface="Rockwell" pitchFamily="18" charset="0"/>
              </a:rPr>
              <a:t>DE </a:t>
            </a:r>
            <a:r>
              <a:rPr lang="es-MX" b="1" dirty="0" smtClean="0">
                <a:solidFill>
                  <a:schemeClr val="bg2">
                    <a:lumMod val="50000"/>
                  </a:schemeClr>
                </a:solidFill>
                <a:latin typeface="Rockwell" pitchFamily="18" charset="0"/>
              </a:rPr>
              <a:t>VISITAS</a:t>
            </a:r>
          </a:p>
          <a:p>
            <a:pPr algn="just">
              <a:buFont typeface="Wingdings" pitchFamily="2" charset="2"/>
              <a:buChar char="v"/>
            </a:pPr>
            <a:r>
              <a:rPr lang="es-MX" dirty="0">
                <a:solidFill>
                  <a:schemeClr val="bg2">
                    <a:lumMod val="90000"/>
                  </a:schemeClr>
                </a:solidFill>
              </a:rPr>
              <a:t>17 – 21 Agosto: Asisten a Consejo Técnico</a:t>
            </a:r>
          </a:p>
          <a:p>
            <a:pPr algn="just">
              <a:buFont typeface="Wingdings" pitchFamily="2" charset="2"/>
              <a:buChar char="v"/>
            </a:pPr>
            <a:endParaRPr lang="es-MX" dirty="0">
              <a:solidFill>
                <a:schemeClr val="bg2">
                  <a:lumMod val="90000"/>
                </a:schemeClr>
              </a:solidFill>
            </a:endParaRPr>
          </a:p>
          <a:p>
            <a:pPr algn="just">
              <a:buFont typeface="Wingdings" pitchFamily="2" charset="2"/>
              <a:buChar char="v"/>
            </a:pPr>
            <a:r>
              <a:rPr lang="es-MX" dirty="0">
                <a:solidFill>
                  <a:schemeClr val="bg2">
                    <a:lumMod val="90000"/>
                  </a:schemeClr>
                </a:solidFill>
              </a:rPr>
              <a:t> 24 – 28 Agosto: Observación y ayudantía</a:t>
            </a:r>
          </a:p>
          <a:p>
            <a:pPr algn="just">
              <a:buFont typeface="Wingdings" pitchFamily="2" charset="2"/>
              <a:buChar char="v"/>
            </a:pPr>
            <a:endParaRPr lang="es-MX" dirty="0">
              <a:solidFill>
                <a:schemeClr val="bg2">
                  <a:lumMod val="90000"/>
                </a:schemeClr>
              </a:solidFill>
            </a:endParaRPr>
          </a:p>
          <a:p>
            <a:pPr algn="just">
              <a:buFont typeface="Wingdings" pitchFamily="2" charset="2"/>
              <a:buChar char="v"/>
            </a:pPr>
            <a:r>
              <a:rPr lang="es-MX" dirty="0">
                <a:solidFill>
                  <a:schemeClr val="bg2">
                    <a:lumMod val="90000"/>
                  </a:schemeClr>
                </a:solidFill>
              </a:rPr>
              <a:t>21  Sept. – 16 Octubre: 1er. Jornada de práctica</a:t>
            </a:r>
          </a:p>
          <a:p>
            <a:pPr algn="just"/>
            <a:endParaRPr lang="es-MX" b="1" dirty="0">
              <a:solidFill>
                <a:schemeClr val="bg2">
                  <a:lumMod val="90000"/>
                </a:schemeClr>
              </a:solidFill>
              <a:latin typeface="Rockwell" pitchFamily="18" charset="0"/>
            </a:endParaRPr>
          </a:p>
          <a:p>
            <a:pPr algn="just">
              <a:buFont typeface="Wingdings" pitchFamily="2" charset="2"/>
              <a:buChar char="v"/>
            </a:pPr>
            <a:endParaRPr lang="es-MX" dirty="0">
              <a:solidFill>
                <a:schemeClr val="bg2">
                  <a:lumMod val="90000"/>
                </a:schemeClr>
              </a:solidFill>
            </a:endParaRPr>
          </a:p>
          <a:p>
            <a:endParaRPr lang="es-MX" b="1" dirty="0">
              <a:solidFill>
                <a:schemeClr val="bg2">
                  <a:lumMod val="90000"/>
                </a:schemeClr>
              </a:solidFill>
              <a:latin typeface="Rockwell" pitchFamily="18" charset="0"/>
            </a:endParaRPr>
          </a:p>
        </p:txBody>
      </p:sp>
    </p:spTree>
    <p:extLst>
      <p:ext uri="{BB962C8B-B14F-4D97-AF65-F5344CB8AC3E}">
        <p14:creationId xmlns:p14="http://schemas.microsoft.com/office/powerpoint/2010/main" val="3911434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2660067" y="1075074"/>
            <a:ext cx="6462464" cy="646331"/>
          </a:xfrm>
          <a:prstGeom prst="rect">
            <a:avLst/>
          </a:prstGeom>
        </p:spPr>
        <p:txBody>
          <a:bodyPr wrap="square">
            <a:spAutoFit/>
          </a:bodyPr>
          <a:lstStyle/>
          <a:p>
            <a:r>
              <a:rPr lang="es-MX" b="1" dirty="0">
                <a:latin typeface="Rockwell" pitchFamily="18" charset="0"/>
              </a:rPr>
              <a:t/>
            </a:r>
            <a:br>
              <a:rPr lang="es-MX" b="1" dirty="0">
                <a:latin typeface="Rockwell" pitchFamily="18" charset="0"/>
              </a:rPr>
            </a:br>
            <a:endParaRPr lang="es-MX" dirty="0"/>
          </a:p>
        </p:txBody>
      </p:sp>
      <p:sp>
        <p:nvSpPr>
          <p:cNvPr id="2" name="1 Rectángulo"/>
          <p:cNvSpPr/>
          <p:nvPr/>
        </p:nvSpPr>
        <p:spPr>
          <a:xfrm>
            <a:off x="3661220" y="1077606"/>
            <a:ext cx="184731" cy="369332"/>
          </a:xfrm>
          <a:prstGeom prst="rect">
            <a:avLst/>
          </a:prstGeom>
        </p:spPr>
        <p:txBody>
          <a:bodyPr wrap="none">
            <a:spAutoFit/>
          </a:bodyPr>
          <a:lstStyle/>
          <a:p>
            <a:endParaRPr lang="es-MX" b="1" dirty="0">
              <a:latin typeface="Rockwell" pitchFamily="18" charset="0"/>
            </a:endParaRPr>
          </a:p>
        </p:txBody>
      </p:sp>
      <p:sp>
        <p:nvSpPr>
          <p:cNvPr id="7" name="6 Rectángulo"/>
          <p:cNvSpPr/>
          <p:nvPr/>
        </p:nvSpPr>
        <p:spPr>
          <a:xfrm>
            <a:off x="860941" y="2311376"/>
            <a:ext cx="7704856" cy="923330"/>
          </a:xfrm>
          <a:prstGeom prst="rect">
            <a:avLst/>
          </a:prstGeom>
        </p:spPr>
        <p:txBody>
          <a:bodyPr wrap="square">
            <a:spAutoFit/>
          </a:bodyPr>
          <a:lstStyle/>
          <a:p>
            <a:pPr algn="just">
              <a:buFont typeface="Wingdings" pitchFamily="2" charset="2"/>
              <a:buChar char="v"/>
            </a:pPr>
            <a:endParaRPr lang="es-MX" dirty="0"/>
          </a:p>
          <a:p>
            <a:endParaRPr lang="es-MX" b="1" dirty="0">
              <a:latin typeface="Rockwell" pitchFamily="18" charset="0"/>
            </a:endParaRPr>
          </a:p>
          <a:p>
            <a:pPr algn="just"/>
            <a:endParaRPr lang="es-MX" dirty="0"/>
          </a:p>
        </p:txBody>
      </p:sp>
      <p:pic>
        <p:nvPicPr>
          <p:cNvPr id="9220" name="Picture 4" descr="http://www.buscarfondos.com/download/5272/2560x1600/crop/libros-antigu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427858"/>
            <a:ext cx="8280919" cy="544852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758342" y="428742"/>
            <a:ext cx="3600400" cy="369332"/>
          </a:xfrm>
          <a:prstGeom prst="rect">
            <a:avLst/>
          </a:prstGeom>
        </p:spPr>
        <p:txBody>
          <a:bodyPr wrap="square">
            <a:spAutoFit/>
          </a:bodyPr>
          <a:lstStyle/>
          <a:p>
            <a:r>
              <a:rPr lang="es-MX" b="1" dirty="0" smtClean="0">
                <a:latin typeface="Rockwell" pitchFamily="18" charset="0"/>
              </a:rPr>
              <a:t>  </a:t>
            </a:r>
            <a:endParaRPr lang="es-MX" dirty="0"/>
          </a:p>
        </p:txBody>
      </p:sp>
      <p:sp>
        <p:nvSpPr>
          <p:cNvPr id="8" name="7 Rectángulo"/>
          <p:cNvSpPr/>
          <p:nvPr/>
        </p:nvSpPr>
        <p:spPr>
          <a:xfrm>
            <a:off x="395537" y="1077606"/>
            <a:ext cx="8170260" cy="276999"/>
          </a:xfrm>
          <a:prstGeom prst="rect">
            <a:avLst/>
          </a:prstGeom>
        </p:spPr>
        <p:txBody>
          <a:bodyPr wrap="square">
            <a:spAutoFit/>
          </a:bodyPr>
          <a:lstStyle/>
          <a:p>
            <a:endParaRPr lang="es-MX" sz="1200" dirty="0">
              <a:solidFill>
                <a:schemeClr val="bg1">
                  <a:lumMod val="95000"/>
                </a:schemeClr>
              </a:solidFill>
            </a:endParaRPr>
          </a:p>
        </p:txBody>
      </p:sp>
      <p:sp>
        <p:nvSpPr>
          <p:cNvPr id="9" name="8 Rectángulo"/>
          <p:cNvSpPr/>
          <p:nvPr/>
        </p:nvSpPr>
        <p:spPr>
          <a:xfrm>
            <a:off x="431541" y="1721405"/>
            <a:ext cx="8280918" cy="276999"/>
          </a:xfrm>
          <a:prstGeom prst="rect">
            <a:avLst/>
          </a:prstGeom>
        </p:spPr>
        <p:txBody>
          <a:bodyPr wrap="square">
            <a:spAutoFit/>
          </a:bodyPr>
          <a:lstStyle/>
          <a:p>
            <a:endParaRPr lang="es-MX" sz="1200" dirty="0">
              <a:solidFill>
                <a:schemeClr val="bg1"/>
              </a:solidFill>
            </a:endParaRPr>
          </a:p>
        </p:txBody>
      </p:sp>
      <p:sp>
        <p:nvSpPr>
          <p:cNvPr id="11" name="10 Rectángulo"/>
          <p:cNvSpPr/>
          <p:nvPr/>
        </p:nvSpPr>
        <p:spPr>
          <a:xfrm>
            <a:off x="2249996" y="720180"/>
            <a:ext cx="4572000" cy="369332"/>
          </a:xfrm>
          <a:prstGeom prst="rect">
            <a:avLst/>
          </a:prstGeom>
        </p:spPr>
        <p:txBody>
          <a:bodyPr>
            <a:spAutoFit/>
          </a:bodyPr>
          <a:lstStyle/>
          <a:p>
            <a:r>
              <a:rPr lang="es-MX" dirty="0" smtClean="0">
                <a:solidFill>
                  <a:schemeClr val="bg2">
                    <a:lumMod val="75000"/>
                  </a:schemeClr>
                </a:solidFill>
              </a:rPr>
              <a:t>REGLAMENTO Y ACUERDOS</a:t>
            </a:r>
            <a:endParaRPr lang="es-MX" dirty="0">
              <a:solidFill>
                <a:schemeClr val="bg2">
                  <a:lumMod val="75000"/>
                </a:schemeClr>
              </a:solidFill>
            </a:endParaRPr>
          </a:p>
        </p:txBody>
      </p:sp>
      <p:sp>
        <p:nvSpPr>
          <p:cNvPr id="4" name="3 Rectángulo"/>
          <p:cNvSpPr/>
          <p:nvPr/>
        </p:nvSpPr>
        <p:spPr>
          <a:xfrm>
            <a:off x="431541" y="1077606"/>
            <a:ext cx="8388932" cy="5293757"/>
          </a:xfrm>
          <a:prstGeom prst="rect">
            <a:avLst/>
          </a:prstGeom>
        </p:spPr>
        <p:txBody>
          <a:bodyPr wrap="square">
            <a:spAutoFit/>
          </a:bodyPr>
          <a:lstStyle/>
          <a:p>
            <a:pPr marL="265176" indent="-265176" algn="just">
              <a:spcBef>
                <a:spcPts val="580"/>
              </a:spcBef>
              <a:buFont typeface="Wingdings 2"/>
              <a:buChar char=""/>
              <a:defRPr/>
            </a:pPr>
            <a:r>
              <a:rPr lang="es-ES" dirty="0">
                <a:solidFill>
                  <a:schemeClr val="bg1"/>
                </a:solidFill>
              </a:rPr>
              <a:t>Se tomará  en cuenta la asistencia y puntualidad.</a:t>
            </a:r>
          </a:p>
          <a:p>
            <a:pPr marL="265176" indent="-265176" algn="just">
              <a:spcBef>
                <a:spcPts val="580"/>
              </a:spcBef>
              <a:buFont typeface="Wingdings 2"/>
              <a:buChar char=""/>
              <a:defRPr/>
            </a:pPr>
            <a:r>
              <a:rPr lang="es-ES" dirty="0">
                <a:solidFill>
                  <a:schemeClr val="bg1"/>
                </a:solidFill>
              </a:rPr>
              <a:t>Presentación de cuaderno, programa en cada sesión</a:t>
            </a:r>
          </a:p>
          <a:p>
            <a:pPr marL="265176" indent="-265176" algn="just">
              <a:spcBef>
                <a:spcPts val="580"/>
              </a:spcBef>
              <a:buFont typeface="Wingdings 2"/>
              <a:buChar char=""/>
              <a:defRPr/>
            </a:pPr>
            <a:r>
              <a:rPr lang="es-ES" dirty="0">
                <a:solidFill>
                  <a:schemeClr val="bg1"/>
                </a:solidFill>
              </a:rPr>
              <a:t>Traer lectura previa y evidencia de trabajo</a:t>
            </a:r>
          </a:p>
          <a:p>
            <a:pPr marL="265176" indent="-265176" algn="just">
              <a:spcBef>
                <a:spcPts val="580"/>
              </a:spcBef>
              <a:buFont typeface="Wingdings 2"/>
              <a:buChar char=""/>
              <a:defRPr/>
            </a:pPr>
            <a:r>
              <a:rPr lang="es-ES" dirty="0">
                <a:solidFill>
                  <a:schemeClr val="bg1"/>
                </a:solidFill>
              </a:rPr>
              <a:t>Se manejarán rúbricas de evaluación.</a:t>
            </a:r>
          </a:p>
          <a:p>
            <a:pPr marL="265176" indent="-265176" algn="just">
              <a:spcBef>
                <a:spcPts val="580"/>
              </a:spcBef>
              <a:buFont typeface="Wingdings 2"/>
              <a:buChar char=""/>
              <a:defRPr/>
            </a:pPr>
            <a:r>
              <a:rPr lang="es-ES" dirty="0">
                <a:solidFill>
                  <a:schemeClr val="bg1"/>
                </a:solidFill>
              </a:rPr>
              <a:t>Evitar salidas constantes del salón.</a:t>
            </a:r>
          </a:p>
          <a:p>
            <a:pPr marL="265176" indent="-265176" algn="just">
              <a:spcBef>
                <a:spcPts val="580"/>
              </a:spcBef>
              <a:buFont typeface="Wingdings 2"/>
              <a:buChar char=""/>
              <a:defRPr/>
            </a:pPr>
            <a:r>
              <a:rPr lang="es-ES" dirty="0">
                <a:solidFill>
                  <a:schemeClr val="bg1"/>
                </a:solidFill>
              </a:rPr>
              <a:t>Evitar el uso de celulares  sólo fuera del salón  y no constantes.   (Tenerlo guardado)</a:t>
            </a:r>
          </a:p>
          <a:p>
            <a:pPr marL="265176" indent="-265176" algn="just">
              <a:spcBef>
                <a:spcPts val="580"/>
              </a:spcBef>
              <a:buFont typeface="Wingdings 2"/>
              <a:buChar char=""/>
              <a:defRPr/>
            </a:pPr>
            <a:r>
              <a:rPr lang="es-ES" dirty="0">
                <a:solidFill>
                  <a:schemeClr val="bg1"/>
                </a:solidFill>
              </a:rPr>
              <a:t>Uso computadora personal sólo  en casos que sea necesario y convocados </a:t>
            </a:r>
          </a:p>
          <a:p>
            <a:pPr marL="265176" indent="-265176" algn="just">
              <a:spcBef>
                <a:spcPts val="580"/>
              </a:spcBef>
              <a:defRPr/>
            </a:pPr>
            <a:r>
              <a:rPr lang="es-ES" dirty="0">
                <a:solidFill>
                  <a:schemeClr val="bg1"/>
                </a:solidFill>
              </a:rPr>
              <a:t>por  el docente. </a:t>
            </a:r>
          </a:p>
          <a:p>
            <a:pPr marL="265176" indent="-265176" algn="just">
              <a:spcBef>
                <a:spcPts val="580"/>
              </a:spcBef>
              <a:buFont typeface="Wingdings 2"/>
              <a:buChar char=""/>
              <a:defRPr/>
            </a:pPr>
            <a:r>
              <a:rPr lang="es-ES" dirty="0">
                <a:solidFill>
                  <a:schemeClr val="bg1"/>
                </a:solidFill>
              </a:rPr>
              <a:t>Los trabajos que no sean de la materia se recogerán y se entregan al </a:t>
            </a:r>
          </a:p>
          <a:p>
            <a:pPr marL="265176" indent="-265176" algn="just">
              <a:spcBef>
                <a:spcPts val="580"/>
              </a:spcBef>
              <a:defRPr/>
            </a:pPr>
            <a:r>
              <a:rPr lang="es-ES" dirty="0">
                <a:solidFill>
                  <a:schemeClr val="bg1"/>
                </a:solidFill>
              </a:rPr>
              <a:t>término del bimestre.</a:t>
            </a:r>
          </a:p>
          <a:p>
            <a:pPr marL="265176" indent="-265176" algn="just">
              <a:spcBef>
                <a:spcPts val="580"/>
              </a:spcBef>
              <a:buFont typeface="Wingdings 2"/>
              <a:buChar char=""/>
              <a:defRPr/>
            </a:pPr>
            <a:r>
              <a:rPr lang="es-ES_tradnl" dirty="0">
                <a:solidFill>
                  <a:schemeClr val="bg1"/>
                </a:solidFill>
              </a:rPr>
              <a:t>Alimentos solamente fuera del salón.</a:t>
            </a:r>
          </a:p>
          <a:p>
            <a:pPr algn="just">
              <a:buFont typeface="Wingdings" pitchFamily="2" charset="2"/>
              <a:buChar char="v"/>
            </a:pPr>
            <a:endParaRPr lang="es-MX" dirty="0">
              <a:solidFill>
                <a:schemeClr val="bg2">
                  <a:lumMod val="90000"/>
                </a:schemeClr>
              </a:solidFill>
            </a:endParaRPr>
          </a:p>
          <a:p>
            <a:endParaRPr lang="es-MX" b="1" dirty="0">
              <a:solidFill>
                <a:schemeClr val="bg2">
                  <a:lumMod val="90000"/>
                </a:schemeClr>
              </a:solidFill>
              <a:latin typeface="Rockwell" pitchFamily="18" charset="0"/>
            </a:endParaRPr>
          </a:p>
        </p:txBody>
      </p:sp>
    </p:spTree>
    <p:extLst>
      <p:ext uri="{BB962C8B-B14F-4D97-AF65-F5344CB8AC3E}">
        <p14:creationId xmlns:p14="http://schemas.microsoft.com/office/powerpoint/2010/main" val="2391287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2699792" y="836712"/>
            <a:ext cx="3040897" cy="369332"/>
          </a:xfrm>
          <a:prstGeom prst="rect">
            <a:avLst/>
          </a:prstGeom>
        </p:spPr>
        <p:txBody>
          <a:bodyPr wrap="none">
            <a:spAutoFit/>
          </a:bodyPr>
          <a:lstStyle/>
          <a:p>
            <a:r>
              <a:rPr lang="es-MX" b="1" dirty="0">
                <a:latin typeface="Rockwell" pitchFamily="18" charset="0"/>
              </a:rPr>
              <a:t>PROPÓSITO DEL CURSO</a:t>
            </a:r>
          </a:p>
        </p:txBody>
      </p:sp>
      <p:sp>
        <p:nvSpPr>
          <p:cNvPr id="4" name="3 Rectángulo"/>
          <p:cNvSpPr/>
          <p:nvPr/>
        </p:nvSpPr>
        <p:spPr>
          <a:xfrm>
            <a:off x="575556" y="1772816"/>
            <a:ext cx="7992888" cy="3693319"/>
          </a:xfrm>
          <a:prstGeom prst="rect">
            <a:avLst/>
          </a:prstGeom>
        </p:spPr>
        <p:txBody>
          <a:bodyPr wrap="square">
            <a:spAutoFit/>
          </a:bodyPr>
          <a:lstStyle/>
          <a:p>
            <a:pPr marL="285750" indent="-285750" algn="ctr">
              <a:buFont typeface="Wingdings" pitchFamily="2" charset="2"/>
              <a:buChar char="Ø"/>
            </a:pPr>
            <a:r>
              <a:rPr lang="es-MX" b="1" dirty="0" smtClean="0"/>
              <a:t>Acercarlo a las bases de la disciplina geográfica que posibiliten la comprensión de su entorno y del entramado de relaciones que lo configuran. </a:t>
            </a:r>
          </a:p>
          <a:p>
            <a:pPr marL="285750" indent="-285750" algn="ctr">
              <a:buFont typeface="Wingdings" pitchFamily="2" charset="2"/>
              <a:buChar char="Ø"/>
            </a:pPr>
            <a:endParaRPr lang="es-MX" b="1" dirty="0" smtClean="0"/>
          </a:p>
          <a:p>
            <a:pPr algn="ctr"/>
            <a:endParaRPr lang="es-MX" b="1" dirty="0" smtClean="0"/>
          </a:p>
          <a:p>
            <a:pPr marL="285750" indent="-285750" algn="just">
              <a:buFont typeface="Wingdings" pitchFamily="2" charset="2"/>
              <a:buChar char="Ø"/>
            </a:pPr>
            <a:r>
              <a:rPr lang="es-MX" b="1" dirty="0" smtClean="0"/>
              <a:t>Como futuro maestro de educación preescolar cuente con herramientas teórico-metodológicas que apoyen el desarrollo de las primeras nociones de la geografía en sus alumnos, tomando en cuenta las especificidades del nivel, los enfoques, propósitos y contenidos del programa de educación preescolar</a:t>
            </a:r>
            <a:endParaRPr lang="es-MX" b="1" dirty="0" smtClean="0">
              <a:latin typeface="Aharoni" pitchFamily="2" charset="-79"/>
              <a:cs typeface="Aharoni" pitchFamily="2" charset="-79"/>
            </a:endParaRPr>
          </a:p>
          <a:p>
            <a:pPr algn="just"/>
            <a:endParaRPr lang="es-MX" b="1" dirty="0" smtClean="0"/>
          </a:p>
          <a:p>
            <a:pPr algn="just"/>
            <a:endParaRPr lang="es-MX" b="1" dirty="0"/>
          </a:p>
        </p:txBody>
      </p:sp>
    </p:spTree>
    <p:extLst>
      <p:ext uri="{BB962C8B-B14F-4D97-AF65-F5344CB8AC3E}">
        <p14:creationId xmlns:p14="http://schemas.microsoft.com/office/powerpoint/2010/main" val="1715843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2286000" y="1052736"/>
            <a:ext cx="4572000" cy="646331"/>
          </a:xfrm>
          <a:prstGeom prst="rect">
            <a:avLst/>
          </a:prstGeom>
        </p:spPr>
        <p:txBody>
          <a:bodyPr>
            <a:spAutoFit/>
          </a:bodyPr>
          <a:lstStyle/>
          <a:p>
            <a:r>
              <a:rPr lang="es-MX" b="1" dirty="0">
                <a:latin typeface="Rockwell" pitchFamily="18" charset="0"/>
              </a:rPr>
              <a:t>DESCRIPCIÓN GENERAL DEL CURSO</a:t>
            </a:r>
          </a:p>
          <a:p>
            <a:pPr lvl="0"/>
            <a:endParaRPr lang="es-ES" dirty="0"/>
          </a:p>
        </p:txBody>
      </p:sp>
      <p:sp>
        <p:nvSpPr>
          <p:cNvPr id="3" name="2 Rectángulo"/>
          <p:cNvSpPr/>
          <p:nvPr/>
        </p:nvSpPr>
        <p:spPr>
          <a:xfrm>
            <a:off x="899593" y="1409005"/>
            <a:ext cx="6840760" cy="3231654"/>
          </a:xfrm>
          <a:prstGeom prst="rect">
            <a:avLst/>
          </a:prstGeom>
        </p:spPr>
        <p:txBody>
          <a:bodyPr wrap="square">
            <a:spAutoFit/>
          </a:bodyPr>
          <a:lstStyle/>
          <a:p>
            <a:pPr algn="just"/>
            <a:r>
              <a:rPr lang="es-MX" sz="1200" b="1" dirty="0"/>
              <a:t>La educación geográfica puede comenzar a desarrollarse desde el nivel preescolar, buscando cimentar bases sólidas para el aprendizaje permanente de los alumnos. </a:t>
            </a:r>
          </a:p>
          <a:p>
            <a:pPr algn="just"/>
            <a:endParaRPr lang="es-MX" sz="1200" b="1" dirty="0"/>
          </a:p>
          <a:p>
            <a:pPr algn="just"/>
            <a:r>
              <a:rPr lang="es-MX" sz="1200" b="1" dirty="0"/>
              <a:t>Las estrategias que el docente construya serán un elemento clave para impactar positivamente en el desarrollo integral de los niños, la geografía favorece el conocimiento de los contextos con los que el niño interactúa y con aquellos con los cuales puede iniciar un acercamiento a través de la escuela. </a:t>
            </a:r>
          </a:p>
          <a:p>
            <a:pPr algn="just"/>
            <a:endParaRPr lang="es-MX" sz="1200" b="1" dirty="0"/>
          </a:p>
          <a:p>
            <a:pPr algn="just"/>
            <a:r>
              <a:rPr lang="es-MX" sz="1200" b="1" dirty="0"/>
              <a:t>El estudio de la geografía desde la etapa preescolar adquiere sentido; a pesar de ser un campo poco explorado y en el cual aún queda camino por recorrer. </a:t>
            </a:r>
          </a:p>
          <a:p>
            <a:pPr algn="just"/>
            <a:endParaRPr lang="es-MX" sz="1200" b="1" dirty="0"/>
          </a:p>
          <a:p>
            <a:pPr algn="just"/>
            <a:r>
              <a:rPr lang="es-MX" sz="1200" b="1" dirty="0"/>
              <a:t>Con las herramientas adquiridas en el curso, el futuro docente podrá generar estrategias de trabajo integradoras que permitan al niño descubrir su entorno natural y social, a través del juego</a:t>
            </a:r>
            <a:endParaRPr lang="es-MX" sz="1200" b="1" dirty="0">
              <a:latin typeface="Aharoni" pitchFamily="2" charset="-79"/>
              <a:cs typeface="Aharoni" pitchFamily="2" charset="-79"/>
            </a:endParaRPr>
          </a:p>
        </p:txBody>
      </p:sp>
    </p:spTree>
    <p:extLst>
      <p:ext uri="{BB962C8B-B14F-4D97-AF65-F5344CB8AC3E}">
        <p14:creationId xmlns:p14="http://schemas.microsoft.com/office/powerpoint/2010/main" val="3097452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3 Rectángulo"/>
          <p:cNvSpPr/>
          <p:nvPr/>
        </p:nvSpPr>
        <p:spPr>
          <a:xfrm>
            <a:off x="827584" y="1028343"/>
            <a:ext cx="7416824" cy="646331"/>
          </a:xfrm>
          <a:prstGeom prst="rect">
            <a:avLst/>
          </a:prstGeom>
        </p:spPr>
        <p:txBody>
          <a:bodyPr wrap="square">
            <a:spAutoFit/>
          </a:bodyPr>
          <a:lstStyle/>
          <a:p>
            <a:pPr algn="ctr"/>
            <a:r>
              <a:rPr lang="es-MX" b="1" dirty="0">
                <a:latin typeface="Rockwell" pitchFamily="18" charset="0"/>
              </a:rPr>
              <a:t>COMPETENCIAS DEL PERFIL DE EGRESO</a:t>
            </a:r>
          </a:p>
          <a:p>
            <a:pPr algn="ctr"/>
            <a:endParaRPr lang="es-MX" b="1" dirty="0">
              <a:latin typeface="Aharoni" pitchFamily="2" charset="-79"/>
              <a:cs typeface="Aharoni" pitchFamily="2" charset="-79"/>
            </a:endParaRPr>
          </a:p>
        </p:txBody>
      </p:sp>
      <p:pic>
        <p:nvPicPr>
          <p:cNvPr id="1029" name="Picture 5" descr="http://image.hdstockphoto.com/pics/previews/464/green-earth-ppt-slide-design-templates-for-powerpoint-presentations-green-earth-ppt-slide-design-ppt-template-green-earth-ppt-slide-design-ppt-templates-green-earth-ppt-slide-design-2471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96944" cy="446449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67544" y="1556792"/>
            <a:ext cx="8208912" cy="3416320"/>
          </a:xfrm>
          <a:prstGeom prst="rect">
            <a:avLst/>
          </a:prstGeom>
        </p:spPr>
        <p:txBody>
          <a:bodyPr wrap="square">
            <a:spAutoFit/>
          </a:bodyPr>
          <a:lstStyle/>
          <a:p>
            <a:pPr algn="just"/>
            <a:r>
              <a:rPr lang="es-MX" sz="2000" b="1" dirty="0" smtClean="0"/>
              <a:t>Genera </a:t>
            </a:r>
            <a:r>
              <a:rPr lang="es-MX" sz="2000" b="1" dirty="0"/>
              <a:t>ambientes formativos para propiciar la autonomía y</a:t>
            </a:r>
            <a:r>
              <a:rPr lang="es-MX" sz="2000" b="1" dirty="0" smtClean="0"/>
              <a:t>   </a:t>
            </a:r>
            <a:r>
              <a:rPr lang="es-MX" sz="2000" b="1" dirty="0"/>
              <a:t>promover el desarrollo de las competencias en los alumnos de educación básica. </a:t>
            </a:r>
          </a:p>
          <a:p>
            <a:pPr algn="just"/>
            <a:endParaRPr lang="es-MX" sz="2000" b="1" dirty="0"/>
          </a:p>
          <a:p>
            <a:pPr algn="just"/>
            <a:endParaRPr lang="es-MX" sz="2000" b="1" dirty="0"/>
          </a:p>
          <a:p>
            <a:pPr algn="just"/>
            <a:r>
              <a:rPr lang="es-MX" sz="2000" b="1" dirty="0" smtClean="0"/>
              <a:t> </a:t>
            </a:r>
            <a:r>
              <a:rPr lang="es-MX" sz="2000" b="1" dirty="0"/>
              <a:t>Aplica críticamente el plan y programas de estudio de la </a:t>
            </a:r>
            <a:r>
              <a:rPr lang="es-MX" sz="2000" b="1" dirty="0" smtClean="0"/>
              <a:t>educación</a:t>
            </a:r>
            <a:r>
              <a:rPr lang="es-MX" sz="2000" b="1" dirty="0"/>
              <a:t> </a:t>
            </a:r>
            <a:r>
              <a:rPr lang="es-MX" sz="2000" b="1" dirty="0" smtClean="0"/>
              <a:t>básica </a:t>
            </a:r>
            <a:r>
              <a:rPr lang="es-MX" sz="2000" b="1" dirty="0"/>
              <a:t>para alcanzar los propósitos educativos </a:t>
            </a:r>
            <a:r>
              <a:rPr lang="es-MX" sz="2000" b="1" dirty="0" smtClean="0"/>
              <a:t>y </a:t>
            </a:r>
            <a:r>
              <a:rPr lang="es-MX" sz="2000" b="1" dirty="0"/>
              <a:t>contribuir al pleno </a:t>
            </a:r>
            <a:r>
              <a:rPr lang="es-MX" sz="2000" b="1" dirty="0" smtClean="0"/>
              <a:t>desenvolvimiento </a:t>
            </a:r>
            <a:r>
              <a:rPr lang="es-MX" sz="2000" b="1" dirty="0"/>
              <a:t>de </a:t>
            </a:r>
            <a:r>
              <a:rPr lang="es-MX" sz="2000" b="1" dirty="0" smtClean="0"/>
              <a:t>las </a:t>
            </a:r>
            <a:r>
              <a:rPr lang="es-MX" sz="2000" b="1" dirty="0"/>
              <a:t>capacidades de los </a:t>
            </a:r>
            <a:r>
              <a:rPr lang="es-MX" sz="2000" b="1" dirty="0" smtClean="0"/>
              <a:t>alumnos </a:t>
            </a:r>
            <a:r>
              <a:rPr lang="es-MX" sz="2000" b="1" dirty="0"/>
              <a:t>del nivel </a:t>
            </a:r>
            <a:r>
              <a:rPr lang="es-MX" sz="2000" b="1" dirty="0" smtClean="0"/>
              <a:t>escolar.</a:t>
            </a:r>
            <a:endParaRPr lang="es-MX" sz="2000" b="1" dirty="0">
              <a:latin typeface="Aharoni" pitchFamily="2" charset="-79"/>
              <a:cs typeface="Aharoni" pitchFamily="2" charset="-79"/>
            </a:endParaRPr>
          </a:p>
          <a:p>
            <a:pPr algn="just"/>
            <a:endParaRPr lang="es-MX" sz="2000" b="1" dirty="0"/>
          </a:p>
          <a:p>
            <a:endParaRPr lang="es-MX" sz="1600" b="1" dirty="0"/>
          </a:p>
        </p:txBody>
      </p:sp>
    </p:spTree>
    <p:extLst>
      <p:ext uri="{BB962C8B-B14F-4D97-AF65-F5344CB8AC3E}">
        <p14:creationId xmlns:p14="http://schemas.microsoft.com/office/powerpoint/2010/main" val="3458016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3 Rectángulo"/>
          <p:cNvSpPr/>
          <p:nvPr/>
        </p:nvSpPr>
        <p:spPr>
          <a:xfrm>
            <a:off x="827584" y="1028343"/>
            <a:ext cx="7416824" cy="646331"/>
          </a:xfrm>
          <a:prstGeom prst="rect">
            <a:avLst/>
          </a:prstGeom>
        </p:spPr>
        <p:txBody>
          <a:bodyPr wrap="square">
            <a:spAutoFit/>
          </a:bodyPr>
          <a:lstStyle/>
          <a:p>
            <a:pPr algn="ctr"/>
            <a:r>
              <a:rPr lang="es-MX" b="1" dirty="0">
                <a:latin typeface="Rockwell" pitchFamily="18" charset="0"/>
              </a:rPr>
              <a:t>COMPETENCIAS DEL PERFIL DE EGRESO</a:t>
            </a:r>
          </a:p>
          <a:p>
            <a:pPr algn="ctr"/>
            <a:endParaRPr lang="es-MX" b="1" dirty="0">
              <a:latin typeface="Aharoni" pitchFamily="2" charset="-79"/>
              <a:cs typeface="Aharoni" pitchFamily="2" charset="-79"/>
            </a:endParaRPr>
          </a:p>
        </p:txBody>
      </p:sp>
      <p:pic>
        <p:nvPicPr>
          <p:cNvPr id="1029" name="Picture 5" descr="http://image.hdstockphoto.com/pics/previews/464/green-earth-ppt-slide-design-templates-for-powerpoint-presentations-green-earth-ppt-slide-design-ppt-template-green-earth-ppt-slide-design-ppt-templates-green-earth-ppt-slide-design-2471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32793"/>
            <a:ext cx="8496944" cy="446449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67544" y="1556792"/>
            <a:ext cx="8208912" cy="646331"/>
          </a:xfrm>
          <a:prstGeom prst="rect">
            <a:avLst/>
          </a:prstGeom>
        </p:spPr>
        <p:txBody>
          <a:bodyPr wrap="square">
            <a:spAutoFit/>
          </a:bodyPr>
          <a:lstStyle/>
          <a:p>
            <a:pPr algn="just"/>
            <a:endParaRPr lang="es-MX" sz="2000" b="1" dirty="0"/>
          </a:p>
          <a:p>
            <a:endParaRPr lang="es-MX" sz="1600" b="1" dirty="0"/>
          </a:p>
        </p:txBody>
      </p:sp>
      <p:sp>
        <p:nvSpPr>
          <p:cNvPr id="2" name="1 Rectángulo"/>
          <p:cNvSpPr/>
          <p:nvPr/>
        </p:nvSpPr>
        <p:spPr>
          <a:xfrm>
            <a:off x="611560" y="1674673"/>
            <a:ext cx="8064896" cy="3416320"/>
          </a:xfrm>
          <a:prstGeom prst="rect">
            <a:avLst/>
          </a:prstGeom>
        </p:spPr>
        <p:txBody>
          <a:bodyPr wrap="square">
            <a:spAutoFit/>
          </a:bodyPr>
          <a:lstStyle/>
          <a:p>
            <a:pPr marL="285750" indent="-285750">
              <a:buFont typeface="Arial" pitchFamily="34" charset="0"/>
              <a:buChar char="•"/>
            </a:pPr>
            <a:r>
              <a:rPr lang="es-MX" b="1" dirty="0"/>
              <a:t>Utiliza las TIC y las fuentes de información disponibles para mantenerse </a:t>
            </a:r>
          </a:p>
          <a:p>
            <a:r>
              <a:rPr lang="es-MX" b="1" dirty="0"/>
              <a:t>actualizado respecto a los hechos y fenómenos geográficos</a:t>
            </a:r>
          </a:p>
          <a:p>
            <a:endParaRPr lang="es-MX" b="1" dirty="0"/>
          </a:p>
          <a:p>
            <a:pPr marL="285750" indent="-285750">
              <a:buFont typeface="Arial" pitchFamily="34" charset="0"/>
              <a:buChar char="•"/>
            </a:pPr>
            <a:r>
              <a:rPr lang="es-MX" b="1" dirty="0" smtClean="0"/>
              <a:t>Establece </a:t>
            </a:r>
            <a:r>
              <a:rPr lang="es-MX" b="1" dirty="0"/>
              <a:t>relaciones entre los contenidos de la  disciplina geográfica y los propósitos , contenidos  enfoques y aprendizajes esperados , de la educación   preescolar para adecuarlos a las necesidades formativas de los alumnos. </a:t>
            </a:r>
          </a:p>
          <a:p>
            <a:pPr algn="ctr"/>
            <a:endParaRPr lang="es-MX" b="1" dirty="0"/>
          </a:p>
          <a:p>
            <a:pPr marL="285750" indent="-285750">
              <a:buFont typeface="Arial" pitchFamily="34" charset="0"/>
              <a:buChar char="•"/>
            </a:pPr>
            <a:r>
              <a:rPr lang="es-MX" b="1" dirty="0"/>
              <a:t> </a:t>
            </a:r>
            <a:r>
              <a:rPr lang="es-MX" b="1" dirty="0" smtClean="0"/>
              <a:t>Realiza </a:t>
            </a:r>
            <a:r>
              <a:rPr lang="es-MX" b="1" dirty="0"/>
              <a:t>proyectos de trabajo en la escuela de educación preescolar para coadyuvar en el desarrollo de una educación geográfica en este nivel</a:t>
            </a:r>
            <a:endParaRPr lang="es-MX" dirty="0"/>
          </a:p>
        </p:txBody>
      </p:sp>
    </p:spTree>
    <p:extLst>
      <p:ext uri="{BB962C8B-B14F-4D97-AF65-F5344CB8AC3E}">
        <p14:creationId xmlns:p14="http://schemas.microsoft.com/office/powerpoint/2010/main" val="3865146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2843808" y="908720"/>
            <a:ext cx="3180871" cy="369332"/>
          </a:xfrm>
          <a:prstGeom prst="rect">
            <a:avLst/>
          </a:prstGeom>
        </p:spPr>
        <p:txBody>
          <a:bodyPr wrap="none">
            <a:spAutoFit/>
          </a:bodyPr>
          <a:lstStyle/>
          <a:p>
            <a:r>
              <a:rPr lang="es-MX" b="1" dirty="0">
                <a:latin typeface="Rockwell" pitchFamily="18" charset="0"/>
              </a:rPr>
              <a:t>ESTRUCTURA DEL CURSO</a:t>
            </a:r>
          </a:p>
        </p:txBody>
      </p:sp>
      <p:pic>
        <p:nvPicPr>
          <p:cNvPr id="3076" name="Picture 4" descr="http://www.sge.org/typo3temp/GB/77084e28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80" y="1278052"/>
            <a:ext cx="8130645" cy="432048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73802" y="1844824"/>
            <a:ext cx="7986630" cy="3970318"/>
          </a:xfrm>
          <a:prstGeom prst="rect">
            <a:avLst/>
          </a:prstGeom>
          <a:noFill/>
        </p:spPr>
        <p:txBody>
          <a:bodyPr wrap="square" rtlCol="0">
            <a:spAutoFit/>
          </a:bodyPr>
          <a:lstStyle/>
          <a:p>
            <a:pPr algn="just"/>
            <a:r>
              <a:rPr lang="es-MX" b="1" dirty="0"/>
              <a:t>Unidad de aprendizaje I. </a:t>
            </a:r>
            <a:endParaRPr lang="es-MX" b="1" dirty="0" smtClean="0"/>
          </a:p>
          <a:p>
            <a:pPr algn="just"/>
            <a:r>
              <a:rPr lang="es-MX" b="1" dirty="0" smtClean="0"/>
              <a:t>Elementos </a:t>
            </a:r>
            <a:r>
              <a:rPr lang="es-MX" b="1" dirty="0"/>
              <a:t>básicos para el estudio de la Geografía. </a:t>
            </a:r>
          </a:p>
          <a:p>
            <a:pPr algn="just"/>
            <a:r>
              <a:rPr lang="es-MX" b="1" dirty="0"/>
              <a:t>1. El espacio geográfico </a:t>
            </a:r>
          </a:p>
          <a:p>
            <a:pPr algn="just"/>
            <a:r>
              <a:rPr lang="es-MX" b="1" dirty="0"/>
              <a:t>+ Componentes: naturales, sociales, económicos, políticos, culturales y lingüísticos. </a:t>
            </a:r>
          </a:p>
          <a:p>
            <a:pPr algn="just"/>
            <a:r>
              <a:rPr lang="es-MX" b="1" dirty="0"/>
              <a:t>+ Categorías: localización, distribución, diversidad, cambio y relación.</a:t>
            </a:r>
          </a:p>
          <a:p>
            <a:pPr algn="just"/>
            <a:r>
              <a:rPr lang="es-MX" b="1" dirty="0"/>
              <a:t>+ Escalas: mundial, nacional, estatal y local. </a:t>
            </a:r>
          </a:p>
          <a:p>
            <a:pPr algn="just"/>
            <a:endParaRPr lang="es-MX" b="1" dirty="0" smtClean="0"/>
          </a:p>
          <a:p>
            <a:pPr algn="just"/>
            <a:r>
              <a:rPr lang="es-MX" b="1" dirty="0" smtClean="0"/>
              <a:t>2.Comunicación </a:t>
            </a:r>
            <a:r>
              <a:rPr lang="es-MX" b="1" dirty="0"/>
              <a:t>y lenguajes geográficos </a:t>
            </a:r>
          </a:p>
          <a:p>
            <a:pPr algn="just"/>
            <a:r>
              <a:rPr lang="es-MX" b="1" dirty="0"/>
              <a:t>+ Códigos para la trasmisión de la información geográfica.</a:t>
            </a:r>
          </a:p>
          <a:p>
            <a:pPr algn="just"/>
            <a:r>
              <a:rPr lang="es-MX" b="1" dirty="0"/>
              <a:t>+ Representación geográfica.</a:t>
            </a:r>
          </a:p>
          <a:p>
            <a:pPr algn="just"/>
            <a:r>
              <a:rPr lang="es-MX" b="1" dirty="0"/>
              <a:t>+ Sistemas de información geográfica y nuevas tecnologías</a:t>
            </a:r>
            <a:endParaRPr lang="es-MX" b="1" dirty="0">
              <a:latin typeface="Aharoni" pitchFamily="2" charset="-79"/>
              <a:cs typeface="Aharoni" pitchFamily="2" charset="-79"/>
            </a:endParaRPr>
          </a:p>
          <a:p>
            <a:endParaRPr lang="es-MX" dirty="0"/>
          </a:p>
        </p:txBody>
      </p:sp>
    </p:spTree>
    <p:extLst>
      <p:ext uri="{BB962C8B-B14F-4D97-AF65-F5344CB8AC3E}">
        <p14:creationId xmlns:p14="http://schemas.microsoft.com/office/powerpoint/2010/main" val="2516511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2" name="Picture 2" descr="http://www.sge.org/typo3temp/GB/77084e28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7200"/>
            <a:ext cx="7272808" cy="527605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27584" y="474345"/>
            <a:ext cx="7056784" cy="4247317"/>
          </a:xfrm>
          <a:prstGeom prst="rect">
            <a:avLst/>
          </a:prstGeom>
        </p:spPr>
        <p:txBody>
          <a:bodyPr wrap="square">
            <a:spAutoFit/>
          </a:bodyPr>
          <a:lstStyle/>
          <a:p>
            <a:pPr algn="just"/>
            <a:r>
              <a:rPr lang="es-MX" b="1" dirty="0"/>
              <a:t>Unidad de aprendizaje II: Aproximación al estudio de la geografía en la educación preescolar </a:t>
            </a:r>
          </a:p>
          <a:p>
            <a:pPr algn="just"/>
            <a:endParaRPr lang="es-MX" b="1" dirty="0"/>
          </a:p>
          <a:p>
            <a:pPr marL="457200" indent="-457200" algn="just">
              <a:buAutoNum type="arabicPeriod"/>
            </a:pPr>
            <a:r>
              <a:rPr lang="es-MX" b="1" dirty="0"/>
              <a:t>Conocimiento del ambiente como base para una educación geográfica </a:t>
            </a:r>
          </a:p>
          <a:p>
            <a:pPr marL="457200" indent="-457200" algn="just"/>
            <a:r>
              <a:rPr lang="es-MX" b="1" dirty="0"/>
              <a:t>+ El ambiente social y natural </a:t>
            </a:r>
          </a:p>
          <a:p>
            <a:pPr marL="457200" indent="-457200" algn="just"/>
            <a:r>
              <a:rPr lang="es-MX" b="1" dirty="0"/>
              <a:t>+ El contexto como objeto de conocimiento para entender el ambiente en educación preescolar</a:t>
            </a:r>
          </a:p>
          <a:p>
            <a:pPr marL="457200" indent="-457200" algn="just"/>
            <a:r>
              <a:rPr lang="es-MX" b="1" dirty="0"/>
              <a:t>+ Selección de contextos para trabajar en el aula </a:t>
            </a:r>
          </a:p>
          <a:p>
            <a:pPr marL="457200" indent="-457200" algn="just"/>
            <a:endParaRPr lang="es-MX" b="1" dirty="0"/>
          </a:p>
          <a:p>
            <a:pPr marL="457200" indent="-457200" algn="just"/>
            <a:r>
              <a:rPr lang="es-MX" b="1" dirty="0"/>
              <a:t>2. Aprender Geografía en la educación preescolar </a:t>
            </a:r>
          </a:p>
          <a:p>
            <a:pPr marL="457200" indent="-457200" algn="just"/>
            <a:r>
              <a:rPr lang="es-MX" b="1" dirty="0"/>
              <a:t>+ Acercamiento a los propósitos y contenidos del programa de educación preescolar vinculados a la geografía </a:t>
            </a:r>
          </a:p>
          <a:p>
            <a:pPr marL="457200" indent="-457200" algn="just"/>
            <a:r>
              <a:rPr lang="es-MX" b="1" dirty="0"/>
              <a:t>+ Estrategias didácticas para trabajar la geografía en el preescolar </a:t>
            </a:r>
          </a:p>
          <a:p>
            <a:pPr marL="457200" indent="-457200" algn="just"/>
            <a:r>
              <a:rPr lang="es-MX" b="1" dirty="0"/>
              <a:t>+ La educación geográfica en el preescolar</a:t>
            </a:r>
            <a:endParaRPr lang="es-MX" b="1" dirty="0">
              <a:latin typeface="Aharoni" pitchFamily="2" charset="-79"/>
              <a:cs typeface="Aharoni" pitchFamily="2" charset="-79"/>
            </a:endParaRPr>
          </a:p>
        </p:txBody>
      </p:sp>
    </p:spTree>
    <p:extLst>
      <p:ext uri="{BB962C8B-B14F-4D97-AF65-F5344CB8AC3E}">
        <p14:creationId xmlns:p14="http://schemas.microsoft.com/office/powerpoint/2010/main" val="3928426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2" name="Picture 2" descr="http://www.sge.org/typo3temp/GB/77084e28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7200"/>
            <a:ext cx="7272808" cy="527605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411760" y="471025"/>
            <a:ext cx="4572000" cy="646331"/>
          </a:xfrm>
          <a:prstGeom prst="rect">
            <a:avLst/>
          </a:prstGeom>
        </p:spPr>
        <p:txBody>
          <a:bodyPr>
            <a:spAutoFit/>
          </a:bodyPr>
          <a:lstStyle/>
          <a:p>
            <a:r>
              <a:rPr lang="es-MX" b="1" dirty="0">
                <a:latin typeface="Rockwell" pitchFamily="18" charset="0"/>
              </a:rPr>
              <a:t>ORIENTACIONES GENERALES DEL CURSO</a:t>
            </a:r>
            <a:endParaRPr lang="es-MX" dirty="0"/>
          </a:p>
        </p:txBody>
      </p:sp>
      <p:sp>
        <p:nvSpPr>
          <p:cNvPr id="4" name="3 Rectángulo"/>
          <p:cNvSpPr/>
          <p:nvPr/>
        </p:nvSpPr>
        <p:spPr>
          <a:xfrm>
            <a:off x="946748" y="1124294"/>
            <a:ext cx="7128792" cy="4247317"/>
          </a:xfrm>
          <a:prstGeom prst="rect">
            <a:avLst/>
          </a:prstGeom>
        </p:spPr>
        <p:txBody>
          <a:bodyPr wrap="square">
            <a:spAutoFit/>
          </a:bodyPr>
          <a:lstStyle/>
          <a:p>
            <a:pPr algn="just"/>
            <a:r>
              <a:rPr lang="es-MX" sz="1600" b="1" dirty="0"/>
              <a:t>El estudiante normalista ejercite su pensamiento crítico y reflexivo a través de la búsqueda de información en fuentes diversas, lecturas y actividades.</a:t>
            </a:r>
          </a:p>
          <a:p>
            <a:pPr algn="just"/>
            <a:endParaRPr lang="es-MX" sz="1600" b="1" dirty="0">
              <a:latin typeface="Aharoni" pitchFamily="2" charset="-79"/>
              <a:cs typeface="Aharoni" pitchFamily="2" charset="-79"/>
            </a:endParaRPr>
          </a:p>
          <a:p>
            <a:pPr algn="just"/>
            <a:r>
              <a:rPr lang="es-MX" sz="1600" b="1" dirty="0"/>
              <a:t>El docente estimule la participación constante de los estudiantes en las actividades. Se fomentarán las habilidades comunicativas de los estudiantes a través de la participación oral y escrita promovida por medio de técnicas expositivas, ensayos y otros escritos.</a:t>
            </a:r>
          </a:p>
          <a:p>
            <a:pPr algn="just"/>
            <a:endParaRPr lang="es-MX" sz="1600" b="1" dirty="0">
              <a:latin typeface="Aharoni" pitchFamily="2" charset="-79"/>
              <a:cs typeface="Aharoni" pitchFamily="2" charset="-79"/>
            </a:endParaRPr>
          </a:p>
          <a:p>
            <a:pPr algn="just"/>
            <a:r>
              <a:rPr lang="es-MX" sz="1600" b="1" dirty="0"/>
              <a:t>Fortalecer las habilidades cartográficas a partir del uso de distintos tipos de mapas; ya que permite identificar cómo se representa información de naturaleza física, política, económica, social, entre otras.</a:t>
            </a:r>
          </a:p>
          <a:p>
            <a:pPr algn="just"/>
            <a:endParaRPr lang="es-MX" sz="1600" b="1" dirty="0">
              <a:latin typeface="Aharoni" pitchFamily="2" charset="-79"/>
              <a:cs typeface="Aharoni" pitchFamily="2" charset="-79"/>
            </a:endParaRPr>
          </a:p>
          <a:p>
            <a:pPr algn="just"/>
            <a:r>
              <a:rPr lang="es-MX" sz="1600" b="1" dirty="0"/>
              <a:t>Se sugiere la creación de un blog en el cual los estudiantes socialicen sus producciones</a:t>
            </a:r>
            <a:endParaRPr lang="es-MX" sz="1600" dirty="0"/>
          </a:p>
        </p:txBody>
      </p:sp>
    </p:spTree>
    <p:extLst>
      <p:ext uri="{BB962C8B-B14F-4D97-AF65-F5344CB8AC3E}">
        <p14:creationId xmlns:p14="http://schemas.microsoft.com/office/powerpoint/2010/main" val="427269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2" name="Picture 2" descr="http://www.sge.org/typo3temp/GB/77084e28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50987"/>
            <a:ext cx="7272808" cy="527605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286000" y="836712"/>
            <a:ext cx="4572000" cy="646331"/>
          </a:xfrm>
          <a:prstGeom prst="rect">
            <a:avLst/>
          </a:prstGeom>
        </p:spPr>
        <p:txBody>
          <a:bodyPr>
            <a:spAutoFit/>
          </a:bodyPr>
          <a:lstStyle/>
          <a:p>
            <a:r>
              <a:rPr lang="es-MX" b="1" dirty="0">
                <a:latin typeface="Rockwell" pitchFamily="18" charset="0"/>
              </a:rPr>
              <a:t>EVALUACIÓN</a:t>
            </a:r>
            <a:br>
              <a:rPr lang="es-MX" b="1" dirty="0">
                <a:latin typeface="Rockwell" pitchFamily="18" charset="0"/>
              </a:rPr>
            </a:br>
            <a:endParaRPr lang="es-MX" dirty="0"/>
          </a:p>
        </p:txBody>
      </p:sp>
      <p:sp>
        <p:nvSpPr>
          <p:cNvPr id="6" name="5 Rectángulo"/>
          <p:cNvSpPr/>
          <p:nvPr/>
        </p:nvSpPr>
        <p:spPr>
          <a:xfrm>
            <a:off x="899592" y="1459230"/>
            <a:ext cx="6984776" cy="3354765"/>
          </a:xfrm>
          <a:prstGeom prst="rect">
            <a:avLst/>
          </a:prstGeom>
        </p:spPr>
        <p:txBody>
          <a:bodyPr wrap="square">
            <a:spAutoFit/>
          </a:bodyPr>
          <a:lstStyle/>
          <a:p>
            <a:r>
              <a:rPr lang="es-MX" sz="2000" b="1" dirty="0">
                <a:latin typeface="Rockwell" pitchFamily="18" charset="0"/>
              </a:rPr>
              <a:t>EVIDENCIA DE APRENDIZAJE </a:t>
            </a:r>
          </a:p>
          <a:p>
            <a:r>
              <a:rPr lang="es-MX" sz="2000" b="1" dirty="0">
                <a:latin typeface="Rockwell" pitchFamily="18" charset="0"/>
              </a:rPr>
              <a:t>I UNIDAD</a:t>
            </a:r>
          </a:p>
          <a:p>
            <a:pPr algn="just">
              <a:buFont typeface="Wingdings" pitchFamily="2" charset="2"/>
              <a:buChar char="v"/>
            </a:pPr>
            <a:r>
              <a:rPr lang="es-MX" sz="2000" dirty="0"/>
              <a:t>Mapa conceptual sobre espacio geográfico</a:t>
            </a:r>
          </a:p>
          <a:p>
            <a:pPr algn="just">
              <a:buFont typeface="Wingdings" pitchFamily="2" charset="2"/>
              <a:buChar char="v"/>
            </a:pPr>
            <a:r>
              <a:rPr lang="es-MX" sz="2000" dirty="0"/>
              <a:t>Reporte sobre un documental</a:t>
            </a:r>
          </a:p>
          <a:p>
            <a:pPr algn="just">
              <a:buFont typeface="Wingdings" pitchFamily="2" charset="2"/>
              <a:buChar char="v"/>
            </a:pPr>
            <a:r>
              <a:rPr lang="es-MX" sz="2000" dirty="0"/>
              <a:t>Cuadro comparativo</a:t>
            </a:r>
          </a:p>
          <a:p>
            <a:r>
              <a:rPr lang="es-MX" sz="2000" b="1" dirty="0">
                <a:latin typeface="Rockwell" pitchFamily="18" charset="0"/>
              </a:rPr>
              <a:t>EVIDENCIA DE APRENDIZAJE </a:t>
            </a:r>
          </a:p>
          <a:p>
            <a:r>
              <a:rPr lang="es-MX" sz="2000" b="1" dirty="0">
                <a:latin typeface="Rockwell" pitchFamily="18" charset="0"/>
              </a:rPr>
              <a:t>II UNIDAD</a:t>
            </a:r>
          </a:p>
          <a:p>
            <a:pPr algn="just">
              <a:buFont typeface="Wingdings" pitchFamily="2" charset="2"/>
              <a:buChar char="v"/>
            </a:pPr>
            <a:r>
              <a:rPr lang="es-MX" dirty="0"/>
              <a:t>Matriz de contenidos (identificar campo formativo, competencias, aprendizajes esperados que se relacionan con la geografía.</a:t>
            </a:r>
          </a:p>
          <a:p>
            <a:pPr algn="just">
              <a:buFont typeface="Wingdings" pitchFamily="2" charset="2"/>
              <a:buChar char="v"/>
            </a:pPr>
            <a:r>
              <a:rPr lang="es-MX" dirty="0"/>
              <a:t>Diseño de una situación que se aplicará con sus alumnos</a:t>
            </a:r>
          </a:p>
        </p:txBody>
      </p:sp>
    </p:spTree>
    <p:extLst>
      <p:ext uri="{BB962C8B-B14F-4D97-AF65-F5344CB8AC3E}">
        <p14:creationId xmlns:p14="http://schemas.microsoft.com/office/powerpoint/2010/main" val="2054398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160</TotalTime>
  <Words>1713</Words>
  <Application>Microsoft Office PowerPoint</Application>
  <PresentationFormat>Presentación en pantalla (4:3)</PresentationFormat>
  <Paragraphs>170</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Narciso Rdz</cp:lastModifiedBy>
  <cp:revision>17</cp:revision>
  <dcterms:created xsi:type="dcterms:W3CDTF">2015-02-09T15:06:54Z</dcterms:created>
  <dcterms:modified xsi:type="dcterms:W3CDTF">2015-08-31T02:31:34Z</dcterms:modified>
</cp:coreProperties>
</file>