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59" r:id="rId3"/>
    <p:sldId id="278" r:id="rId4"/>
    <p:sldId id="265" r:id="rId5"/>
    <p:sldId id="266" r:id="rId6"/>
    <p:sldId id="267" r:id="rId7"/>
    <p:sldId id="269" r:id="rId8"/>
    <p:sldId id="268" r:id="rId9"/>
    <p:sldId id="270" r:id="rId10"/>
    <p:sldId id="271" r:id="rId11"/>
    <p:sldId id="272" r:id="rId12"/>
    <p:sldId id="275" r:id="rId13"/>
    <p:sldId id="273" r:id="rId14"/>
    <p:sldId id="274" r:id="rId15"/>
    <p:sldId id="276" r:id="rId16"/>
    <p:sldId id="277" r:id="rId17"/>
    <p:sldId id="264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>
        <p:scale>
          <a:sx n="37" d="100"/>
          <a:sy n="37" d="100"/>
        </p:scale>
        <p:origin x="516" y="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3DB4F-B8C1-4C61-86D5-7A7680B25AA4}" type="datetimeFigureOut">
              <a:rPr lang="es-MX" smtClean="0"/>
              <a:t>03/02/2016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B86AB-74DB-4618-9745-C979F24F63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884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B86AB-74DB-4618-9745-C979F24F63B7}" type="slidenum">
              <a:rPr lang="es-MX" smtClean="0"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239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D0ED6-212F-4F0C-97E7-38B20F8B91E6}" type="datetimeFigureOut">
              <a:rPr lang="es-MX" smtClean="0"/>
              <a:t>03/02/2016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89F4-A75F-43D1-BDAA-66E5E8F4DE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098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D0ED6-212F-4F0C-97E7-38B20F8B91E6}" type="datetimeFigureOut">
              <a:rPr lang="es-MX" smtClean="0"/>
              <a:t>03/02/2016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89F4-A75F-43D1-BDAA-66E5E8F4DE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0911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D0ED6-212F-4F0C-97E7-38B20F8B91E6}" type="datetimeFigureOut">
              <a:rPr lang="es-MX" smtClean="0"/>
              <a:t>03/02/2016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89F4-A75F-43D1-BDAA-66E5E8F4DE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7383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76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D0ED6-212F-4F0C-97E7-38B20F8B91E6}" type="datetimeFigureOut">
              <a:rPr lang="es-MX" smtClean="0"/>
              <a:t>03/02/2016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89F4-A75F-43D1-BDAA-66E5E8F4DE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87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D0ED6-212F-4F0C-97E7-38B20F8B91E6}" type="datetimeFigureOut">
              <a:rPr lang="es-MX" smtClean="0"/>
              <a:t>03/02/2016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89F4-A75F-43D1-BDAA-66E5E8F4DE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875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D0ED6-212F-4F0C-97E7-38B20F8B91E6}" type="datetimeFigureOut">
              <a:rPr lang="es-MX" smtClean="0"/>
              <a:t>03/02/2016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89F4-A75F-43D1-BDAA-66E5E8F4DE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293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D0ED6-212F-4F0C-97E7-38B20F8B91E6}" type="datetimeFigureOut">
              <a:rPr lang="es-MX" smtClean="0"/>
              <a:t>03/02/2016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89F4-A75F-43D1-BDAA-66E5E8F4DE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4885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D0ED6-212F-4F0C-97E7-38B20F8B91E6}" type="datetimeFigureOut">
              <a:rPr lang="es-MX" smtClean="0"/>
              <a:t>03/02/2016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89F4-A75F-43D1-BDAA-66E5E8F4DE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895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D0ED6-212F-4F0C-97E7-38B20F8B91E6}" type="datetimeFigureOut">
              <a:rPr lang="es-MX" smtClean="0"/>
              <a:t>03/02/2016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89F4-A75F-43D1-BDAA-66E5E8F4DE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778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D0ED6-212F-4F0C-97E7-38B20F8B91E6}" type="datetimeFigureOut">
              <a:rPr lang="es-MX" smtClean="0"/>
              <a:t>03/02/2016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89F4-A75F-43D1-BDAA-66E5E8F4DE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981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D0ED6-212F-4F0C-97E7-38B20F8B91E6}" type="datetimeFigureOut">
              <a:rPr lang="es-MX" smtClean="0"/>
              <a:t>03/02/2016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89F4-A75F-43D1-BDAA-66E5E8F4DE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357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D0ED6-212F-4F0C-97E7-38B20F8B91E6}" type="datetimeFigureOut">
              <a:rPr lang="es-MX" smtClean="0"/>
              <a:t>03/02/2016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689F4-A75F-43D1-BDAA-66E5E8F4DE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352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548680"/>
            <a:ext cx="7704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971600" y="1096740"/>
            <a:ext cx="5976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dirty="0"/>
              <a:t>Práctica </a:t>
            </a:r>
            <a:r>
              <a:rPr lang="es-MX" sz="3600" dirty="0" smtClean="0"/>
              <a:t>Profesional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/>
              <a:t>                      8 </a:t>
            </a:r>
            <a:r>
              <a:rPr lang="es-MX" sz="3600" dirty="0"/>
              <a:t>semestre</a:t>
            </a:r>
          </a:p>
        </p:txBody>
      </p:sp>
      <p:sp>
        <p:nvSpPr>
          <p:cNvPr id="7" name="2 Subtítulo"/>
          <p:cNvSpPr txBox="1">
            <a:spLocks/>
          </p:cNvSpPr>
          <p:nvPr/>
        </p:nvSpPr>
        <p:spPr>
          <a:xfrm>
            <a:off x="2267744" y="2570481"/>
            <a:ext cx="6285459" cy="3168352"/>
          </a:xfrm>
          <a:prstGeom prst="rect">
            <a:avLst/>
          </a:prstGeom>
        </p:spPr>
        <p:txBody>
          <a:bodyPr>
            <a:normAutofit fontScale="32500" lnSpcReduction="20000"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_tradnl" sz="10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Docentes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_tradnl" sz="10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s-ES_tradnl" sz="10000" dirty="0"/>
              <a:t>E</a:t>
            </a:r>
            <a:r>
              <a:rPr kumimoji="0" lang="es-ES_tradnl" sz="10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lena </a:t>
            </a:r>
            <a:r>
              <a:rPr lang="es-ES_tradnl" sz="10000" dirty="0"/>
              <a:t>M</a:t>
            </a:r>
            <a:r>
              <a:rPr kumimoji="0" lang="es-ES_tradnl" sz="10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onserrat </a:t>
            </a:r>
            <a:r>
              <a:rPr lang="es-ES_tradnl" sz="10000" dirty="0"/>
              <a:t>G</a:t>
            </a:r>
            <a:r>
              <a:rPr kumimoji="0" lang="es-ES_tradnl" sz="10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ámez</a:t>
            </a:r>
            <a:r>
              <a:rPr kumimoji="0" lang="es-ES_tradnl" sz="100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Cepeda</a:t>
            </a:r>
            <a:r>
              <a:rPr kumimoji="0" lang="es-ES_tradnl" sz="10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_tradnl" sz="10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Yara Alejandra Martínez Figueroa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_tradnl" sz="10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Eva Fabiola Ruíz  Pradis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_tradnl" sz="10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Edith Araceli Martínez Silva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_tradnl" sz="10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Sonia Yvonne Garza Flores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_tradnl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_tradnl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096740"/>
            <a:ext cx="2076353" cy="155034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267744" y="6093296"/>
            <a:ext cx="77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900" dirty="0"/>
              <a:t>ENEP-F-ST19</a:t>
            </a:r>
          </a:p>
          <a:p>
            <a:r>
              <a:rPr lang="es-ES_tradnl" sz="900" dirty="0"/>
              <a:t>V00/012016</a:t>
            </a:r>
            <a:endParaRPr lang="es-ES" sz="900" dirty="0"/>
          </a:p>
        </p:txBody>
      </p:sp>
    </p:spTree>
    <p:extLst>
      <p:ext uri="{BB962C8B-B14F-4D97-AF65-F5344CB8AC3E}">
        <p14:creationId xmlns:p14="http://schemas.microsoft.com/office/powerpoint/2010/main" val="14228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835696" y="189697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2555776" y="169151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>
                <a:solidFill>
                  <a:srgbClr val="0070C0"/>
                </a:solidFill>
              </a:rPr>
              <a:t>ORIENTACIONES GENERALES DEL CURSO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051992" y="2234044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es-MX" b="1" dirty="0"/>
          </a:p>
        </p:txBody>
      </p:sp>
      <p:sp>
        <p:nvSpPr>
          <p:cNvPr id="2" name="1 CuadroTexto"/>
          <p:cNvSpPr txBox="1"/>
          <p:nvPr/>
        </p:nvSpPr>
        <p:spPr>
          <a:xfrm>
            <a:off x="1187624" y="2234044"/>
            <a:ext cx="2736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itchFamily="2" charset="2"/>
              <a:buChar char="ü"/>
            </a:pPr>
            <a:r>
              <a:rPr lang="es-MX" dirty="0"/>
              <a:t>Fortalecer las competencias genéricas y profesionales a partir del análisis y aplicación de los diferentes planes de clase ejecutados en contextos específicos por los estudiantes. </a:t>
            </a:r>
            <a:endParaRPr lang="es-MX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4499992" y="3388206"/>
            <a:ext cx="33076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itchFamily="2" charset="2"/>
              <a:buChar char="ü"/>
            </a:pPr>
            <a:r>
              <a:rPr lang="es-MX" dirty="0"/>
              <a:t>Cada intervención requiere de un conjunto de insumos que el estudiante habrá de integrar de manera pertinente para atender de la mejor manera las demandas que la docencia le plantea</a:t>
            </a:r>
            <a:endParaRPr lang="es-MX" b="1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595" y="1691516"/>
            <a:ext cx="1352389" cy="125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67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835696" y="189697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3707904" y="974285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b="1" dirty="0" smtClean="0">
                <a:solidFill>
                  <a:srgbClr val="0070C0"/>
                </a:solidFill>
              </a:rPr>
              <a:t>EVALUACION</a:t>
            </a:r>
            <a:r>
              <a:rPr lang="es-MX" b="1" dirty="0" smtClean="0">
                <a:solidFill>
                  <a:srgbClr val="0070C0"/>
                </a:solidFill>
              </a:rPr>
              <a:t> 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51992" y="2170963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es-MX" b="1" dirty="0"/>
          </a:p>
        </p:txBody>
      </p:sp>
      <p:sp>
        <p:nvSpPr>
          <p:cNvPr id="2" name="1 CuadroTexto"/>
          <p:cNvSpPr txBox="1"/>
          <p:nvPr/>
        </p:nvSpPr>
        <p:spPr>
          <a:xfrm>
            <a:off x="5220072" y="223404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itchFamily="2" charset="2"/>
              <a:buChar char="ü"/>
            </a:pPr>
            <a:endParaRPr lang="es-MX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1164196" y="1716599"/>
            <a:ext cx="71204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000" dirty="0"/>
              <a:t>Examen </a:t>
            </a:r>
            <a:r>
              <a:rPr lang="es-MX" sz="2000" dirty="0" smtClean="0"/>
              <a:t>Institucional                                                      30</a:t>
            </a:r>
            <a:r>
              <a:rPr lang="es-MX" sz="2000" dirty="0"/>
              <a:t>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000" dirty="0" smtClean="0"/>
              <a:t>Portafolio                                                                          20</a:t>
            </a:r>
            <a:r>
              <a:rPr lang="es-MX" sz="2000" dirty="0"/>
              <a:t>%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MX" sz="2000" dirty="0" smtClean="0"/>
              <a:t>planeación argumentada </a:t>
            </a:r>
            <a:r>
              <a:rPr lang="es-MX" sz="2000" dirty="0"/>
              <a:t>c</a:t>
            </a:r>
            <a:r>
              <a:rPr lang="es-MX" sz="2000" dirty="0" smtClean="0"/>
              <a:t>on video               </a:t>
            </a:r>
            <a:endParaRPr lang="es-MX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000" dirty="0"/>
              <a:t>Observación y </a:t>
            </a:r>
            <a:r>
              <a:rPr lang="es-MX" sz="2000" dirty="0" smtClean="0"/>
              <a:t>Practica                                                   30%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MX" sz="2000" dirty="0" smtClean="0"/>
              <a:t>Fichas de observación de tutora y asesora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MX" sz="2000" dirty="0" smtClean="0"/>
              <a:t>Insumos de la práctica (planeaciones, diarios, notas científicas, expedientes de los alumnos y evaluaciones continuas, registro de asistencia de los alumnos)</a:t>
            </a:r>
            <a:endParaRPr lang="es-MX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/>
              <a:t>Trabajos E</a:t>
            </a:r>
            <a:r>
              <a:rPr lang="es-MX" sz="2000" dirty="0" smtClean="0"/>
              <a:t>scritos                                                                  20</a:t>
            </a:r>
            <a:r>
              <a:rPr lang="es-MX" sz="2000" dirty="0"/>
              <a:t>%  </a:t>
            </a:r>
            <a:endParaRPr lang="es-MX" sz="20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2000" dirty="0" smtClean="0"/>
              <a:t>Avances del documento de titulación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2000" dirty="0" smtClean="0"/>
              <a:t>Planes del periodo de práctica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2000" dirty="0" smtClean="0"/>
              <a:t>Actividades del programa de fortalecimiento.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56160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835696" y="189697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1340024" y="1218381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0070C0"/>
                </a:solidFill>
              </a:rPr>
              <a:t>FECHAS</a:t>
            </a:r>
            <a:r>
              <a:rPr lang="es-MX" sz="3600" b="1" dirty="0" smtClean="0">
                <a:solidFill>
                  <a:srgbClr val="0070C0"/>
                </a:solidFill>
              </a:rPr>
              <a:t> DE EXAMENES INSTITUCIONALES</a:t>
            </a:r>
            <a:r>
              <a:rPr lang="es-MX" b="1" dirty="0" smtClean="0">
                <a:solidFill>
                  <a:srgbClr val="0070C0"/>
                </a:solidFill>
              </a:rPr>
              <a:t> 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51992" y="2234044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es-MX" b="1" dirty="0"/>
          </a:p>
        </p:txBody>
      </p:sp>
      <p:sp>
        <p:nvSpPr>
          <p:cNvPr id="2" name="1 CuadroTexto"/>
          <p:cNvSpPr txBox="1"/>
          <p:nvPr/>
        </p:nvSpPr>
        <p:spPr>
          <a:xfrm>
            <a:off x="5220072" y="223404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itchFamily="2" charset="2"/>
              <a:buChar char="ü"/>
            </a:pPr>
            <a:endParaRPr lang="es-MX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1907704" y="2798926"/>
            <a:ext cx="60486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MX" sz="2800" dirty="0"/>
              <a:t>Examen diagnostico  18 de </a:t>
            </a:r>
            <a:r>
              <a:rPr lang="es-MX" sz="2800" dirty="0" smtClean="0"/>
              <a:t>Agosto</a:t>
            </a:r>
            <a:endParaRPr lang="es-MX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es-MX" sz="2800" dirty="0" smtClean="0"/>
              <a:t>1er examen </a:t>
            </a:r>
            <a:r>
              <a:rPr lang="es-MX" sz="2800" dirty="0"/>
              <a:t>Institucional </a:t>
            </a:r>
            <a:r>
              <a:rPr lang="es-MX" sz="2800" dirty="0" smtClean="0"/>
              <a:t>21, 22 </a:t>
            </a:r>
            <a:r>
              <a:rPr lang="es-MX" sz="2800" dirty="0"/>
              <a:t>y 23 de </a:t>
            </a:r>
            <a:r>
              <a:rPr lang="es-MX" sz="2800" dirty="0" smtClean="0"/>
              <a:t>Octubre</a:t>
            </a:r>
            <a:endParaRPr lang="es-MX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es-MX" sz="2800" dirty="0"/>
              <a:t>2do </a:t>
            </a:r>
            <a:r>
              <a:rPr lang="es-MX" sz="2800" dirty="0" smtClean="0"/>
              <a:t>Examen </a:t>
            </a:r>
            <a:r>
              <a:rPr lang="es-MX" sz="2800" dirty="0"/>
              <a:t>institucional (</a:t>
            </a:r>
            <a:r>
              <a:rPr lang="es-MX" sz="4000" dirty="0">
                <a:latin typeface="Aparajita" pitchFamily="34" charset="0"/>
                <a:cs typeface="Aparajita" pitchFamily="34" charset="0"/>
              </a:rPr>
              <a:t>?</a:t>
            </a:r>
            <a:r>
              <a:rPr lang="es-MX" sz="2800" dirty="0"/>
              <a:t>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800" dirty="0"/>
              <a:t>3er </a:t>
            </a:r>
            <a:r>
              <a:rPr lang="es-MX" sz="2800" dirty="0" smtClean="0"/>
              <a:t>Examen </a:t>
            </a:r>
            <a:r>
              <a:rPr lang="es-MX" sz="2800" dirty="0"/>
              <a:t>institucional 11, 12 y 13 de </a:t>
            </a:r>
            <a:r>
              <a:rPr lang="es-MX" sz="2800" dirty="0" smtClean="0"/>
              <a:t>Enero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63016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835696" y="189697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1979712" y="1700808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b="1" dirty="0" smtClean="0">
                <a:solidFill>
                  <a:srgbClr val="0070C0"/>
                </a:solidFill>
              </a:rPr>
              <a:t>PERIODOS DE PRACTICA </a:t>
            </a:r>
            <a:r>
              <a:rPr lang="es-MX" b="1" dirty="0" smtClean="0">
                <a:solidFill>
                  <a:srgbClr val="0070C0"/>
                </a:solidFill>
              </a:rPr>
              <a:t> 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51992" y="2234044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es-MX" b="1" dirty="0"/>
          </a:p>
        </p:txBody>
      </p:sp>
      <p:sp>
        <p:nvSpPr>
          <p:cNvPr id="2" name="1 CuadroTexto"/>
          <p:cNvSpPr txBox="1"/>
          <p:nvPr/>
        </p:nvSpPr>
        <p:spPr>
          <a:xfrm>
            <a:off x="5220072" y="223404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itchFamily="2" charset="2"/>
              <a:buChar char="ü"/>
            </a:pPr>
            <a:endParaRPr lang="es-MX" dirty="0" smtClean="0"/>
          </a:p>
        </p:txBody>
      </p:sp>
      <p:sp>
        <p:nvSpPr>
          <p:cNvPr id="9" name="8 CuadroTexto"/>
          <p:cNvSpPr txBox="1"/>
          <p:nvPr/>
        </p:nvSpPr>
        <p:spPr>
          <a:xfrm>
            <a:off x="1952092" y="2558712"/>
            <a:ext cx="55446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/>
              <a:t>2 de Febrero al 6 de Junio de 2016</a:t>
            </a:r>
            <a:endParaRPr lang="es-MX" sz="5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077073"/>
            <a:ext cx="3168352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11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835696" y="189697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1051992" y="2234044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es-MX" b="1" dirty="0"/>
          </a:p>
        </p:txBody>
      </p:sp>
      <p:sp>
        <p:nvSpPr>
          <p:cNvPr id="2" name="1 CuadroTexto"/>
          <p:cNvSpPr txBox="1"/>
          <p:nvPr/>
        </p:nvSpPr>
        <p:spPr>
          <a:xfrm>
            <a:off x="5220072" y="223404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itchFamily="2" charset="2"/>
              <a:buChar char="ü"/>
            </a:pPr>
            <a:endParaRPr lang="es-MX" dirty="0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1772072" y="952670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rgbClr val="00B050"/>
                </a:solidFill>
              </a:rPr>
              <a:t>REGLAMENTO Y ACUERDOS DE SALON</a:t>
            </a:r>
            <a:endParaRPr lang="es-MX" sz="2800" dirty="0">
              <a:solidFill>
                <a:srgbClr val="00B05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331640" y="1988840"/>
            <a:ext cx="67771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dirty="0" smtClean="0">
                <a:solidFill>
                  <a:prstClr val="black"/>
                </a:solidFill>
                <a:latin typeface="Calibri" panose="020F0502020204030204" pitchFamily="34" charset="0"/>
              </a:rPr>
              <a:t>Uso </a:t>
            </a:r>
            <a:r>
              <a:rPr lang="es-MX" dirty="0">
                <a:solidFill>
                  <a:prstClr val="black"/>
                </a:solidFill>
                <a:latin typeface="Calibri" panose="020F0502020204030204" pitchFamily="34" charset="0"/>
              </a:rPr>
              <a:t>moderado de laptop en clase</a:t>
            </a: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endParaRPr lang="es-MX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dirty="0">
                <a:solidFill>
                  <a:prstClr val="black"/>
                </a:solidFill>
                <a:latin typeface="Calibri" panose="020F0502020204030204" pitchFamily="34" charset="0"/>
              </a:rPr>
              <a:t>Uso moderado del celular</a:t>
            </a: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endParaRPr lang="es-MX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dirty="0">
                <a:solidFill>
                  <a:prstClr val="black"/>
                </a:solidFill>
                <a:latin typeface="Calibri" panose="020F0502020204030204" pitchFamily="34" charset="0"/>
              </a:rPr>
              <a:t>Evitar salir del salón</a:t>
            </a: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endParaRPr lang="es-MX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dirty="0">
                <a:solidFill>
                  <a:prstClr val="black"/>
                </a:solidFill>
                <a:latin typeface="Calibri" panose="020F0502020204030204" pitchFamily="34" charset="0"/>
              </a:rPr>
              <a:t>Tener una actitud positiva y de disposición, evitando palabras altisonantes, así como cuidar el lenguaje corporal</a:t>
            </a:r>
          </a:p>
          <a:p>
            <a:pPr marL="285750" indent="-285750">
              <a:buFont typeface="Wingdings" pitchFamily="2" charset="2"/>
              <a:buChar char="ü"/>
            </a:pPr>
            <a:endParaRPr lang="es-MX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dirty="0">
                <a:solidFill>
                  <a:prstClr val="black"/>
                </a:solidFill>
                <a:latin typeface="Calibri" panose="020F0502020204030204" pitchFamily="34" charset="0"/>
              </a:rPr>
              <a:t>Entregar materiales y/o trabajos en tiempo y forma</a:t>
            </a:r>
          </a:p>
          <a:p>
            <a:pPr marL="342900" lvl="0" indent="-342900">
              <a:buFont typeface="Wingdings" pitchFamily="2" charset="2"/>
              <a:buChar char="ü"/>
            </a:pPr>
            <a:endParaRPr lang="es-MX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indent="-34290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dirty="0">
                <a:solidFill>
                  <a:prstClr val="black"/>
                </a:solidFill>
                <a:latin typeface="Calibri" panose="020F0502020204030204" pitchFamily="34" charset="0"/>
              </a:rPr>
              <a:t>Traer completo las herramientas de trabajo en cada una de las sesiones </a:t>
            </a:r>
          </a:p>
          <a:p>
            <a:pPr marL="342900" indent="-342900">
              <a:buFont typeface="Wingdings" pitchFamily="2" charset="2"/>
              <a:buChar char="ü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4024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835696" y="189697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1063722" y="3010875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Alliaud</a:t>
            </a:r>
            <a:r>
              <a:rPr lang="es-MX" dirty="0"/>
              <a:t>, A. y E. Antelo. (2011). </a:t>
            </a:r>
            <a:r>
              <a:rPr lang="es-MX" i="1" dirty="0"/>
              <a:t>Los gajes del oficio. Enseñanza, pedagogía y formación</a:t>
            </a:r>
            <a:r>
              <a:rPr lang="es-MX" dirty="0"/>
              <a:t>. AIQUE, Buenos Aires. (págs. 80-116). </a:t>
            </a:r>
          </a:p>
          <a:p>
            <a:r>
              <a:rPr lang="es-MX" dirty="0"/>
              <a:t>Álvarez, C. (2013) </a:t>
            </a:r>
            <a:r>
              <a:rPr lang="es-MX" i="1" dirty="0"/>
              <a:t>Enseñanza y desarrollo profesional docente. Pensar y vivir la educación. </a:t>
            </a:r>
            <a:r>
              <a:rPr lang="es-MX" dirty="0"/>
              <a:t>Madrid: La Muralla. (págs. 15-78) </a:t>
            </a:r>
          </a:p>
          <a:p>
            <a:r>
              <a:rPr lang="es-MX" dirty="0"/>
              <a:t>Mercado E. (2013). </a:t>
            </a:r>
            <a:r>
              <a:rPr lang="es-MX" i="1" dirty="0"/>
              <a:t>Acompañar al Otro. Saberes y prácticas de los formadores de docentes. </a:t>
            </a:r>
            <a:r>
              <a:rPr lang="es-MX" dirty="0"/>
              <a:t>Díaz de Santos, México (págs. 89- 135). </a:t>
            </a:r>
          </a:p>
          <a:p>
            <a:r>
              <a:rPr lang="es-MX" dirty="0" err="1"/>
              <a:t>Perrenaud</a:t>
            </a:r>
            <a:r>
              <a:rPr lang="es-MX" dirty="0"/>
              <a:t>, P. (2010). </a:t>
            </a:r>
            <a:r>
              <a:rPr lang="es-MX" i="1" dirty="0"/>
              <a:t>Desarrollar la práctica reflexiva en el oficio de enseñar</a:t>
            </a:r>
            <a:r>
              <a:rPr lang="es-MX" dirty="0"/>
              <a:t>. GRAO, México. (págs. 163-210). 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5220072" y="223404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itchFamily="2" charset="2"/>
              <a:buChar char="ü"/>
            </a:pPr>
            <a:endParaRPr lang="es-MX" dirty="0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2276128" y="1280681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solidFill>
                  <a:srgbClr val="00B050"/>
                </a:solidFill>
              </a:rPr>
              <a:t>BIBLIOGRAFIA </a:t>
            </a:r>
            <a:endParaRPr lang="es-MX" sz="2800" dirty="0">
              <a:solidFill>
                <a:srgbClr val="00B050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00" y="888729"/>
            <a:ext cx="2300064" cy="202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51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835696" y="189697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971600" y="1686292"/>
            <a:ext cx="73448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_______________ (2012). </a:t>
            </a:r>
            <a:r>
              <a:rPr lang="es-MX" i="1" dirty="0"/>
              <a:t>Cuando la escuela pretende preparar para la vida. </a:t>
            </a:r>
            <a:r>
              <a:rPr lang="es-MX" dirty="0"/>
              <a:t>GRAO, México. (págs. 19-66) </a:t>
            </a:r>
          </a:p>
          <a:p>
            <a:r>
              <a:rPr lang="es-MX" dirty="0"/>
              <a:t>SEP. (2013). </a:t>
            </a:r>
            <a:r>
              <a:rPr lang="es-MX" i="1" dirty="0"/>
              <a:t>El consejo técnico escolar; una ocasión para el desarrollo profesional docente y la mejora de la escuela. </a:t>
            </a:r>
            <a:r>
              <a:rPr lang="es-MX" dirty="0"/>
              <a:t>SEP. México, disponible en: http://basica.sep.gob.mx/seb2010/pdf/MCTE/2ConTecEsDesaProfe.pdf </a:t>
            </a:r>
          </a:p>
          <a:p>
            <a:r>
              <a:rPr lang="es-MX" dirty="0"/>
              <a:t>SEP. (2013). </a:t>
            </a:r>
            <a:r>
              <a:rPr lang="es-MX" i="1" dirty="0"/>
              <a:t>Lineamientos para la organización y el funcionamiento de los Consejos Técnicos Escolares</a:t>
            </a:r>
            <a:r>
              <a:rPr lang="es-MX" dirty="0"/>
              <a:t>. SEP. México, disponible en: http://basica.sep.gob.mx/seb2010/pdf/MCTE/1LiOrFunConTecEsEduBa.pdf </a:t>
            </a:r>
          </a:p>
          <a:p>
            <a:r>
              <a:rPr lang="es-MX" dirty="0"/>
              <a:t>SEP. (2014). </a:t>
            </a:r>
            <a:r>
              <a:rPr lang="es-MX" i="1" dirty="0"/>
              <a:t>Perfil, parámetros e indicadores para docentes y técnicos docentes</a:t>
            </a:r>
            <a:r>
              <a:rPr lang="es-MX" dirty="0"/>
              <a:t>. SEP. México, disponible en: http://basica.sep.gob.mx/perfiles.pdf </a:t>
            </a:r>
          </a:p>
          <a:p>
            <a:r>
              <a:rPr lang="es-MX" dirty="0"/>
              <a:t>Villanueva, G. O. (2010). </a:t>
            </a:r>
            <a:r>
              <a:rPr lang="es-MX" i="1" dirty="0"/>
              <a:t>De estudiantes a profesores. Transiciones y dilemas en la incorporación profesional. </a:t>
            </a:r>
            <a:r>
              <a:rPr lang="es-MX" dirty="0"/>
              <a:t>Porrúa, México. (págs. 7-65). </a:t>
            </a:r>
            <a:endParaRPr lang="es-MX" b="1" dirty="0"/>
          </a:p>
        </p:txBody>
      </p:sp>
      <p:sp>
        <p:nvSpPr>
          <p:cNvPr id="2" name="1 CuadroTexto"/>
          <p:cNvSpPr txBox="1"/>
          <p:nvPr/>
        </p:nvSpPr>
        <p:spPr>
          <a:xfrm>
            <a:off x="5220072" y="223404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itchFamily="2" charset="2"/>
              <a:buChar char="ü"/>
            </a:pPr>
            <a:endParaRPr lang="es-MX" dirty="0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2339752" y="1163072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solidFill>
                  <a:srgbClr val="00B050"/>
                </a:solidFill>
              </a:rPr>
              <a:t>BIBLIOGRAFIA </a:t>
            </a:r>
            <a:endParaRPr lang="es-MX" sz="2800" dirty="0">
              <a:solidFill>
                <a:srgbClr val="00B05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92696"/>
            <a:ext cx="1126419" cy="1204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57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26687" y="1700808"/>
            <a:ext cx="54006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itchFamily="34" charset="0"/>
              <a:buChar char="•"/>
            </a:pPr>
            <a:r>
              <a:rPr lang="es-MX" sz="3200" dirty="0" smtClean="0"/>
              <a:t>Por    tu  atención </a:t>
            </a:r>
          </a:p>
          <a:p>
            <a:pPr algn="ctr"/>
            <a:r>
              <a:rPr lang="es-MX" sz="3200" dirty="0" smtClean="0"/>
              <a:t>Dedicación y compromiso de antemano…  </a:t>
            </a:r>
          </a:p>
          <a:p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2016721" y="4149080"/>
            <a:ext cx="51105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!!!!GRACIAS!!!!</a:t>
            </a:r>
            <a:endParaRPr lang="es-E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553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51476" y="2158021"/>
            <a:ext cx="26642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itchFamily="2" charset="2"/>
              <a:buChar char="ü"/>
            </a:pPr>
            <a:r>
              <a:rPr lang="es-MX" dirty="0" smtClean="0"/>
              <a:t>El </a:t>
            </a:r>
            <a:r>
              <a:rPr lang="es-MX" dirty="0"/>
              <a:t>estudiante fortalezca y concrete sus competencias profesionales para desarrollarlas en la escuela y el aula.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115616" y="177281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b="1" dirty="0"/>
              <a:t>PROPÓSITO DEL CURSO: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229890" y="3129908"/>
            <a:ext cx="38525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MX" dirty="0"/>
              <a:t>Promover en él, una actitud reflexiva y crítica que le permita replantear su docencia utilizando con pertinencia los conocimientos teórico-metodológicos y técnicos que ha adquirido en la Escuela Normal a través de los cursos que componen la malla curricular</a:t>
            </a:r>
          </a:p>
        </p:txBody>
      </p:sp>
    </p:spTree>
    <p:extLst>
      <p:ext uri="{BB962C8B-B14F-4D97-AF65-F5344CB8AC3E}">
        <p14:creationId xmlns:p14="http://schemas.microsoft.com/office/powerpoint/2010/main" val="150349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11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44008" y="2377911"/>
            <a:ext cx="33843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MX" dirty="0" smtClean="0"/>
              <a:t>El </a:t>
            </a:r>
            <a:r>
              <a:rPr lang="es-MX" dirty="0"/>
              <a:t>futuro docente se inicia en la comprensión y apropiación de las tradiciones de la profesión docente, de sus convenciones, códigos y lenguajes, además del sistema de valores entre otros elementos. Por lo que las actividades que éstos realicen dentro y fuera del aula, contribuirán a darle sentido y significado a su profesión.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331640" y="1844824"/>
            <a:ext cx="28803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es-MX" dirty="0"/>
              <a:t> La responsabilidad social y ética que adquieren a partir de las decisiones que toman al momento de planificar, de elaborar o utilizar un tipo de material, de evaluar, de organizar el tiempo para los contenidos o bien al momento de interactuar</a:t>
            </a:r>
          </a:p>
        </p:txBody>
      </p:sp>
    </p:spTree>
    <p:extLst>
      <p:ext uri="{BB962C8B-B14F-4D97-AF65-F5344CB8AC3E}">
        <p14:creationId xmlns:p14="http://schemas.microsoft.com/office/powerpoint/2010/main" val="312073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979712" y="1700808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FF0000"/>
                </a:solidFill>
              </a:rPr>
              <a:t>COMPETENCIAS GENÉRICAS</a:t>
            </a:r>
            <a:endParaRPr lang="es-MX" b="1" dirty="0">
              <a:solidFill>
                <a:srgbClr val="FF000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788024" y="4593902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*</a:t>
            </a:r>
            <a:r>
              <a:rPr lang="es-MX" dirty="0"/>
              <a:t>Emplea las tecnologías de la información y la comunicación 	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288585" y="2154355"/>
            <a:ext cx="33797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 smtClean="0"/>
              <a:t>Usa </a:t>
            </a:r>
            <a:r>
              <a:rPr lang="es-MX" dirty="0"/>
              <a:t>su pensamiento crítico y creativo para la solución de problemas y la toma de decisiones.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08204" y="3369766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*Aprende de manera permanente.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2195152" y="4316903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*Colabora con otros para generar proyectos innovadores y de impacto social. 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259632" y="3502749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*Actúa con sentido ético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1943708" y="2207629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*Aplica sus habilidades comunicativas en diversos contextos.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595" y="3283282"/>
            <a:ext cx="1479940" cy="1105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95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34356" y="1281241"/>
            <a:ext cx="19062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*</a:t>
            </a:r>
            <a:r>
              <a:rPr lang="es-MX" dirty="0"/>
              <a:t>Emplea la evaluación para intervenir en los diferentes ámbitos </a:t>
            </a:r>
            <a:r>
              <a:rPr lang="es-MX" dirty="0" smtClean="0"/>
              <a:t>y momentos </a:t>
            </a:r>
            <a:r>
              <a:rPr lang="es-MX" dirty="0"/>
              <a:t>de la tarea educativa. </a:t>
            </a:r>
          </a:p>
          <a:p>
            <a:r>
              <a:rPr lang="es-MX" dirty="0"/>
              <a:t>	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59179" y="3081734"/>
            <a:ext cx="52565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b="1" dirty="0" smtClean="0">
              <a:solidFill>
                <a:srgbClr val="FF0000"/>
              </a:solidFill>
            </a:endParaRPr>
          </a:p>
          <a:p>
            <a:pPr algn="ctr"/>
            <a:r>
              <a:rPr lang="es-MX" b="1" dirty="0" smtClean="0">
                <a:solidFill>
                  <a:srgbClr val="FF0000"/>
                </a:solidFill>
              </a:rPr>
              <a:t>COMPETENCIAS DEL PERFIL DE EGRESO PROFESIONALES</a:t>
            </a:r>
            <a:endParaRPr lang="es-MX" b="1" dirty="0">
              <a:solidFill>
                <a:srgbClr val="FF00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688124" y="822972"/>
            <a:ext cx="27723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*Diseña planeaciones didácticas, aplicando sus conocimientos pedagógicos y disciplinares para responder a las necesidades del contexto en el marco del plan y programas de estudio de la educación básica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688124" y="4032066"/>
            <a:ext cx="25562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*Genera ambientes formativos para propiciar la autonomía y promover el desarrollo de las competencias en los alumnos de educación básica.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81932" y="611827"/>
            <a:ext cx="235925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*Aplica críticamente el plan y programas de estudio de la educación básica para alcanzar los propósitos educativos y contribuir al pleno desenvolvimiento de las capacidades de los alumnos del nivel escolar. 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66557" y="4268415"/>
            <a:ext cx="26813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*Usa las TIC como herramienta de enseñanza y aprendizaje.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971629"/>
            <a:ext cx="1977023" cy="1831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2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078471" y="2820707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FF0000"/>
                </a:solidFill>
              </a:rPr>
              <a:t>COMPETENCIAS DEL PERFIL DE EGRESO PROFESIONALES</a:t>
            </a:r>
            <a:endParaRPr lang="es-MX" b="1" dirty="0">
              <a:solidFill>
                <a:srgbClr val="FF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691224"/>
            <a:ext cx="33843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*</a:t>
            </a:r>
            <a:r>
              <a:rPr lang="es-MX" dirty="0"/>
              <a:t>Interviene de manera colaborativa con la comunidad escolar, padres de familia, autoridades y docentes, en la toma de decisiones y en el desarrollo de alternativas de solución a problemáticas socioeducativas. 	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55576" y="908720"/>
            <a:ext cx="2376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*Propicia y regula espacios de aprendizaje incluyentes para todos los alumnos, con el fin de promover la convivencia, el respeto y la aceptación.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6156176" y="3501008"/>
            <a:ext cx="19442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*Actúa de manera ética ante la diversidad de situaciones que se presentan en la práctica profesional.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827584" y="3717032"/>
            <a:ext cx="2736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*Utiliza recursos de la investigación educativa para enriquecer la práctica docente, expresando su interés por la ciencia y la propia investigación. </a:t>
            </a:r>
          </a:p>
        </p:txBody>
      </p:sp>
      <p:pic>
        <p:nvPicPr>
          <p:cNvPr id="27" name="Imagen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153" y="3995861"/>
            <a:ext cx="1977023" cy="1831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75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835696" y="189697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3167844" y="1772816"/>
            <a:ext cx="2916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rgbClr val="00B050"/>
                </a:solidFill>
              </a:rPr>
              <a:t>ESTRUCTURA DEL CURSO </a:t>
            </a:r>
            <a:endParaRPr lang="es-MX" sz="2000" b="1" dirty="0">
              <a:solidFill>
                <a:srgbClr val="00B05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03648" y="2150854"/>
            <a:ext cx="65527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b="1" dirty="0">
                <a:solidFill>
                  <a:srgbClr val="0070C0"/>
                </a:solidFill>
              </a:rPr>
              <a:t>UNIDAD I: </a:t>
            </a:r>
          </a:p>
          <a:p>
            <a:pPr lvl="0" algn="ctr"/>
            <a:r>
              <a:rPr lang="es-MX" b="1" dirty="0">
                <a:solidFill>
                  <a:srgbClr val="0070C0"/>
                </a:solidFill>
              </a:rPr>
              <a:t>FORMARSE EN LA PRÁCTICA: APRENDIZAJES, COMPETENCIAS </a:t>
            </a:r>
          </a:p>
          <a:p>
            <a:pPr lvl="0" algn="ctr"/>
            <a:r>
              <a:rPr lang="es-MX" b="1" dirty="0">
                <a:solidFill>
                  <a:srgbClr val="0070C0"/>
                </a:solidFill>
              </a:rPr>
              <a:t>Y PERFILES PROFESIONALES  </a:t>
            </a:r>
            <a:endParaRPr lang="es-ES" b="1" dirty="0">
              <a:solidFill>
                <a:srgbClr val="0070C0"/>
              </a:solidFill>
            </a:endParaRPr>
          </a:p>
          <a:p>
            <a:pPr lvl="0">
              <a:buFont typeface="Wingdings" pitchFamily="2" charset="2"/>
              <a:buChar char="§"/>
            </a:pPr>
            <a:r>
              <a:rPr lang="es-MX" dirty="0"/>
              <a:t>Enseñanza con base en los enfoques, propósitos de la educación básica y el aprendizaje del alumno </a:t>
            </a:r>
          </a:p>
          <a:p>
            <a:pPr lvl="0">
              <a:buFont typeface="Wingdings" pitchFamily="2" charset="2"/>
              <a:buChar char="§"/>
            </a:pPr>
            <a:r>
              <a:rPr lang="es-MX" dirty="0"/>
              <a:t> Evaluación de los aprendizajes de los alumnos </a:t>
            </a:r>
          </a:p>
          <a:p>
            <a:pPr lvl="0">
              <a:buFont typeface="Wingdings" pitchFamily="2" charset="2"/>
              <a:buChar char="§"/>
            </a:pPr>
            <a:r>
              <a:rPr lang="es-MX" dirty="0"/>
              <a:t>Mejoramiento de la práctica: sistematizar, evaluar e investigar </a:t>
            </a:r>
          </a:p>
          <a:p>
            <a:pPr lvl="0">
              <a:buFont typeface="Wingdings" pitchFamily="2" charset="2"/>
              <a:buChar char="§"/>
            </a:pPr>
            <a:r>
              <a:rPr lang="es-MX" dirty="0"/>
              <a:t>Clima del aula y ambiente de aprendizaje para favorecer la calidad </a:t>
            </a:r>
          </a:p>
          <a:p>
            <a:pPr lvl="0">
              <a:buFont typeface="Wingdings" pitchFamily="2" charset="2"/>
              <a:buChar char="§"/>
            </a:pPr>
            <a:r>
              <a:rPr lang="es-MX" dirty="0"/>
              <a:t>Gestionar para favorecer la mejora en los aprendizajes de los alumnos y las escuelas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9239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835696" y="189697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1007604" y="2565256"/>
            <a:ext cx="734481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600" dirty="0">
                <a:latin typeface="Calibri" panose="020F0502020204030204" pitchFamily="34" charset="0"/>
              </a:rPr>
              <a:t>Este </a:t>
            </a:r>
            <a:r>
              <a:rPr lang="es-MX" sz="2600" dirty="0" smtClean="0">
                <a:latin typeface="Calibri" panose="020F0502020204030204" pitchFamily="34" charset="0"/>
              </a:rPr>
              <a:t>curso </a:t>
            </a:r>
            <a:r>
              <a:rPr lang="es-MX" sz="2600" dirty="0">
                <a:latin typeface="Calibri" panose="020F0502020204030204" pitchFamily="34" charset="0"/>
              </a:rPr>
              <a:t>vincula los saberes adquiridos o desarrollados en cada uno de los semestres con proyectos de intervención en el aula, es integrador, ya que recupera todos los trayectos para dar respuesta a las situaciones y problemáticas </a:t>
            </a:r>
            <a:r>
              <a:rPr lang="es-MX" sz="2600" dirty="0" smtClean="0">
                <a:latin typeface="Calibri" panose="020F0502020204030204" pitchFamily="34" charset="0"/>
              </a:rPr>
              <a:t>encontradas en los contextos específicos</a:t>
            </a:r>
            <a:r>
              <a:rPr lang="es-MX" sz="2800" dirty="0" smtClean="0">
                <a:latin typeface="Calibri" panose="020F0502020204030204" pitchFamily="34" charset="0"/>
              </a:rPr>
              <a:t>.</a:t>
            </a:r>
            <a:endParaRPr lang="es-MX" sz="2800" dirty="0">
              <a:latin typeface="Calibri" panose="020F0502020204030204" pitchFamily="34" charset="0"/>
            </a:endParaRPr>
          </a:p>
          <a:p>
            <a:pPr lvl="0" algn="just"/>
            <a:endParaRPr lang="es-MX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2555776" y="1691516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0070C0"/>
                </a:solidFill>
              </a:rPr>
              <a:t>ORIENTACIONES GENERALES DEL CURSO</a:t>
            </a:r>
          </a:p>
        </p:txBody>
      </p:sp>
    </p:spTree>
    <p:extLst>
      <p:ext uri="{BB962C8B-B14F-4D97-AF65-F5344CB8AC3E}">
        <p14:creationId xmlns:p14="http://schemas.microsoft.com/office/powerpoint/2010/main" val="408143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1126</Words>
  <Application>Microsoft Office PowerPoint</Application>
  <PresentationFormat>Presentación en pantalla (4:3)</PresentationFormat>
  <Paragraphs>102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Aparajita</vt:lpstr>
      <vt:lpstr>Arial</vt:lpstr>
      <vt:lpstr>Calibri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SAMSUNG</cp:lastModifiedBy>
  <cp:revision>43</cp:revision>
  <dcterms:created xsi:type="dcterms:W3CDTF">2015-08-27T18:09:45Z</dcterms:created>
  <dcterms:modified xsi:type="dcterms:W3CDTF">2016-02-03T18:28:55Z</dcterms:modified>
</cp:coreProperties>
</file>