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>
        <p:scale>
          <a:sx n="56" d="100"/>
          <a:sy n="56" d="100"/>
        </p:scale>
        <p:origin x="-1716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5077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073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1721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6958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180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3941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619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54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3855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4938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1570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2DC4D-FE22-42CC-B5C0-44F872CAC122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EA10-9AF2-4331-B3D5-864F9A29BBB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3618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&#225;sica.sep.gob.mx/perfile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2286000" y="-16561087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ES_tradnl" sz="900" dirty="0"/>
              <a:t>Docentes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 Elena Monserrat Gámez Cepeda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Yara Alejandra Martínez Figueroa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Eva Fabiola Ruíz  Pradis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Edith Araceli Martínez Silva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Sonia Yvonne Garza Flores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08820" y="122105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3200" dirty="0" smtClean="0"/>
              <a:t>Práctica Profesional</a:t>
            </a:r>
            <a:br>
              <a:rPr lang="es-MX" sz="3200" dirty="0" smtClean="0"/>
            </a:br>
            <a:r>
              <a:rPr lang="es-MX" sz="3200" dirty="0" smtClean="0"/>
              <a:t>                      8 semestre</a:t>
            </a:r>
            <a:endParaRPr lang="es-MX" sz="32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1096740"/>
            <a:ext cx="2076353" cy="1550343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1885038" y="3071717"/>
            <a:ext cx="53921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ES_tradnl" sz="2800" dirty="0"/>
              <a:t>Docentes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dirty="0"/>
              <a:t> Elena Monserrat Gámez Cepeda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dirty="0"/>
              <a:t>Yara Alejandra Martínez Figueroa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dirty="0"/>
              <a:t>Eva Fabiola Ruíz  Pradis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dirty="0"/>
              <a:t>Edith Araceli Martínez Silva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dirty="0"/>
              <a:t>Sonia Yvonne Garza Flores</a:t>
            </a:r>
          </a:p>
        </p:txBody>
      </p:sp>
    </p:spTree>
    <p:extLst>
      <p:ext uri="{BB962C8B-B14F-4D97-AF65-F5344CB8AC3E}">
        <p14:creationId xmlns:p14="http://schemas.microsoft.com/office/powerpoint/2010/main" xmlns="" val="34076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908820" y="780630"/>
            <a:ext cx="724445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Darling </a:t>
            </a:r>
            <a:r>
              <a:rPr lang="es-MX" sz="1400" dirty="0" err="1"/>
              <a:t>Hammond</a:t>
            </a:r>
            <a:r>
              <a:rPr lang="es-MX" sz="1400" dirty="0"/>
              <a:t>, Linda (2005) El derecho de aprender. Crear buenas escuelas para todos, México, SEP/Ariel (pág.175 – 178) Serie: Cuadernos de la Biblioteca para la actualización del maestro</a:t>
            </a:r>
            <a:r>
              <a:rPr lang="es-MX" sz="1400" dirty="0" smtClean="0"/>
              <a:t>.</a:t>
            </a:r>
          </a:p>
          <a:p>
            <a:endParaRPr lang="es-MX" sz="1400" dirty="0"/>
          </a:p>
          <a:p>
            <a:r>
              <a:rPr lang="es-MX" sz="1400" dirty="0" smtClean="0"/>
              <a:t> </a:t>
            </a:r>
            <a:r>
              <a:rPr lang="es-MX" sz="1400" dirty="0"/>
              <a:t>Duarte, </a:t>
            </a:r>
            <a:r>
              <a:rPr lang="es-MX" sz="1400" dirty="0" err="1"/>
              <a:t>Jakeline</a:t>
            </a:r>
            <a:r>
              <a:rPr lang="es-MX" sz="1400" dirty="0"/>
              <a:t> (2003) Ambientes de aprendizaje; Una aproximación conceptual. Curso básico de formación continua para maestros de servicio. Planeación didáctica para el desarrollo de competencias en el aula (pág. 9 – 13)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Fuenlabrada</a:t>
            </a:r>
            <a:r>
              <a:rPr lang="es-MX" sz="1400" dirty="0"/>
              <a:t>, Irma (2009) ¿Hasta el 100?... ¡NO! ¿y las cuentas?... tampoco. Entonces… ¿qué? México. SEP (pág. 31 – 61</a:t>
            </a:r>
            <a:r>
              <a:rPr lang="es-MX" sz="1400" dirty="0" smtClean="0"/>
              <a:t>)</a:t>
            </a:r>
          </a:p>
          <a:p>
            <a:endParaRPr lang="es-MX" sz="1400" dirty="0"/>
          </a:p>
          <a:p>
            <a:r>
              <a:rPr lang="es-MX" sz="1400" dirty="0" smtClean="0"/>
              <a:t> </a:t>
            </a:r>
            <a:r>
              <a:rPr lang="es-MX" sz="1400" dirty="0" err="1"/>
              <a:t>Harf</a:t>
            </a:r>
            <a:r>
              <a:rPr lang="es-MX" sz="1400" dirty="0"/>
              <a:t>, R (2002) 14 – 18 marzo</a:t>
            </a:r>
          </a:p>
          <a:p>
            <a:r>
              <a:rPr lang="es-MX" sz="1400" dirty="0"/>
              <a:t>Raíces, tradiciones y mitos en el nivel inicial. México, SEP 2002 (</a:t>
            </a:r>
            <a:r>
              <a:rPr lang="es-MX" sz="1400" dirty="0" err="1"/>
              <a:t>pág</a:t>
            </a:r>
            <a:r>
              <a:rPr lang="es-MX" sz="1400" dirty="0"/>
              <a:t> 21 – 25</a:t>
            </a:r>
            <a:r>
              <a:rPr lang="es-MX" sz="1400" dirty="0" smtClean="0"/>
              <a:t>)</a:t>
            </a:r>
          </a:p>
          <a:p>
            <a:endParaRPr lang="es-MX" sz="1400" dirty="0"/>
          </a:p>
          <a:p>
            <a:r>
              <a:rPr lang="es-MX" sz="1400" dirty="0" err="1"/>
              <a:t>Perrenoud</a:t>
            </a:r>
            <a:r>
              <a:rPr lang="es-MX" sz="1400" dirty="0"/>
              <a:t>, </a:t>
            </a:r>
            <a:r>
              <a:rPr lang="es-MX" sz="1400" dirty="0" err="1"/>
              <a:t>Philippe</a:t>
            </a:r>
            <a:r>
              <a:rPr lang="es-MX" sz="1400" dirty="0"/>
              <a:t> (2004) “Organizar y animar situaciones de aprendizaje” (pág. 17 – 32) “Gestionar la progresión de los aprendizajes” (pág. 33 - 46) “Elaborar y hacer evolucionar dispositivos de diferenciación” (pág. 47 - 56) “Implicar a los alumnos en sus aprendizajes y su trabajo” (pág. 57 - 66) en Diez nuevas competencias para enseñar: México, </a:t>
            </a:r>
            <a:r>
              <a:rPr lang="es-MX" sz="1400" dirty="0" smtClean="0"/>
              <a:t>SEP/</a:t>
            </a:r>
            <a:r>
              <a:rPr lang="es-MX" sz="1400" dirty="0" err="1" smtClean="0"/>
              <a:t>Graó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err="1"/>
              <a:t>Sammons</a:t>
            </a:r>
            <a:r>
              <a:rPr lang="es-MX" sz="1400" dirty="0"/>
              <a:t>, </a:t>
            </a:r>
            <a:r>
              <a:rPr lang="es-MX" sz="1400" dirty="0" err="1"/>
              <a:t>Pam</a:t>
            </a:r>
            <a:r>
              <a:rPr lang="es-MX" sz="1400" dirty="0"/>
              <a:t> et al (1998) “Ambiente de aprendizaje” (pág. 34 – 35) “La enseñanza y el aprendizaje como centro de la actividad escolar” (pág. 35 - 39) “Expectativas elevadas” (pág. 44 - 47) “Derechos y responsabilidades de los alumnos” (pág. 51 - 53) en Características clave de las escuelas efectivas, México SEP</a:t>
            </a:r>
          </a:p>
        </p:txBody>
      </p:sp>
    </p:spTree>
    <p:extLst>
      <p:ext uri="{BB962C8B-B14F-4D97-AF65-F5344CB8AC3E}">
        <p14:creationId xmlns:p14="http://schemas.microsoft.com/office/powerpoint/2010/main" xmlns="" val="3951790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9" name="CuadroTexto 8"/>
          <p:cNvSpPr txBox="1"/>
          <p:nvPr/>
        </p:nvSpPr>
        <p:spPr>
          <a:xfrm>
            <a:off x="908820" y="780630"/>
            <a:ext cx="72444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SEP (2005) Curso de formación y actualización profesional para el personal docente de educación preescolar </a:t>
            </a:r>
            <a:r>
              <a:rPr lang="es-MX" sz="1400" dirty="0" err="1"/>
              <a:t>Vol</a:t>
            </a:r>
            <a:r>
              <a:rPr lang="es-MX" sz="1400" dirty="0"/>
              <a:t> 1 (pág. 211 – 218, 271 - 302) (2005)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Curso </a:t>
            </a:r>
            <a:r>
              <a:rPr lang="es-MX" sz="1400" dirty="0"/>
              <a:t>de formación y actualización profesional para el personal docente de educación preescolar. </a:t>
            </a:r>
            <a:r>
              <a:rPr lang="es-MX" sz="1400" dirty="0" err="1"/>
              <a:t>Vol</a:t>
            </a:r>
            <a:r>
              <a:rPr lang="es-MX" sz="1400" dirty="0"/>
              <a:t> 2 (pág. 51 – 67, 69 – 83, 85 – 96, 175 – 180, 236 – 243</a:t>
            </a:r>
            <a:r>
              <a:rPr lang="es-MX" sz="1400" dirty="0" smtClean="0"/>
              <a:t>)</a:t>
            </a:r>
          </a:p>
          <a:p>
            <a:endParaRPr lang="es-MX" sz="1400" dirty="0"/>
          </a:p>
          <a:p>
            <a:r>
              <a:rPr lang="es-MX" sz="1400" dirty="0"/>
              <a:t>(2013) “El enfoque formativo de la evaluación de los aprendizajes” (pág. 17 – 44) en El enfoque formativo de la evaluación, México, SEP,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(</a:t>
            </a:r>
            <a:r>
              <a:rPr lang="es-MX" sz="1400" dirty="0"/>
              <a:t>2013) “La evaluación desde un enfoque formativo en los distintos momentos de la secuencia didáctica” (pág. 30 – 39) en Los elementos del currículo en el contexto del enfoque formativo de la evaluación. México, SEP.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err="1" smtClean="0"/>
              <a:t>Tomlinson</a:t>
            </a:r>
            <a:r>
              <a:rPr lang="es-MX" sz="1400" dirty="0"/>
              <a:t>, Carol Ann ( 2003) El aula diversificada, México, SEP/Ediciones Octaedro (pág. 55 – 70) Biblioteca para la actualización del maestro</a:t>
            </a:r>
            <a:r>
              <a:rPr lang="es-MX" sz="1400" dirty="0" smtClean="0"/>
              <a:t>.</a:t>
            </a:r>
          </a:p>
          <a:p>
            <a:endParaRPr lang="es-MX" sz="1400" dirty="0"/>
          </a:p>
          <a:p>
            <a:r>
              <a:rPr lang="es-MX" sz="1400" dirty="0" err="1"/>
              <a:t>Tonucci</a:t>
            </a:r>
            <a:r>
              <a:rPr lang="es-MX" sz="1400" dirty="0"/>
              <a:t>, Francesco (2002) La reforma de la escuela infantil, México, SEP, (pág. 29 – 51) Serie: Cuadernos de la Biblioteca para la actualización del </a:t>
            </a:r>
            <a:r>
              <a:rPr lang="es-MX" sz="1400" dirty="0" smtClean="0"/>
              <a:t>maestro</a:t>
            </a:r>
          </a:p>
          <a:p>
            <a:endParaRPr lang="es-MX" sz="1400" dirty="0"/>
          </a:p>
          <a:p>
            <a:r>
              <a:rPr lang="es-MX" sz="1400" dirty="0" err="1"/>
              <a:t>Fullan</a:t>
            </a:r>
            <a:r>
              <a:rPr lang="es-MX" sz="1400" dirty="0"/>
              <a:t>, Michael y Hargreaves A. (2001) “La potencialidad del trabajo en equipo” (</a:t>
            </a:r>
            <a:r>
              <a:rPr lang="es-MX" sz="1400" dirty="0" err="1"/>
              <a:t>pág</a:t>
            </a:r>
            <a:r>
              <a:rPr lang="es-MX" sz="1400" dirty="0"/>
              <a:t> 90 – 116) “Reflexione en, sobre y para la acción” (</a:t>
            </a:r>
            <a:r>
              <a:rPr lang="es-MX" sz="1400" dirty="0" err="1"/>
              <a:t>pág</a:t>
            </a:r>
            <a:r>
              <a:rPr lang="es-MX" sz="1400" dirty="0"/>
              <a:t> 123 - 131) “Comprométase a trabajar con colegas” (</a:t>
            </a:r>
            <a:r>
              <a:rPr lang="es-MX" sz="1400" dirty="0" err="1"/>
              <a:t>pág</a:t>
            </a:r>
            <a:r>
              <a:rPr lang="es-MX" sz="1400" dirty="0"/>
              <a:t> 136 - 137) “Comprométase con la mejora sostenida y con el aprendizaje permanente” (</a:t>
            </a:r>
            <a:r>
              <a:rPr lang="es-MX" sz="1400" dirty="0" err="1"/>
              <a:t>pág</a:t>
            </a:r>
            <a:r>
              <a:rPr lang="es-MX" sz="1400" dirty="0"/>
              <a:t> 146 - 147) en La escuela que queremos. Los objetivos por los que vale la pena luchar. México, SEP. </a:t>
            </a:r>
            <a:r>
              <a:rPr lang="es-MX" sz="1400" dirty="0" err="1"/>
              <a:t>Amorrortu</a:t>
            </a:r>
            <a:r>
              <a:rPr lang="es-MX" sz="1400" dirty="0"/>
              <a:t> editores</a:t>
            </a:r>
          </a:p>
        </p:txBody>
      </p:sp>
    </p:spTree>
    <p:extLst>
      <p:ext uri="{BB962C8B-B14F-4D97-AF65-F5344CB8AC3E}">
        <p14:creationId xmlns:p14="http://schemas.microsoft.com/office/powerpoint/2010/main" xmlns="" val="1456527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908820" y="780630"/>
            <a:ext cx="72444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/>
              <a:t>Kaufman</a:t>
            </a:r>
            <a:r>
              <a:rPr lang="es-MX" sz="1400" dirty="0"/>
              <a:t>, Ana María y Rodríguez, María Elena (2003) “Hacia una tipología de los textos” (</a:t>
            </a:r>
            <a:r>
              <a:rPr lang="es-MX" sz="1400" dirty="0" err="1"/>
              <a:t>pág</a:t>
            </a:r>
            <a:r>
              <a:rPr lang="es-MX" sz="1400" dirty="0"/>
              <a:t> 19 – 28) “Caracterización lingüística de los textos” (</a:t>
            </a:r>
            <a:r>
              <a:rPr lang="es-MX" sz="1400" dirty="0" err="1"/>
              <a:t>pág</a:t>
            </a:r>
            <a:r>
              <a:rPr lang="es-MX" sz="1400" dirty="0"/>
              <a:t> 29 - 56) en La escuela y los textos, México, SEP/Santillana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err="1" smtClean="0"/>
              <a:t>Perrenoud</a:t>
            </a:r>
            <a:r>
              <a:rPr lang="es-MX" sz="1400" dirty="0"/>
              <a:t>, </a:t>
            </a:r>
            <a:r>
              <a:rPr lang="es-MX" sz="1400" dirty="0" err="1"/>
              <a:t>Philippe</a:t>
            </a:r>
            <a:r>
              <a:rPr lang="es-MX" sz="1400" dirty="0"/>
              <a:t> (2004) “Trabajar en equipo” (</a:t>
            </a:r>
            <a:r>
              <a:rPr lang="es-MX" sz="1400" dirty="0" err="1"/>
              <a:t>pág</a:t>
            </a:r>
            <a:r>
              <a:rPr lang="es-MX" sz="1400" dirty="0"/>
              <a:t> 67 - 79) “Utilizar las nuevas tecnologías” (</a:t>
            </a:r>
            <a:r>
              <a:rPr lang="es-MX" sz="1400" dirty="0" err="1"/>
              <a:t>pág</a:t>
            </a:r>
            <a:r>
              <a:rPr lang="es-MX" sz="1400" dirty="0"/>
              <a:t> 107 - 119</a:t>
            </a:r>
            <a:r>
              <a:rPr lang="es-MX" sz="1400" dirty="0" smtClean="0"/>
              <a:t>) “</a:t>
            </a:r>
            <a:r>
              <a:rPr lang="es-MX" sz="1400" dirty="0"/>
              <a:t>Organizar la propia formación continua” (</a:t>
            </a:r>
            <a:r>
              <a:rPr lang="es-MX" sz="1400" dirty="0" err="1"/>
              <a:t>pág</a:t>
            </a:r>
            <a:r>
              <a:rPr lang="es-MX" sz="1400" dirty="0"/>
              <a:t> 133 - 145) en Diez nuevas competencias para enseñar. México, SEP/Grao SEP (2010) “El modelo de gestión educativa estratégica” (pág. 81 – 113) en Modelo de Gestión Educativa Estratégica Modulo I, México, SEP </a:t>
            </a:r>
            <a:r>
              <a:rPr lang="es-MX" sz="1400" dirty="0" err="1"/>
              <a:t>Trahtemberg</a:t>
            </a:r>
            <a:r>
              <a:rPr lang="es-MX" sz="1400" dirty="0"/>
              <a:t>, León (2000) “El impacto previsible de las nuevas tecnologías en la enseñanza y la organización escolar” (pág. 37 – 62) en Revista Iberoamericana de educación No. 24 Sept- </a:t>
            </a:r>
            <a:r>
              <a:rPr lang="es-MX" sz="1400" dirty="0" smtClean="0"/>
              <a:t>Dic</a:t>
            </a:r>
          </a:p>
          <a:p>
            <a:endParaRPr lang="es-MX" sz="1400" dirty="0"/>
          </a:p>
          <a:p>
            <a:r>
              <a:rPr lang="es-MX" sz="1400" dirty="0"/>
              <a:t>Borja Pérez, Araceli (et al.)(2013) Guía para la detección y seguimiento de casos de violencia y abuso infantil. ´México(pág. 2 - 25) México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Red </a:t>
            </a:r>
            <a:r>
              <a:rPr lang="es-MX" sz="1400" dirty="0"/>
              <a:t>por los derechos de la infancia en México Ficha de asesoría sobre violencia en las escuelas, Red por los derechos de la infancia en México, México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SEP </a:t>
            </a:r>
            <a:r>
              <a:rPr lang="es-MX" sz="1400" dirty="0"/>
              <a:t>(2006) Orientaciones generales para el funcionamiento de los servicios de educación especial (pág. 19 – 57) (2014) “¿Qué es PACE?” “Marco conceptual” en Proyecto a favor de la convivencia escolar (PACE) México, </a:t>
            </a:r>
            <a:r>
              <a:rPr lang="es-MX" sz="1400" dirty="0" smtClean="0"/>
              <a:t>SEP</a:t>
            </a:r>
          </a:p>
          <a:p>
            <a:endParaRPr lang="es-MX" sz="1400" dirty="0"/>
          </a:p>
          <a:p>
            <a:r>
              <a:rPr lang="es-MX" sz="1400" dirty="0"/>
              <a:t>(2015) Marco de referencia sobre la gestión de la convivencia escolar desde la escuela pública” (pág. 31)</a:t>
            </a:r>
            <a:endParaRPr lang="es-MX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4325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908820" y="831427"/>
            <a:ext cx="72444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UNESCO (2008) La educación inclusiva: El camino hacia el futuro. Una breve mirada a los temas de educación inclusiva. Aportes a las discusiones de los talleres. UNESCO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Antúnez</a:t>
            </a:r>
            <a:r>
              <a:rPr lang="es-MX" sz="1400" dirty="0"/>
              <a:t>, Serafín (2004) “Hacia una gestión participativa y democrática” en Organización escolar y acción directiva, México, SEP (pág. 167 -184) Biblioteca para la actualización del </a:t>
            </a:r>
            <a:r>
              <a:rPr lang="es-MX" sz="1400" dirty="0" smtClean="0"/>
              <a:t>maestro</a:t>
            </a:r>
          </a:p>
          <a:p>
            <a:endParaRPr lang="es-MX" sz="1400" dirty="0"/>
          </a:p>
          <a:p>
            <a:r>
              <a:rPr lang="es-MX" sz="1400" dirty="0" smtClean="0"/>
              <a:t> </a:t>
            </a:r>
            <a:r>
              <a:rPr lang="es-MX" sz="1400" dirty="0"/>
              <a:t>Redding, </a:t>
            </a:r>
            <a:r>
              <a:rPr lang="es-MX" sz="1400" dirty="0" smtClean="0"/>
              <a:t>Sam </a:t>
            </a:r>
            <a:r>
              <a:rPr lang="es-MX" sz="1400" dirty="0"/>
              <a:t>(2006) Familias y escuelas, </a:t>
            </a:r>
            <a:r>
              <a:rPr lang="es-MX" sz="1400" dirty="0" smtClean="0"/>
              <a:t>IBE-UNESCO</a:t>
            </a:r>
          </a:p>
          <a:p>
            <a:endParaRPr lang="es-MX" sz="1400" dirty="0"/>
          </a:p>
          <a:p>
            <a:r>
              <a:rPr lang="es-MX" sz="1400" dirty="0"/>
              <a:t>Sarto Martín, María Pilar (1999) “Familia y discapacidad” en III Congreso. La atención a la diversidad en el sistema educativo, Universidad de Salamanca, Instituto Universitario de Integración en la Comunidad (INICO</a:t>
            </a:r>
            <a:r>
              <a:rPr lang="es-MX" sz="1400" dirty="0" smtClean="0"/>
              <a:t>)</a:t>
            </a:r>
          </a:p>
          <a:p>
            <a:endParaRPr lang="es-MX" sz="1400" dirty="0"/>
          </a:p>
          <a:p>
            <a:r>
              <a:rPr lang="es-MX" sz="1400" dirty="0" smtClean="0"/>
              <a:t> </a:t>
            </a:r>
            <a:r>
              <a:rPr lang="es-MX" sz="1400" dirty="0"/>
              <a:t>SEP (2010) “Transformación educativa y gestión en la diversidad” (pág.28 – 97</a:t>
            </a:r>
            <a:r>
              <a:rPr lang="es-MX" sz="1400" dirty="0" smtClean="0"/>
              <a:t>)</a:t>
            </a:r>
            <a:r>
              <a:rPr lang="es-MX" sz="1400" dirty="0"/>
              <a:t> “En los contextos de la educación de los pueblos indígenas (pág.447 - 465) en Transformación posible de la educación para la niñez indígena, México</a:t>
            </a:r>
            <a:r>
              <a:rPr lang="es-MX" sz="1400" dirty="0" smtClean="0"/>
              <a:t>,</a:t>
            </a:r>
          </a:p>
          <a:p>
            <a:endParaRPr lang="es-MX" sz="1400" dirty="0"/>
          </a:p>
          <a:p>
            <a:r>
              <a:rPr lang="es-MX" sz="1400" dirty="0" smtClean="0"/>
              <a:t> </a:t>
            </a:r>
            <a:r>
              <a:rPr lang="es-MX" sz="1400" dirty="0"/>
              <a:t>SEP (2013) Lineamientos para la organización y funcionamiento de los Consejos técnicos escolares. Educación Básica, México, </a:t>
            </a:r>
            <a:r>
              <a:rPr lang="es-MX" sz="1400" dirty="0" smtClean="0"/>
              <a:t>SEP</a:t>
            </a:r>
          </a:p>
          <a:p>
            <a:endParaRPr lang="es-MX" sz="1400" dirty="0"/>
          </a:p>
          <a:p>
            <a:r>
              <a:rPr lang="es-MX" sz="1400" dirty="0"/>
              <a:t>(2014) Acuerdo número 716 por el que se establecen los lineamientos para la constitución, organización y funcionamiento de los consejos de Participación Social en la Educación, publicado el 7 de marzo de 2014 en el Diario Oficial de la Federación. (2014) Orientaciones para establecer la ruta de Mejora Escolar, Educación Básica. Consejos Técnicos Escolares, fase intensiva ciclo escolar 2014 -. 2015, México, SEP (pág. 20)</a:t>
            </a:r>
          </a:p>
        </p:txBody>
      </p:sp>
    </p:spTree>
    <p:extLst>
      <p:ext uri="{BB962C8B-B14F-4D97-AF65-F5344CB8AC3E}">
        <p14:creationId xmlns:p14="http://schemas.microsoft.com/office/powerpoint/2010/main" xmlns="" val="308604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908820" y="915854"/>
            <a:ext cx="760203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         EVIDENCIAS DE APRENDIZAJE </a:t>
            </a:r>
          </a:p>
          <a:p>
            <a:r>
              <a:rPr lang="es-MX" sz="3200" b="1" dirty="0" smtClean="0">
                <a:solidFill>
                  <a:srgbClr val="00B0F0"/>
                </a:solidFill>
              </a:rPr>
              <a:t>Clase </a:t>
            </a:r>
            <a:r>
              <a:rPr lang="es-MX" sz="3200" b="1" dirty="0" err="1" smtClean="0">
                <a:solidFill>
                  <a:srgbClr val="00B0F0"/>
                </a:solidFill>
              </a:rPr>
              <a:t>videograbada</a:t>
            </a:r>
            <a:endParaRPr lang="es-MX" sz="3200" b="1" dirty="0" smtClean="0">
              <a:solidFill>
                <a:srgbClr val="00B0F0"/>
              </a:solidFill>
            </a:endParaRPr>
          </a:p>
          <a:p>
            <a:r>
              <a:rPr lang="es-MX" sz="3200" b="1" dirty="0" smtClean="0">
                <a:solidFill>
                  <a:srgbClr val="00B0F0"/>
                </a:solidFill>
              </a:rPr>
              <a:t>Planeación argumentada</a:t>
            </a:r>
          </a:p>
          <a:p>
            <a:endParaRPr lang="es-MX" sz="2800" b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3359" y="2676914"/>
            <a:ext cx="793037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         </a:t>
            </a:r>
            <a:r>
              <a:rPr lang="es-MX" sz="2800" b="1" dirty="0" smtClean="0">
                <a:solidFill>
                  <a:srgbClr val="00B050"/>
                </a:solidFill>
              </a:rPr>
              <a:t>FECHAS DE EVALUACIONES INSTITUCIONALES</a:t>
            </a:r>
            <a:endParaRPr lang="es-MX" sz="3200" b="1" dirty="0" smtClean="0">
              <a:solidFill>
                <a:srgbClr val="00B050"/>
              </a:solidFill>
            </a:endParaRPr>
          </a:p>
          <a:p>
            <a:r>
              <a:rPr lang="es-MX" sz="3200" b="1" dirty="0" smtClean="0">
                <a:solidFill>
                  <a:srgbClr val="00B0F0"/>
                </a:solidFill>
              </a:rPr>
              <a:t>9 AL 15 MARZO</a:t>
            </a:r>
          </a:p>
          <a:p>
            <a:r>
              <a:rPr lang="es-MX" sz="3200" b="1" dirty="0" smtClean="0">
                <a:solidFill>
                  <a:srgbClr val="00B0F0"/>
                </a:solidFill>
              </a:rPr>
              <a:t>16 AL 20 MAYO</a:t>
            </a:r>
          </a:p>
          <a:p>
            <a:r>
              <a:rPr lang="es-MX" sz="3200" b="1" dirty="0" smtClean="0">
                <a:solidFill>
                  <a:srgbClr val="00B0F0"/>
                </a:solidFill>
              </a:rPr>
              <a:t>20 AL 24 JUNIO</a:t>
            </a:r>
          </a:p>
          <a:p>
            <a:endParaRPr lang="es-MX" sz="2800" b="1" dirty="0">
              <a:solidFill>
                <a:srgbClr val="00B0F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049458" y="4970366"/>
            <a:ext cx="793037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         </a:t>
            </a:r>
            <a:r>
              <a:rPr lang="es-MX" sz="2800" b="1" dirty="0" smtClean="0">
                <a:solidFill>
                  <a:srgbClr val="00B050"/>
                </a:solidFill>
              </a:rPr>
              <a:t>JORNADA DE OBSERVACION Y PRACTICA</a:t>
            </a:r>
            <a:endParaRPr lang="es-MX" sz="3200" b="1" dirty="0" smtClean="0">
              <a:solidFill>
                <a:srgbClr val="00B050"/>
              </a:solidFill>
            </a:endParaRPr>
          </a:p>
          <a:p>
            <a:r>
              <a:rPr lang="es-MX" sz="3200" b="1" dirty="0" smtClean="0">
                <a:solidFill>
                  <a:srgbClr val="00B0F0"/>
                </a:solidFill>
              </a:rPr>
              <a:t>             2 FEBRERO AL 10 JUNIO</a:t>
            </a:r>
          </a:p>
          <a:p>
            <a:endParaRPr lang="es-MX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8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1207010" y="1752251"/>
            <a:ext cx="704984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EXAMEN INSTITUCIONAL                                                       30%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000" dirty="0" smtClean="0"/>
              <a:t>PORTAFOLIO                                                                    </a:t>
            </a:r>
            <a:r>
              <a:rPr lang="es-MX" dirty="0" smtClean="0"/>
              <a:t>20%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dirty="0" smtClean="0"/>
              <a:t>planeación argumentada con video, tutoría     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OBSERVACIÓN Y PRACTICA                                                   30%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dirty="0" smtClean="0"/>
              <a:t>Fichas de observación de tutora y asesora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TRABAJOS ESCRITOS                                                                  20%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Insumos de la práctica (planeaciones, diarios, notas científicas, expedientes de los alumnos y evaluaciones continuas, registro de asistencia de los alumnos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Actividades del programa de fortalecimiento.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4063114" y="1167476"/>
            <a:ext cx="2392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70C0"/>
                </a:solidFill>
              </a:rPr>
              <a:t>EVALUACION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1409975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1032933" y="1582340"/>
            <a:ext cx="6807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Uso moderado de laptop en clase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Uso moderado del celular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Evitar salir del salón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Tener una actitud positiva y de disposición, evitando palabras altisonantes, así como cuidar el lenguaje corporal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Entregar materiales y/o trabajos en tiempo y forma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s-MX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mtClean="0">
                <a:solidFill>
                  <a:prstClr val="black"/>
                </a:solidFill>
                <a:latin typeface="Calibri" panose="020F0502020204030204" pitchFamily="34" charset="0"/>
              </a:rPr>
              <a:t>Traer completo las herramientas de trabajo en cada una de las sesiones </a:t>
            </a:r>
            <a:endParaRPr lang="es-MX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699819" y="941401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</a:rPr>
              <a:t>REGLAMENTO Y ACUERDOS DE SALON</a:t>
            </a:r>
            <a:endParaRPr lang="es-MX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434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07372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" y="0"/>
            <a:ext cx="9144000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2286000" y="-16561087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ES_tradnl" sz="900" dirty="0"/>
              <a:t>Docentes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 Elena Monserrat Gámez Cepeda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Yara Alejandra Martínez Figueroa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Eva Fabiola Ruíz  Pradis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Edith Araceli Martínez Silva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900" dirty="0"/>
              <a:t>Sonia Yvonne Garza Flores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885038" y="3093395"/>
            <a:ext cx="5352341" cy="501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endParaRPr lang="es-ES_tradnl" sz="2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838200" y="2550416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TRAYECTO DE PRÁCTICA PROFESIONAL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xmlns="" val="21507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10214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s-ES_tradnl" sz="1000" dirty="0" smtClean="0"/>
                <a:t>ENEP-F-ST19</a:t>
              </a:r>
            </a:p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12" name="Rectángulo 11"/>
          <p:cNvSpPr/>
          <p:nvPr/>
        </p:nvSpPr>
        <p:spPr>
          <a:xfrm>
            <a:off x="1335699" y="1995688"/>
            <a:ext cx="26405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MX" dirty="0" smtClean="0"/>
              <a:t>El estudiante fortalezca y concrete sus competencias profesionales para desarrollarlas en la escuela y el aula. </a:t>
            </a:r>
          </a:p>
          <a:p>
            <a:pPr algn="just"/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4385388" y="2413338"/>
            <a:ext cx="34709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Promover en él, una actitud reflexiva y crítica que le permita replantear su docencia utilizando con pertinencia los conocimientos teórico-metodológicos y técnicos que ha adquirido en la Escuela Normal a través de los cursos que componen la malla curricular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3170696" y="1301671"/>
            <a:ext cx="2429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PROPÓSITO DEL CURSO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387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180304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908820" y="1466128"/>
            <a:ext cx="25049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MX" dirty="0" smtClean="0"/>
              <a:t>La responsabilidad social y ética que adquieren a partir de las decisiones que toman al momento de planificar, de elaborar o utilizar un tipo de material, de evaluar, de organizar el tiempo para los contenidos o bien al momento de interactuar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5002068" y="1208647"/>
            <a:ext cx="25536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MX" dirty="0" smtClean="0"/>
              <a:t>El futuro docente se inicia en la comprensión y apropiación de las tradiciones de la profesión docente, de sus convenciones, códigos y lenguajes, además del sistema de valores entre otros elementos. Por lo que las actividades que éstos realicen dentro y fuera del aula, contribuirán a darle sentido y significado a su profesión.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4077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-6442" y="-19482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COMPETENCIAS DEL PERFIL DE EGRESO PROFESIONALES</a:t>
            </a:r>
            <a:endParaRPr lang="es-MX" b="1" dirty="0">
              <a:solidFill>
                <a:srgbClr val="FF0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0681" y="3857587"/>
            <a:ext cx="1562637" cy="1447496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04020" y="596102"/>
            <a:ext cx="23254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Aplica críticamente el plan y programas de estudio de la educación básica para alcanzar los propósitos educativos y contribuir al pleno desenvolvimiento de las capacidades de los alumnos del nivel escolar. 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3515281" y="1173388"/>
            <a:ext cx="21404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*Emplea la evaluación para intervenir en los diferentes ámbitos y momentos de la tarea educativa</a:t>
            </a:r>
            <a:endParaRPr lang="es-MX" dirty="0"/>
          </a:p>
        </p:txBody>
      </p:sp>
      <p:sp>
        <p:nvSpPr>
          <p:cNvPr id="10" name="Rectángulo 9"/>
          <p:cNvSpPr/>
          <p:nvPr/>
        </p:nvSpPr>
        <p:spPr>
          <a:xfrm>
            <a:off x="6320537" y="612845"/>
            <a:ext cx="22465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Diseña planeaciones didácticas, aplicando sus conocimientos pedagógicos y disciplinares para responder a las necesidades del contexto en el marco del plan y programas de estudio de la educación básica</a:t>
            </a:r>
            <a:endParaRPr lang="es-MX" dirty="0"/>
          </a:p>
        </p:txBody>
      </p:sp>
      <p:sp>
        <p:nvSpPr>
          <p:cNvPr id="11" name="Rectángulo 10"/>
          <p:cNvSpPr/>
          <p:nvPr/>
        </p:nvSpPr>
        <p:spPr>
          <a:xfrm>
            <a:off x="5353318" y="3857587"/>
            <a:ext cx="23265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Genera ambientes formativos para propiciar la autonomía y promover el desarrollo de las competencias en los alumnos de educación básica. </a:t>
            </a:r>
            <a:endParaRPr lang="es-MX" dirty="0"/>
          </a:p>
        </p:txBody>
      </p:sp>
      <p:sp>
        <p:nvSpPr>
          <p:cNvPr id="12" name="Rectángulo 11"/>
          <p:cNvSpPr/>
          <p:nvPr/>
        </p:nvSpPr>
        <p:spPr>
          <a:xfrm>
            <a:off x="908821" y="4330861"/>
            <a:ext cx="26064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*Usa las TIC como herramienta de enseñanza y aprendizaje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8799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-40122" y="-64395"/>
            <a:ext cx="9125794" cy="6858000"/>
            <a:chOff x="0" y="16538"/>
            <a:chExt cx="9125794" cy="6858000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10" name="Imagen 9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1143636" y="1517945"/>
            <a:ext cx="687493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 smtClean="0">
                <a:solidFill>
                  <a:srgbClr val="0070C0"/>
                </a:solidFill>
              </a:rPr>
              <a:t>UNIDAD I: </a:t>
            </a:r>
          </a:p>
          <a:p>
            <a:pPr lvl="0" algn="ctr"/>
            <a:r>
              <a:rPr lang="es-MX" b="1" dirty="0" smtClean="0">
                <a:solidFill>
                  <a:srgbClr val="0070C0"/>
                </a:solidFill>
              </a:rPr>
              <a:t>FORMARSE EN LA PRÁCTICA: APRENDIZAJES, COMPETENCIAS </a:t>
            </a:r>
          </a:p>
          <a:p>
            <a:pPr lvl="0" algn="ctr"/>
            <a:r>
              <a:rPr lang="es-MX" b="1" dirty="0" smtClean="0">
                <a:solidFill>
                  <a:srgbClr val="0070C0"/>
                </a:solidFill>
              </a:rPr>
              <a:t>Y PERFILES PROFESIONALES  </a:t>
            </a:r>
          </a:p>
          <a:p>
            <a:pPr lvl="0" algn="ctr"/>
            <a:endParaRPr lang="es-MX" b="1" dirty="0" smtClean="0">
              <a:solidFill>
                <a:srgbClr val="0070C0"/>
              </a:solidFill>
            </a:endParaRPr>
          </a:p>
          <a:p>
            <a:pPr lvl="0" algn="ctr"/>
            <a:r>
              <a:rPr lang="es-MX" sz="3200" b="1" dirty="0" smtClean="0">
                <a:solidFill>
                  <a:srgbClr val="00B050"/>
                </a:solidFill>
              </a:rPr>
              <a:t>SECUENCIA DE CONTENIDOS</a:t>
            </a:r>
            <a:endParaRPr lang="es-MX" sz="3200" b="1" dirty="0">
              <a:solidFill>
                <a:srgbClr val="00B050"/>
              </a:solidFill>
            </a:endParaRPr>
          </a:p>
          <a:p>
            <a:pPr lvl="0" algn="ctr"/>
            <a:endParaRPr lang="es-ES" b="1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s-MX" dirty="0" smtClean="0"/>
              <a:t>Enseñanza con base en los enfoques, propósitos de la educación básica y el aprendizaje del alumno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 smtClean="0"/>
              <a:t> Evaluación de los aprendizajes de los alumnos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 smtClean="0"/>
              <a:t>Mejoramiento de la práctica: sistematizar, evaluar e investigar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 smtClean="0"/>
              <a:t>Clima del aula y ambiente de aprendizaje para favorecer la calidad </a:t>
            </a:r>
          </a:p>
          <a:p>
            <a:pPr lvl="0">
              <a:buFont typeface="Wingdings" pitchFamily="2" charset="2"/>
              <a:buChar char="§"/>
            </a:pPr>
            <a:r>
              <a:rPr lang="es-MX" dirty="0" smtClean="0"/>
              <a:t>Gestionar para favorecer la mejora en los aprendizajes de los alumnos y las escuelas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2866692" y="966654"/>
            <a:ext cx="4408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Unidad de aprendizaje….</a:t>
            </a:r>
            <a:endParaRPr lang="es-MX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939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2866692" y="966654"/>
            <a:ext cx="5430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CURSOS QUE LE ANTECEDEN….</a:t>
            </a:r>
            <a:endParaRPr lang="es-MX" sz="3200" b="1" dirty="0">
              <a:solidFill>
                <a:srgbClr val="00B05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309404"/>
              </p:ext>
            </p:extLst>
          </p:nvPr>
        </p:nvGraphicFramePr>
        <p:xfrm>
          <a:off x="1102782" y="1639362"/>
          <a:ext cx="7109883" cy="3474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09883"/>
              </a:tblGrid>
              <a:tr h="546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OBSERVACIÓN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ANÁLISIS DE LA PRÁCTICA EDUCATIVA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  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539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OBSERVACIÓN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</a:rPr>
                        <a:t> Y ANÁLISIS DE LA PRÁCTICA ESCOLAR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s-MX" sz="16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es-MX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348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INICIACIÓN AL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TRABAJO DOCENTE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476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ESTRATEGIAS DEL TRABAJO DOCENTE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3207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TRABAJO DOCENTE E INNOVACIÓN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397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PROYECTOS DE INTERVENCIÓN SOCIO EDUCATIVA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404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</a:rPr>
                        <a:t>PRÁCTICA PROFESIONAL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  <a:tr h="441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64" marR="254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053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1865680" y="915854"/>
            <a:ext cx="5497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RELACIÓN CON OTROS CURSOS</a:t>
            </a:r>
            <a:endParaRPr lang="es-MX" sz="3200" b="1" dirty="0">
              <a:solidFill>
                <a:srgbClr val="00B05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43636" y="1517945"/>
            <a:ext cx="68749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dirty="0" smtClean="0">
                <a:solidFill>
                  <a:srgbClr val="0070C0"/>
                </a:solidFill>
              </a:rPr>
              <a:t>Trabajo de titulación</a:t>
            </a:r>
            <a:endParaRPr lang="es-ES" sz="2800" dirty="0"/>
          </a:p>
        </p:txBody>
      </p:sp>
      <p:sp>
        <p:nvSpPr>
          <p:cNvPr id="10" name="Rectángulo 9"/>
          <p:cNvSpPr/>
          <p:nvPr/>
        </p:nvSpPr>
        <p:spPr>
          <a:xfrm>
            <a:off x="917414" y="2168920"/>
            <a:ext cx="698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B050"/>
                </a:solidFill>
              </a:rPr>
              <a:t>BIBLIOGRAFIA Y MATERIALES DE APOYO</a:t>
            </a:r>
            <a:endParaRPr lang="es-MX" sz="3200" b="1" dirty="0">
              <a:solidFill>
                <a:srgbClr val="00B05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17414" y="2810938"/>
            <a:ext cx="724445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r>
              <a:rPr lang="es-MX" sz="1400" dirty="0" smtClean="0"/>
              <a:t>Perfiles</a:t>
            </a:r>
            <a:r>
              <a:rPr lang="es-MX" sz="1400" dirty="0"/>
              <a:t>, parámetros e indicadores para docentes y técnicos docentes. SEP. México </a:t>
            </a:r>
            <a:r>
              <a:rPr lang="es-MX" sz="1400" dirty="0">
                <a:hlinkClick r:id="rId4"/>
              </a:rPr>
              <a:t>http://</a:t>
            </a:r>
            <a:r>
              <a:rPr lang="es-MX" sz="1400" dirty="0" smtClean="0">
                <a:hlinkClick r:id="rId4"/>
              </a:rPr>
              <a:t>básica.sep.gob.mx/perfiles.pdf</a:t>
            </a:r>
            <a:endParaRPr lang="es-MX" dirty="0" smtClean="0"/>
          </a:p>
          <a:p>
            <a:endParaRPr lang="es-MX" dirty="0"/>
          </a:p>
          <a:p>
            <a:r>
              <a:rPr lang="es-MX" sz="1400" dirty="0" err="1"/>
              <a:t>Bodrova</a:t>
            </a:r>
            <a:r>
              <a:rPr lang="es-MX" sz="1400" dirty="0"/>
              <a:t>, Elena (2004) “La adquisición de herramientas de la mente y las funciones mentales superiores” (pág. 16–24) “Estrategias para el desarrollo y el aprendizaje” (pág. 34 – 65) En Herramientas de la mente, México, SEP/Pearson Prentice Hall, Biblioteca para la actualización del maestro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Cohen</a:t>
            </a:r>
            <a:r>
              <a:rPr lang="es-MX" sz="1400" dirty="0"/>
              <a:t>, </a:t>
            </a:r>
            <a:r>
              <a:rPr lang="es-MX" sz="1400" dirty="0" err="1"/>
              <a:t>Dorothy</a:t>
            </a:r>
            <a:r>
              <a:rPr lang="es-MX" sz="1400" dirty="0"/>
              <a:t> (1997) “Aspectos del desarrollo del niño de 5 años, incluido su estilo de aprender” (pág. 67 – 88) “El jardín de niños: los fundamentos” (pág. 89 – 114) “El jardín de niños y los padres” (pág. 115 – 135) “Aspectos del desarrollo de niños de seis a siete años”, (</a:t>
            </a:r>
            <a:r>
              <a:rPr lang="es-MX" sz="1400" dirty="0" err="1"/>
              <a:t>pág</a:t>
            </a:r>
            <a:r>
              <a:rPr lang="es-MX" sz="1400" dirty="0"/>
              <a:t> 136 – 160) En Como aprenden los niños, México, SEP/FCE</a:t>
            </a:r>
          </a:p>
        </p:txBody>
      </p:sp>
    </p:spTree>
    <p:extLst>
      <p:ext uri="{BB962C8B-B14F-4D97-AF65-F5344CB8AC3E}">
        <p14:creationId xmlns:p14="http://schemas.microsoft.com/office/powerpoint/2010/main" xmlns="" val="454416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206" y="0"/>
            <a:ext cx="9125794" cy="6858000"/>
            <a:chOff x="0" y="16538"/>
            <a:chExt cx="9125794" cy="6858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16538"/>
              <a:ext cx="9125794" cy="6858000"/>
            </a:xfrm>
            <a:prstGeom prst="rect">
              <a:avLst/>
            </a:prstGeom>
          </p:spPr>
        </p:pic>
        <p:pic>
          <p:nvPicPr>
            <p:cNvPr id="5" name="Imagen 4" descr="logo chiquito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2651" y="6397154"/>
              <a:ext cx="402972" cy="3396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CuadroTexto 6"/>
            <p:cNvSpPr txBox="1"/>
            <p:nvPr/>
          </p:nvSpPr>
          <p:spPr>
            <a:xfrm>
              <a:off x="42305" y="6410033"/>
              <a:ext cx="848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_tradnl" sz="1000" dirty="0" smtClean="0"/>
                <a:t>ENEP-F-ST19</a:t>
              </a:r>
            </a:p>
            <a:p>
              <a:r>
                <a:rPr lang="es-ES_tradnl" sz="1000" dirty="0" smtClean="0"/>
                <a:t>V00/012016</a:t>
              </a:r>
              <a:endParaRPr lang="es-ES" sz="1000" dirty="0"/>
            </a:p>
          </p:txBody>
        </p:sp>
      </p:grpSp>
      <p:sp>
        <p:nvSpPr>
          <p:cNvPr id="9" name="CuadroTexto 8"/>
          <p:cNvSpPr txBox="1"/>
          <p:nvPr/>
        </p:nvSpPr>
        <p:spPr>
          <a:xfrm>
            <a:off x="908820" y="780630"/>
            <a:ext cx="72444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Darling – </a:t>
            </a:r>
            <a:r>
              <a:rPr lang="es-MX" sz="1400" dirty="0" err="1"/>
              <a:t>Hammond</a:t>
            </a:r>
            <a:r>
              <a:rPr lang="es-MX" sz="1400" dirty="0"/>
              <a:t>, Linda (2005) “El derecho de aprender. Crear buenas escuelas para todos” (pág. 175 – 178) México, SEP, Ariel. Biblioteca para la actualización del maestro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err="1" smtClean="0"/>
              <a:t>Meece</a:t>
            </a:r>
            <a:r>
              <a:rPr lang="es-MX" sz="1400" dirty="0"/>
              <a:t>, Judith (2000) “El estudio del desarrollo del niño” (pág. 3 – 46) “Factores genéticos y ambientales de la inteligencia” (pág. 170 - 178) En Desarrollo del niño y del adolescente. Compendio para educadores, México, 22 – 26 febrero</a:t>
            </a:r>
          </a:p>
          <a:p>
            <a:r>
              <a:rPr lang="es-MX" sz="1400" dirty="0"/>
              <a:t>SEP/Mc. Graw </a:t>
            </a:r>
            <a:r>
              <a:rPr lang="es-MX" sz="1400" dirty="0" smtClean="0"/>
              <a:t>Hill</a:t>
            </a:r>
            <a:endParaRPr lang="es-MX" dirty="0" smtClean="0"/>
          </a:p>
          <a:p>
            <a:endParaRPr lang="es-MX" dirty="0"/>
          </a:p>
          <a:p>
            <a:r>
              <a:rPr lang="es-MX" sz="1400" dirty="0"/>
              <a:t>SEP (2005) Curso de formación y actualización profesional para el personal docente de educación preescolar. </a:t>
            </a:r>
            <a:r>
              <a:rPr lang="es-MX" sz="1400" dirty="0" err="1"/>
              <a:t>Vol</a:t>
            </a:r>
            <a:r>
              <a:rPr lang="es-MX" sz="1400" dirty="0"/>
              <a:t> 1 (pág. 47 – 117, 139 – 166, 199 – 209, 245 – 274, 252 – 272)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SEP </a:t>
            </a:r>
            <a:r>
              <a:rPr lang="es-MX" sz="1400" dirty="0"/>
              <a:t>(2005) Curso de formación y actualización profesional para el personal docente de educación preescolar. </a:t>
            </a:r>
            <a:r>
              <a:rPr lang="es-MX" sz="1400" dirty="0" err="1"/>
              <a:t>Vol</a:t>
            </a:r>
            <a:r>
              <a:rPr lang="es-MX" sz="1400" dirty="0"/>
              <a:t> 2 (pág. 37 – 83, 121 – 173, 211 – 235) 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smtClean="0"/>
              <a:t>SEP </a:t>
            </a:r>
            <a:r>
              <a:rPr lang="es-MX" sz="1400" dirty="0"/>
              <a:t>(2010) “El placer de aprender, la alegría de enseñar” (2010) (</a:t>
            </a:r>
            <a:r>
              <a:rPr lang="es-MX" sz="1400" dirty="0" err="1"/>
              <a:t>pág</a:t>
            </a:r>
            <a:r>
              <a:rPr lang="es-MX" sz="1400" dirty="0"/>
              <a:t> 127 – 137</a:t>
            </a:r>
            <a:r>
              <a:rPr lang="es-MX" sz="1400" dirty="0" smtClean="0"/>
              <a:t>)</a:t>
            </a:r>
          </a:p>
          <a:p>
            <a:endParaRPr lang="es-MX" sz="1400" dirty="0"/>
          </a:p>
          <a:p>
            <a:r>
              <a:rPr lang="es-MX" sz="1400" dirty="0" err="1"/>
              <a:t>Bodrova</a:t>
            </a:r>
            <a:r>
              <a:rPr lang="es-MX" sz="1400" dirty="0"/>
              <a:t>, Elena (2004) “Tácticas para propiciar el desarrollo y la enseñanza – aprendizaje” (pág. 67 – 120) Herramientas de la mente; México, Prentice Hall </a:t>
            </a:r>
            <a:r>
              <a:rPr lang="es-MX" sz="1400" dirty="0" err="1" smtClean="0"/>
              <a:t>Brophy</a:t>
            </a:r>
            <a:endParaRPr lang="es-MX" sz="1400" dirty="0" smtClean="0"/>
          </a:p>
          <a:p>
            <a:endParaRPr lang="es-MX" sz="1400" dirty="0"/>
          </a:p>
          <a:p>
            <a:r>
              <a:rPr lang="es-MX" sz="1400" dirty="0" err="1" smtClean="0"/>
              <a:t>Jere</a:t>
            </a:r>
            <a:r>
              <a:rPr lang="es-MX" sz="1400" dirty="0" smtClean="0"/>
              <a:t> </a:t>
            </a:r>
            <a:r>
              <a:rPr lang="es-MX" sz="1400" dirty="0"/>
              <a:t>(2000) “Un ambiente propicio para el aprendizaje en el aula” (pág. 15 – 16) “Oportunidades para aprender” (pág. 17 – 19) “Construcción de un soporte para lograr el trabajo comprometido de los alumnos” (</a:t>
            </a:r>
            <a:r>
              <a:rPr lang="es-MX" sz="1400" dirty="0" err="1"/>
              <a:t>pág</a:t>
            </a:r>
            <a:r>
              <a:rPr lang="es-MX" sz="1400" dirty="0"/>
              <a:t> 33 – 35) en La enseñanza, México, SEP</a:t>
            </a:r>
          </a:p>
        </p:txBody>
      </p:sp>
    </p:spTree>
    <p:extLst>
      <p:ext uri="{BB962C8B-B14F-4D97-AF65-F5344CB8AC3E}">
        <p14:creationId xmlns:p14="http://schemas.microsoft.com/office/powerpoint/2010/main" xmlns="" val="1133100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2323</Words>
  <Application>Microsoft Office PowerPoint</Application>
  <PresentationFormat>Carta (216 x 279 mm)</PresentationFormat>
  <Paragraphs>192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SAMSUNG</dc:creator>
  <cp:lastModifiedBy>Edith Araceli</cp:lastModifiedBy>
  <cp:revision>13</cp:revision>
  <dcterms:created xsi:type="dcterms:W3CDTF">2016-02-03T15:39:14Z</dcterms:created>
  <dcterms:modified xsi:type="dcterms:W3CDTF">2016-02-11T03:43:04Z</dcterms:modified>
</cp:coreProperties>
</file>