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15"/>
  </p:notesMasterIdLst>
  <p:sldIdLst>
    <p:sldId id="256" r:id="rId2"/>
    <p:sldId id="258" r:id="rId3"/>
    <p:sldId id="257" r:id="rId4"/>
    <p:sldId id="259" r:id="rId5"/>
    <p:sldId id="260" r:id="rId6"/>
    <p:sldId id="261" r:id="rId7"/>
    <p:sldId id="262" r:id="rId8"/>
    <p:sldId id="264" r:id="rId9"/>
    <p:sldId id="268" r:id="rId10"/>
    <p:sldId id="265" r:id="rId11"/>
    <p:sldId id="266" r:id="rId12"/>
    <p:sldId id="267" r:id="rId13"/>
    <p:sldId id="263"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3" d="100"/>
          <a:sy n="73" d="100"/>
        </p:scale>
        <p:origin x="-23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876ADC-1E54-49BF-8523-5A45B7301D30}" type="datetimeFigureOut">
              <a:rPr lang="es-MX" smtClean="0"/>
              <a:t>28/08/2012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3C04C-7F18-4E09-9804-CC65A1472E91}"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BC64B2DB-5FD7-4377-84EB-8D5FE3AF192A}" type="datetime1">
              <a:rPr lang="es-ES" smtClean="0"/>
              <a:t>28/08/2012</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r>
              <a:rPr lang="es-ES" smtClean="0"/>
              <a:t>Jesús Posada, RCJ 2012.</a:t>
            </a:r>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00E87A0-12E8-4254-A430-13F445F3D547}" type="datetime1">
              <a:rPr lang="es-ES" smtClean="0"/>
              <a:t>28/08/2012</a:t>
            </a:fld>
            <a:endParaRPr lang="es-ES"/>
          </a:p>
        </p:txBody>
      </p:sp>
      <p:sp>
        <p:nvSpPr>
          <p:cNvPr id="5" name="4 Marcador de pie de página"/>
          <p:cNvSpPr>
            <a:spLocks noGrp="1"/>
          </p:cNvSpPr>
          <p:nvPr>
            <p:ph type="ftr" sz="quarter" idx="11"/>
          </p:nvPr>
        </p:nvSpPr>
        <p:spPr/>
        <p:txBody>
          <a:bodyPr/>
          <a:lstStyle/>
          <a:p>
            <a:r>
              <a:rPr lang="es-ES" smtClean="0"/>
              <a:t>Jesús Posada, RCJ 2012.</a:t>
            </a:r>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EE39B22-E848-445C-8B18-5BC27823E871}" type="datetime1">
              <a:rPr lang="es-ES" smtClean="0"/>
              <a:t>28/08/2012</a:t>
            </a:fld>
            <a:endParaRPr lang="es-ES"/>
          </a:p>
        </p:txBody>
      </p:sp>
      <p:sp>
        <p:nvSpPr>
          <p:cNvPr id="5" name="4 Marcador de pie de página"/>
          <p:cNvSpPr>
            <a:spLocks noGrp="1"/>
          </p:cNvSpPr>
          <p:nvPr>
            <p:ph type="ftr" sz="quarter" idx="11"/>
          </p:nvPr>
        </p:nvSpPr>
        <p:spPr/>
        <p:txBody>
          <a:bodyPr/>
          <a:lstStyle/>
          <a:p>
            <a:r>
              <a:rPr lang="es-ES" smtClean="0"/>
              <a:t>Jesús Posada, RCJ 2012.</a:t>
            </a:r>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7A0AF37D-89FE-426D-A404-DE3BFA011028}" type="datetime1">
              <a:rPr lang="es-ES" smtClean="0"/>
              <a:t>28/08/2012</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r>
              <a:rPr lang="es-ES" smtClean="0"/>
              <a:t>Jesús Posada, RCJ 2012.</a:t>
            </a:r>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62A91B3-6A17-48E4-AEE2-4B691BD0F0B0}" type="datetime1">
              <a:rPr lang="es-ES" smtClean="0"/>
              <a:t>28/08/2012</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r>
              <a:rPr lang="es-ES" smtClean="0"/>
              <a:t>Jesús Posada, RCJ 2012.</a:t>
            </a:r>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132FADFE-3B8F-471C-ABF0-DBC7717ECBBC}"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A3B68EC-C53B-4E1F-ADDD-62774C65F1F8}" type="datetime1">
              <a:rPr lang="es-ES" smtClean="0"/>
              <a:t>28/08/2012</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r>
              <a:rPr lang="es-ES" smtClean="0"/>
              <a:t>Jesús Posada, RCJ 2012.</a:t>
            </a:r>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ECCE7081-58BB-4950-8FB4-4CDECDBD885F}" type="datetime1">
              <a:rPr lang="es-ES" smtClean="0"/>
              <a:t>28/08/2012</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r>
              <a:rPr lang="es-ES" smtClean="0"/>
              <a:t>Jesús Posada, RCJ 2012.</a:t>
            </a:r>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CEB42CD-35A1-41A3-B3F4-549775CBC17A}" type="datetime1">
              <a:rPr lang="es-ES" smtClean="0"/>
              <a:t>28/08/2012</a:t>
            </a:fld>
            <a:endParaRPr lang="es-ES"/>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E2F3ABB2-479A-4255-9816-E019E41679DA}" type="datetime1">
              <a:rPr lang="es-ES" smtClean="0"/>
              <a:t>28/08/2012</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r>
              <a:rPr lang="es-ES" smtClean="0"/>
              <a:t>Jesús Posada, RCJ 2012.</a:t>
            </a:r>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132FADFE-3B8F-471C-ABF0-DBC7717ECBBC}" type="slidenum">
              <a:rPr lang="es-ES" smtClean="0"/>
              <a:pPr/>
              <a:t>‹Nº›</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344C1113-7137-48C0-A7FA-C1BFAD8ADD06}" type="datetime1">
              <a:rPr lang="es-ES" smtClean="0"/>
              <a:t>28/08/2012</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r>
              <a:rPr lang="es-ES" smtClean="0"/>
              <a:t>Jesús Posada, RCJ 2012.</a:t>
            </a:r>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E55B008E-230C-4132-A2B6-6D501D9C659E}" type="datetime1">
              <a:rPr lang="es-ES" smtClean="0"/>
              <a:t>28/08/2012</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r>
              <a:rPr lang="es-ES" smtClean="0"/>
              <a:t>Jesús Posada, RCJ 2012.</a:t>
            </a:r>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1CE731D-AEF7-4863-AD41-A2C82EA3C5DA}" type="datetime1">
              <a:rPr lang="es-ES" smtClean="0"/>
              <a:t>28/08/2012</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es-ES" smtClean="0"/>
              <a:t>Jesús Posada, RCJ 2012.</a:t>
            </a:r>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32FADFE-3B8F-471C-ABF0-DBC7717ECBBC}"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dissolve/>
  </p:transition>
  <p:hf sldNum="0" hd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RITMOS, CANTOS Y JUEGOS</a:t>
            </a:r>
            <a:endParaRPr lang="es-MX" dirty="0"/>
          </a:p>
        </p:txBody>
      </p:sp>
      <p:sp>
        <p:nvSpPr>
          <p:cNvPr id="3" name="2 Subtítulo"/>
          <p:cNvSpPr>
            <a:spLocks noGrp="1"/>
          </p:cNvSpPr>
          <p:nvPr>
            <p:ph type="subTitle" idx="1"/>
          </p:nvPr>
        </p:nvSpPr>
        <p:spPr/>
        <p:txBody>
          <a:bodyPr/>
          <a:lstStyle/>
          <a:p>
            <a:r>
              <a:rPr lang="es-ES" dirty="0" smtClean="0"/>
              <a:t>Prof. Jesús Armando Posada Hernández</a:t>
            </a:r>
            <a:endParaRPr lang="es-MX"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000" dirty="0" smtClean="0"/>
              <a:t/>
            </a:r>
            <a:br>
              <a:rPr lang="es-ES" sz="4000" dirty="0" smtClean="0"/>
            </a:br>
            <a:r>
              <a:rPr lang="es-ES" sz="4000" dirty="0" smtClean="0"/>
              <a:t>BLOQUE </a:t>
            </a:r>
            <a:r>
              <a:rPr lang="es-ES" sz="4000" dirty="0" smtClean="0"/>
              <a:t>1: Desarrollo personal y social. Lenguaje y comunicación.</a:t>
            </a:r>
            <a:r>
              <a:rPr lang="es-ES" dirty="0" smtClean="0"/>
              <a:t/>
            </a:r>
            <a:br>
              <a:rPr lang="es-ES" dirty="0" smtClean="0"/>
            </a:br>
            <a:endParaRPr lang="es-MX" dirty="0"/>
          </a:p>
        </p:txBody>
      </p:sp>
      <p:sp>
        <p:nvSpPr>
          <p:cNvPr id="3" name="2 Marcador de contenido"/>
          <p:cNvSpPr>
            <a:spLocks noGrp="1"/>
          </p:cNvSpPr>
          <p:nvPr>
            <p:ph idx="1"/>
          </p:nvPr>
        </p:nvSpPr>
        <p:spPr/>
        <p:txBody>
          <a:bodyPr/>
          <a:lstStyle/>
          <a:p>
            <a:r>
              <a:rPr lang="es-ES" dirty="0" smtClean="0"/>
              <a:t>Identidad nacional y autonomía, Relaciones interpersonales. Lenguaje oral y escrito. </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dirty="0" smtClean="0"/>
              <a:t/>
            </a:r>
            <a:br>
              <a:rPr lang="es-ES" sz="3600" dirty="0" smtClean="0"/>
            </a:br>
            <a:r>
              <a:rPr lang="es-ES" sz="3600" dirty="0" smtClean="0"/>
              <a:t>BLOQUE </a:t>
            </a:r>
            <a:r>
              <a:rPr lang="es-ES" sz="3600" dirty="0" smtClean="0"/>
              <a:t>2: Pensamiento matemático. Exploración y conocimiento del mundo.</a:t>
            </a:r>
            <a:r>
              <a:rPr lang="es-ES" dirty="0" smtClean="0"/>
              <a:t/>
            </a:r>
            <a:br>
              <a:rPr lang="es-ES" dirty="0" smtClean="0"/>
            </a:br>
            <a:endParaRPr lang="es-MX" dirty="0"/>
          </a:p>
        </p:txBody>
      </p:sp>
      <p:sp>
        <p:nvSpPr>
          <p:cNvPr id="3" name="2 Marcador de contenido"/>
          <p:cNvSpPr>
            <a:spLocks noGrp="1"/>
          </p:cNvSpPr>
          <p:nvPr>
            <p:ph idx="1"/>
          </p:nvPr>
        </p:nvSpPr>
        <p:spPr/>
        <p:txBody>
          <a:bodyPr/>
          <a:lstStyle/>
          <a:p>
            <a:r>
              <a:rPr lang="es-ES" dirty="0" smtClean="0"/>
              <a:t>Número, forma, espacio y medida, mundo natural y cultural, y vida social.</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600" dirty="0" smtClean="0"/>
              <a:t/>
            </a:r>
            <a:br>
              <a:rPr lang="es-ES" sz="3600" dirty="0" smtClean="0"/>
            </a:br>
            <a:r>
              <a:rPr lang="es-ES" sz="3600" dirty="0" smtClean="0"/>
              <a:t>BLOQUE </a:t>
            </a:r>
            <a:r>
              <a:rPr lang="es-ES" sz="3600" dirty="0" smtClean="0"/>
              <a:t>3: Expresión y apreciación artística. Desarrollo físico y salud.</a:t>
            </a:r>
            <a:r>
              <a:rPr lang="es-MX" dirty="0" smtClean="0"/>
              <a:t/>
            </a:r>
            <a:br>
              <a:rPr lang="es-MX" dirty="0" smtClean="0"/>
            </a:br>
            <a:endParaRPr lang="es-MX" dirty="0"/>
          </a:p>
        </p:txBody>
      </p:sp>
      <p:sp>
        <p:nvSpPr>
          <p:cNvPr id="3" name="2 Marcador de contenido"/>
          <p:cNvSpPr>
            <a:spLocks noGrp="1"/>
          </p:cNvSpPr>
          <p:nvPr>
            <p:ph idx="1"/>
          </p:nvPr>
        </p:nvSpPr>
        <p:spPr/>
        <p:txBody>
          <a:bodyPr/>
          <a:lstStyle/>
          <a:p>
            <a:r>
              <a:rPr lang="es-ES" dirty="0" smtClean="0"/>
              <a:t>Expresión y apreciación musical, coordinación, fuerza, equilibrio y promoción de la salud.</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EVALUACIÓN POR PERIODO</a:t>
            </a:r>
            <a:endParaRPr lang="es-MX" dirty="0"/>
          </a:p>
        </p:txBody>
      </p:sp>
      <p:sp>
        <p:nvSpPr>
          <p:cNvPr id="3" name="2 Marcador de contenido"/>
          <p:cNvSpPr>
            <a:spLocks noGrp="1"/>
          </p:cNvSpPr>
          <p:nvPr>
            <p:ph idx="1"/>
          </p:nvPr>
        </p:nvSpPr>
        <p:spPr/>
        <p:txBody>
          <a:bodyPr/>
          <a:lstStyle/>
          <a:p>
            <a:r>
              <a:rPr lang="es-ES" dirty="0" smtClean="0"/>
              <a:t>ASISTENCIA			25%</a:t>
            </a:r>
            <a:endParaRPr lang="es-ES" dirty="0" smtClean="0"/>
          </a:p>
          <a:p>
            <a:r>
              <a:rPr lang="es-ES" dirty="0" smtClean="0"/>
              <a:t>PARTICIPACIÓN		25%</a:t>
            </a:r>
            <a:endParaRPr lang="es-ES" dirty="0" smtClean="0"/>
          </a:p>
          <a:p>
            <a:r>
              <a:rPr lang="es-ES" dirty="0" smtClean="0"/>
              <a:t>CREATIVIDAD		10%</a:t>
            </a:r>
            <a:endParaRPr lang="es-ES" dirty="0" smtClean="0"/>
          </a:p>
          <a:p>
            <a:r>
              <a:rPr lang="es-ES" dirty="0" smtClean="0"/>
              <a:t>ANTOLOGÍA			40%</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 </a:t>
            </a:r>
            <a:r>
              <a:rPr lang="es-ES" dirty="0" smtClean="0"/>
              <a:t>DEL TALLER</a:t>
            </a:r>
            <a:endParaRPr lang="es-MX" dirty="0"/>
          </a:p>
        </p:txBody>
      </p:sp>
      <p:sp>
        <p:nvSpPr>
          <p:cNvPr id="3" name="2 Marcador de contenido"/>
          <p:cNvSpPr>
            <a:spLocks noGrp="1"/>
          </p:cNvSpPr>
          <p:nvPr>
            <p:ph idx="1"/>
          </p:nvPr>
        </p:nvSpPr>
        <p:spPr/>
        <p:txBody>
          <a:bodyPr>
            <a:normAutofit fontScale="92500" lnSpcReduction="20000"/>
          </a:bodyPr>
          <a:lstStyle/>
          <a:p>
            <a:pPr algn="just"/>
            <a:r>
              <a:rPr lang="es-MX" dirty="0" smtClean="0"/>
              <a:t>Promover en las alumnas el desarrollo de sus potencialidades cognitivas y comunicativas, la confianza de si mismas, la seguridad, el respeto y la expresión artística por medio de los RCJ.</a:t>
            </a:r>
          </a:p>
          <a:p>
            <a:pPr algn="just"/>
            <a:r>
              <a:rPr lang="es-ES" dirty="0" smtClean="0"/>
              <a:t>Con el ritmo, ejercitan, cuentan y hacen conciencia de la corporalidad; con el juego socializan, cooperan y respetan; y con el canto expresan sus sentimientos y emociones.</a:t>
            </a:r>
          </a:p>
          <a:p>
            <a:pPr algn="just"/>
            <a:r>
              <a:rPr lang="es-ES" dirty="0" smtClean="0"/>
              <a:t>Todo lo anterior para ser puesto en práctica con los niños en el J. N.</a:t>
            </a:r>
          </a:p>
          <a:p>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TEMAS</a:t>
            </a:r>
            <a:endParaRPr lang="es-MX" dirty="0"/>
          </a:p>
        </p:txBody>
      </p:sp>
      <p:sp>
        <p:nvSpPr>
          <p:cNvPr id="3" name="2 Marcador de contenido"/>
          <p:cNvSpPr>
            <a:spLocks noGrp="1"/>
          </p:cNvSpPr>
          <p:nvPr>
            <p:ph idx="1"/>
          </p:nvPr>
        </p:nvSpPr>
        <p:spPr/>
        <p:txBody>
          <a:bodyPr/>
          <a:lstStyle/>
          <a:p>
            <a:pPr marL="514350" indent="-514350">
              <a:buFont typeface="+mj-lt"/>
              <a:buAutoNum type="arabicPeriod"/>
            </a:pPr>
            <a:r>
              <a:rPr lang="es-ES" dirty="0" smtClean="0"/>
              <a:t>EL RITMO EN EL </a:t>
            </a:r>
            <a:r>
              <a:rPr lang="es-ES" dirty="0" smtClean="0"/>
              <a:t>NIÑO</a:t>
            </a:r>
          </a:p>
          <a:p>
            <a:pPr marL="514350" indent="-514350">
              <a:buFont typeface="+mj-lt"/>
              <a:buAutoNum type="arabicPeriod"/>
            </a:pPr>
            <a:endParaRPr lang="es-ES" dirty="0" smtClean="0"/>
          </a:p>
          <a:p>
            <a:pPr marL="514350" indent="-514350">
              <a:buFont typeface="+mj-lt"/>
              <a:buAutoNum type="arabicPeriod"/>
            </a:pPr>
            <a:r>
              <a:rPr lang="es-ES" dirty="0" smtClean="0"/>
              <a:t>EL CANTO INFANTIL</a:t>
            </a:r>
          </a:p>
          <a:p>
            <a:pPr marL="514350" indent="-514350">
              <a:buFont typeface="+mj-lt"/>
              <a:buAutoNum type="arabicPeriod"/>
            </a:pPr>
            <a:endParaRPr lang="es-ES" dirty="0" smtClean="0"/>
          </a:p>
          <a:p>
            <a:pPr marL="514350" indent="-514350">
              <a:buFont typeface="+mj-lt"/>
              <a:buAutoNum type="arabicPeriod"/>
            </a:pPr>
            <a:r>
              <a:rPr lang="es-ES" dirty="0" smtClean="0"/>
              <a:t>EL </a:t>
            </a:r>
            <a:r>
              <a:rPr lang="es-ES" dirty="0" smtClean="0"/>
              <a:t>JUEGO INFANTIL</a:t>
            </a:r>
          </a:p>
          <a:p>
            <a:pPr marL="514350" indent="-514350">
              <a:buFont typeface="+mj-lt"/>
              <a:buAutoNum type="arabicPeriod"/>
            </a:pPr>
            <a:endParaRPr lang="es-ES" dirty="0" smtClean="0"/>
          </a:p>
          <a:p>
            <a:pPr marL="514350" indent="-514350">
              <a:buFont typeface="+mj-lt"/>
              <a:buAutoNum type="arabicPeriod"/>
            </a:pPr>
            <a:r>
              <a:rPr lang="es-ES" dirty="0" smtClean="0"/>
              <a:t>ACTIVIDADES </a:t>
            </a:r>
            <a:r>
              <a:rPr lang="es-ES" dirty="0" smtClean="0"/>
              <a:t>CON RCJ</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 EL RITMO EN EL NIÑO</a:t>
            </a:r>
            <a:endParaRPr lang="es-MX" dirty="0"/>
          </a:p>
        </p:txBody>
      </p:sp>
      <p:sp>
        <p:nvSpPr>
          <p:cNvPr id="3" name="2 Marcador de contenido"/>
          <p:cNvSpPr>
            <a:spLocks noGrp="1"/>
          </p:cNvSpPr>
          <p:nvPr>
            <p:ph idx="1"/>
          </p:nvPr>
        </p:nvSpPr>
        <p:spPr/>
        <p:txBody>
          <a:bodyPr>
            <a:normAutofit fontScale="55000" lnSpcReduction="20000"/>
          </a:bodyPr>
          <a:lstStyle/>
          <a:p>
            <a:pPr algn="just">
              <a:buNone/>
            </a:pPr>
            <a:r>
              <a:rPr lang="es-MX" b="1" dirty="0" smtClean="0"/>
              <a:t>OBJ: </a:t>
            </a:r>
            <a:r>
              <a:rPr lang="es-MX" b="1" dirty="0" smtClean="0"/>
              <a:t>LA ALUMNA IDENTIFICARÁ EL RITMO EN BASE AL DESARROLLO FÍSICO DEL NIÑO ASÍ COMO SU  IMPACTO EN EL DESARROLLO COGNITIVO. </a:t>
            </a:r>
            <a:endParaRPr lang="es-MX" b="1" dirty="0" smtClean="0"/>
          </a:p>
          <a:p>
            <a:pPr algn="ctr">
              <a:buNone/>
            </a:pPr>
            <a:r>
              <a:rPr lang="es-MX" b="1" dirty="0" smtClean="0"/>
              <a:t>       </a:t>
            </a:r>
          </a:p>
          <a:p>
            <a:pPr algn="ctr">
              <a:buNone/>
            </a:pPr>
            <a:r>
              <a:rPr lang="es-MX" dirty="0" smtClean="0"/>
              <a:t>      Un niño puede aprender a escuchar y disfrutar de la música. Por ejemplo: elige una pieza lenta y baila con él con movimientos pausados; después pon un ritmo más rápido y galopa con él. </a:t>
            </a:r>
          </a:p>
          <a:p>
            <a:pPr algn="ctr">
              <a:buNone/>
            </a:pPr>
            <a:r>
              <a:rPr lang="es-MX" dirty="0" smtClean="0"/>
              <a:t>      El ritmo combinado con las letras contribuirá en gran medida a que el niño desarrolle destrezas de lenguaje. La música infantil en el formato que sea, resulta útil en la casa o en el coche para estimular la memoria. Un buen libro de ritmos infantiles con muchas imágenes agradará enormemente al niño, y los padres también disfrutarán representando o cantando otras canciones populares.</a:t>
            </a:r>
          </a:p>
          <a:p>
            <a:pPr algn="ctr">
              <a:buNone/>
            </a:pPr>
            <a:r>
              <a:rPr lang="es-MX" dirty="0" smtClean="0"/>
              <a:t>      También existen materiales modernos que se cantan actualmente en las guarderías, entre estos los mejores son los que contienen música educativa. En ellos también se combinan los versos rítmicos para estimular al niño para que se fije tanto en la música como en la letra. </a:t>
            </a:r>
          </a:p>
          <a:p>
            <a:pPr>
              <a:buNone/>
            </a:pP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2.- EL CANTO INFANTIL</a:t>
            </a:r>
            <a:endParaRPr lang="es-MX" dirty="0"/>
          </a:p>
        </p:txBody>
      </p:sp>
      <p:sp>
        <p:nvSpPr>
          <p:cNvPr id="3" name="2 Marcador de contenido"/>
          <p:cNvSpPr>
            <a:spLocks noGrp="1"/>
          </p:cNvSpPr>
          <p:nvPr>
            <p:ph idx="1"/>
          </p:nvPr>
        </p:nvSpPr>
        <p:spPr/>
        <p:txBody>
          <a:bodyPr>
            <a:normAutofit fontScale="62500" lnSpcReduction="20000"/>
          </a:bodyPr>
          <a:lstStyle/>
          <a:p>
            <a:pPr algn="just">
              <a:buNone/>
            </a:pPr>
            <a:r>
              <a:rPr lang="es-MX" b="1" dirty="0" smtClean="0"/>
              <a:t>OBJ: A TRAVÉS DEL CANTO, LA ALUMNA REFORZARÁ EN EL NIÑO LA PRONUNCIACIÓN DEL IDIOMA CON SUS DIVERSOS SONIDOS EN LAS DIFERENTES ETAPAS DEL DESARROLLO.</a:t>
            </a:r>
          </a:p>
          <a:p>
            <a:pPr algn="ctr">
              <a:buNone/>
            </a:pPr>
            <a:endParaRPr lang="es-MX" dirty="0" smtClean="0"/>
          </a:p>
          <a:p>
            <a:pPr algn="ctr">
              <a:buNone/>
            </a:pPr>
            <a:r>
              <a:rPr lang="es-MX" b="1" dirty="0" smtClean="0"/>
              <a:t>      </a:t>
            </a:r>
            <a:r>
              <a:rPr lang="es-MX" dirty="0" smtClean="0"/>
              <a:t>Un hecho sorprendente al trabajar con niños de Educación Preescolar, es verlos realizando cualquier actividad de clase, y ponerse a cantar repentinamente. Aún más asombroso es cuando uno o dos se unen, al momento ya se han unido todos sus compañeros a este canto colectivo. Para ellos es compartir algo que aman, es un momento rico en emociones, que se puede utilizar para la exploración de otros elementos.</a:t>
            </a:r>
          </a:p>
          <a:p>
            <a:pPr algn="ctr">
              <a:buNone/>
            </a:pPr>
            <a:r>
              <a:rPr lang="es-MX" dirty="0" smtClean="0"/>
              <a:t>      Los niños cantan incluso antes de hablar, y es sumamente importante dejar que la imaginación musical se desarrolle, dejar que improvisen sus canciones libremente y su lenguaje. A los más pequeños les encanta las canciones que sirven para hablarles del cuerpo, el placer de las palabras unido al descubrimiento del lenguaje y del cuerpo, los balanceos, los juegos corporales y las canciones acompañadas de gestos.</a:t>
            </a:r>
          </a:p>
          <a:p>
            <a:pPr>
              <a:buNone/>
            </a:pP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 EL JUEGO INFANTIL</a:t>
            </a:r>
            <a:endParaRPr lang="es-MX" dirty="0"/>
          </a:p>
        </p:txBody>
      </p:sp>
      <p:sp>
        <p:nvSpPr>
          <p:cNvPr id="3" name="2 Marcador de contenido"/>
          <p:cNvSpPr>
            <a:spLocks noGrp="1"/>
          </p:cNvSpPr>
          <p:nvPr>
            <p:ph idx="1"/>
          </p:nvPr>
        </p:nvSpPr>
        <p:spPr/>
        <p:txBody>
          <a:bodyPr>
            <a:normAutofit fontScale="70000" lnSpcReduction="20000"/>
          </a:bodyPr>
          <a:lstStyle/>
          <a:p>
            <a:pPr algn="just">
              <a:buNone/>
            </a:pPr>
            <a:r>
              <a:rPr lang="es-MX" b="1" dirty="0" smtClean="0"/>
              <a:t>OBJ: </a:t>
            </a:r>
            <a:r>
              <a:rPr lang="es-MX" b="1" dirty="0" smtClean="0"/>
              <a:t>LA ALUMNA RECONOCERÁ QUE A TRAVÉS DE LAS ACTIVIDADES FORMALES PUEDE HACERSE GRATO EL APRENDIZAJE. REALIZARÁ UNA CLASIFICACIÓN DE LOS JUGUETES SEGÚN LAS ETAPAS DEL DESARROLLO DEL NIÑO.</a:t>
            </a:r>
            <a:endParaRPr lang="es-MX" b="1" dirty="0" smtClean="0"/>
          </a:p>
          <a:p>
            <a:pPr algn="just">
              <a:buNone/>
            </a:pPr>
            <a:endParaRPr lang="es-MX" dirty="0" smtClean="0"/>
          </a:p>
          <a:p>
            <a:pPr algn="ctr">
              <a:buNone/>
            </a:pPr>
            <a:r>
              <a:rPr lang="es-MX" dirty="0" smtClean="0"/>
              <a:t>     El juego, además de ser una actividad, ayuda al niño a desarrollar todas sus funciones psíquicas, físicas y sociales. Los niños desarrollan las múltiples facetas de su personalidad: aprenden a relacionarse con el entorno, desarrollan sus aspectos más creativos y perfeccionan sus múltiples habilidades ayudándoles a canalizar tanto su energía vital (física) como la mental y la emocional, lo que es de gran ayuda en su desarrollo integral como personas completas facilitándoles su integración en el entorno social en que se mueven. En razón de eso hay que buscar el juguete adecuado y estar muy conscientes del papel que tendrá en el desarrollo del niño. </a:t>
            </a:r>
          </a:p>
          <a:p>
            <a:pPr>
              <a:buNone/>
            </a:pP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4.- ACTIVIDADES CON RCJ</a:t>
            </a:r>
            <a:endParaRPr lang="es-MX" dirty="0"/>
          </a:p>
        </p:txBody>
      </p:sp>
      <p:sp>
        <p:nvSpPr>
          <p:cNvPr id="3" name="2 Marcador de contenido"/>
          <p:cNvSpPr>
            <a:spLocks noGrp="1"/>
          </p:cNvSpPr>
          <p:nvPr>
            <p:ph idx="1"/>
          </p:nvPr>
        </p:nvSpPr>
        <p:spPr/>
        <p:txBody>
          <a:bodyPr>
            <a:normAutofit fontScale="77500" lnSpcReduction="20000"/>
          </a:bodyPr>
          <a:lstStyle/>
          <a:p>
            <a:pPr algn="just">
              <a:buNone/>
            </a:pPr>
            <a:r>
              <a:rPr lang="es-MX" b="1" dirty="0" smtClean="0"/>
              <a:t>OBJ: </a:t>
            </a:r>
            <a:r>
              <a:rPr lang="es-MX" b="1" dirty="0" smtClean="0"/>
              <a:t>LA ALUMNA FORMARÁ UNA COMPILACIÓN DE RITMOS, CANTOS Y JUEGOS MEXICANOS, PARA PONERLAS EN PRÁCTICA EN LOS CICLOS DE EDUCACIÓN PREESCOLAR.</a:t>
            </a:r>
            <a:endParaRPr lang="es-MX" b="1" dirty="0" smtClean="0"/>
          </a:p>
          <a:p>
            <a:pPr>
              <a:buNone/>
            </a:pPr>
            <a:r>
              <a:rPr lang="es-MX" b="1" dirty="0" smtClean="0"/>
              <a:t>    </a:t>
            </a:r>
          </a:p>
          <a:p>
            <a:pPr algn="ctr">
              <a:buNone/>
            </a:pPr>
            <a:r>
              <a:rPr lang="es-MX" b="1" dirty="0" smtClean="0"/>
              <a:t>     </a:t>
            </a:r>
            <a:r>
              <a:rPr lang="es-MX" dirty="0" smtClean="0"/>
              <a:t>La maestra que juega con sus alumnos fortalece la relación con ellos, los conoce de mejor manera, y tiene a su favor la confianza y el amor de sus alumnos. </a:t>
            </a:r>
          </a:p>
          <a:p>
            <a:pPr algn="ctr">
              <a:buNone/>
            </a:pPr>
            <a:r>
              <a:rPr lang="es-MX" dirty="0" smtClean="0"/>
              <a:t>    </a:t>
            </a:r>
          </a:p>
          <a:p>
            <a:pPr algn="ctr">
              <a:buNone/>
            </a:pPr>
            <a:r>
              <a:rPr lang="es-MX" dirty="0" smtClean="0"/>
              <a:t>    Las rondas infantiles y el juego, no sólo dan alegría, sino que fortalecen destrezas, habilidades, valores y actitudes que son muy necesarios para el desarrollo integral del niño.</a:t>
            </a:r>
          </a:p>
          <a:p>
            <a:pPr>
              <a:buNone/>
            </a:pP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RELACIÓN TRANSVERSAL,</a:t>
            </a:r>
            <a:br>
              <a:rPr lang="es-ES" dirty="0" smtClean="0"/>
            </a:br>
            <a:r>
              <a:rPr lang="es-ES" dirty="0" smtClean="0"/>
              <a:t>POR BLOQUES</a:t>
            </a:r>
            <a:endParaRPr lang="es-MX" dirty="0"/>
          </a:p>
        </p:txBody>
      </p:sp>
      <p:sp>
        <p:nvSpPr>
          <p:cNvPr id="3" name="2 Marcador de contenido"/>
          <p:cNvSpPr>
            <a:spLocks noGrp="1"/>
          </p:cNvSpPr>
          <p:nvPr>
            <p:ph idx="1"/>
          </p:nvPr>
        </p:nvSpPr>
        <p:spPr/>
        <p:txBody>
          <a:bodyPr/>
          <a:lstStyle/>
          <a:p>
            <a:r>
              <a:rPr lang="es-ES" dirty="0" smtClean="0"/>
              <a:t>BLOQUE 1: Desarrollo personal y social. Lenguaje y comunicación.</a:t>
            </a:r>
          </a:p>
          <a:p>
            <a:r>
              <a:rPr lang="es-ES" dirty="0" smtClean="0"/>
              <a:t>BLOQUE 2: Pensamiento matemático. Exploración y conocimiento del mundo.</a:t>
            </a:r>
          </a:p>
          <a:p>
            <a:r>
              <a:rPr lang="es-ES" dirty="0" smtClean="0"/>
              <a:t>BLOQUE 3: Expresión y apreciación artística. Desarrollo físico y salud.</a:t>
            </a:r>
            <a:endParaRPr lang="es-MX" dirty="0"/>
          </a:p>
        </p:txBody>
      </p:sp>
      <p:sp>
        <p:nvSpPr>
          <p:cNvPr id="4" name="3 Marcador de pie de página"/>
          <p:cNvSpPr>
            <a:spLocks noGrp="1"/>
          </p:cNvSpPr>
          <p:nvPr>
            <p:ph type="ftr" sz="quarter" idx="11"/>
          </p:nvPr>
        </p:nvSpPr>
        <p:spPr/>
        <p:txBody>
          <a:bodyPr/>
          <a:lstStyle/>
          <a:p>
            <a:r>
              <a:rPr lang="es-ES" smtClean="0"/>
              <a:t>Jesús Posada, RCJ 2012.</a:t>
            </a:r>
            <a:endParaRPr lang="es-ES"/>
          </a:p>
        </p:txBody>
      </p:sp>
    </p:spTree>
  </p:cSld>
  <p:clrMapOvr>
    <a:masterClrMapping/>
  </p:clrMapOvr>
  <p:transition spd="slow">
    <p:dissolve/>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ES" dirty="0" smtClean="0"/>
              <a:t>COMPETENCIA QUE SE DESARROLLA</a:t>
            </a:r>
            <a:endParaRPr lang="es-MX" dirty="0"/>
          </a:p>
        </p:txBody>
      </p:sp>
      <p:sp>
        <p:nvSpPr>
          <p:cNvPr id="5" name="4 Subtítulo"/>
          <p:cNvSpPr>
            <a:spLocks noGrp="1"/>
          </p:cNvSpPr>
          <p:nvPr>
            <p:ph type="subTitle" idx="1"/>
          </p:nvPr>
        </p:nvSpPr>
        <p:spPr/>
        <p:txBody>
          <a:bodyPr/>
          <a:lstStyle/>
          <a:p>
            <a:r>
              <a:rPr lang="es-ES" dirty="0" smtClean="0"/>
              <a:t>POR CADA BLOQUE</a:t>
            </a:r>
            <a:endParaRPr lang="es-MX"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TotalTime>
  <Words>902</Words>
  <Application>Microsoft Office PowerPoint</Application>
  <PresentationFormat>Presentación en pantalla (4:3)</PresentationFormat>
  <Paragraphs>63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Brío</vt:lpstr>
      <vt:lpstr>RITMOS, CANTOS Y JUEGOS</vt:lpstr>
      <vt:lpstr>OBJETIVOS DEL TALLER</vt:lpstr>
      <vt:lpstr>TEMAS</vt:lpstr>
      <vt:lpstr>1.- EL RITMO EN EL NIÑO</vt:lpstr>
      <vt:lpstr>2.- EL CANTO INFANTIL</vt:lpstr>
      <vt:lpstr>3.- EL JUEGO INFANTIL</vt:lpstr>
      <vt:lpstr>4.- ACTIVIDADES CON RCJ</vt:lpstr>
      <vt:lpstr>RELACIÓN TRANSVERSAL, POR BLOQUES</vt:lpstr>
      <vt:lpstr>COMPETENCIA QUE SE DESARROLLA</vt:lpstr>
      <vt:lpstr> BLOQUE 1: Desarrollo personal y social. Lenguaje y comunicación. </vt:lpstr>
      <vt:lpstr> BLOQUE 2: Pensamiento matemático. Exploración y conocimiento del mundo. </vt:lpstr>
      <vt:lpstr> BLOQUE 3: Expresión y apreciación artística. Desarrollo físico y salud. </vt:lpstr>
      <vt:lpstr>EVALUACIÓN POR PERIODO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RITMOS, CANTOS Y JUEGOS</dc:title>
  <cp:lastModifiedBy>Nombre de usuario</cp:lastModifiedBy>
  <cp:revision>9</cp:revision>
  <dcterms:modified xsi:type="dcterms:W3CDTF">2012-08-28T17:57:09Z</dcterms:modified>
</cp:coreProperties>
</file>