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0"/>
  </p:notesMasterIdLst>
  <p:sldIdLst>
    <p:sldId id="256" r:id="rId2"/>
    <p:sldId id="287" r:id="rId3"/>
    <p:sldId id="268" r:id="rId4"/>
    <p:sldId id="281" r:id="rId5"/>
    <p:sldId id="273" r:id="rId6"/>
    <p:sldId id="280" r:id="rId7"/>
    <p:sldId id="274" r:id="rId8"/>
    <p:sldId id="282" r:id="rId9"/>
    <p:sldId id="289" r:id="rId10"/>
    <p:sldId id="275" r:id="rId11"/>
    <p:sldId id="277" r:id="rId12"/>
    <p:sldId id="258" r:id="rId13"/>
    <p:sldId id="283" r:id="rId14"/>
    <p:sldId id="262" r:id="rId15"/>
    <p:sldId id="284" r:id="rId16"/>
    <p:sldId id="260" r:id="rId17"/>
    <p:sldId id="290" r:id="rId18"/>
    <p:sldId id="261" r:id="rId19"/>
    <p:sldId id="263" r:id="rId20"/>
    <p:sldId id="291" r:id="rId21"/>
    <p:sldId id="264" r:id="rId22"/>
    <p:sldId id="266" r:id="rId23"/>
    <p:sldId id="267" r:id="rId24"/>
    <p:sldId id="269" r:id="rId25"/>
    <p:sldId id="270" r:id="rId26"/>
    <p:sldId id="288" r:id="rId27"/>
    <p:sldId id="271" r:id="rId28"/>
    <p:sldId id="272" r:id="rId29"/>
  </p:sldIdLst>
  <p:sldSz cx="9144000" cy="6858000" type="screen4x3"/>
  <p:notesSz cx="6858000" cy="91440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71" autoAdjust="0"/>
  </p:normalViewPr>
  <p:slideViewPr>
    <p:cSldViewPr>
      <p:cViewPr>
        <p:scale>
          <a:sx n="100" d="100"/>
          <a:sy n="100" d="100"/>
        </p:scale>
        <p:origin x="-58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BD4F0AE-C075-41D7-9912-CFFE8040AF0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48748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271548-2E3C-4AF3-AE85-05521B0A5601}" type="slidenum">
              <a:rPr lang="es-ES"/>
              <a:pPr/>
              <a:t>1</a:t>
            </a:fld>
            <a:endParaRPr lang="es-ES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6311D3-0A02-4C41-946D-C3334F638A77}" type="slidenum">
              <a:rPr lang="es-ES"/>
              <a:pPr/>
              <a:t>22</a:t>
            </a:fld>
            <a:endParaRPr lang="es-ES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F3C3E-FCF9-4C43-86B2-485F5491111C}" type="slidenum">
              <a:rPr lang="es-ES"/>
              <a:pPr/>
              <a:t>23</a:t>
            </a:fld>
            <a:endParaRPr lang="es-ES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4869E1-EFC3-48F8-A91F-898BC408E109}" type="slidenum">
              <a:rPr lang="es-ES"/>
              <a:pPr/>
              <a:t>24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1AFD2B-54A6-4D57-BCC8-392EF028F8D9}" type="slidenum">
              <a:rPr lang="es-ES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D4F0AE-C075-41D7-9912-CFFE8040AF05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83010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D67753-20C0-4F9F-9EAC-BB9E14837412}" type="slidenum">
              <a:rPr lang="es-ES"/>
              <a:pPr/>
              <a:t>12</a:t>
            </a:fld>
            <a:endParaRPr lang="es-E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5E5460-0D3C-4ED0-8FFE-17B3004ABEDB}" type="slidenum">
              <a:rPr lang="es-ES"/>
              <a:pPr/>
              <a:t>14</a:t>
            </a:fld>
            <a:endParaRPr lang="es-ES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27C08-FD75-4041-A303-DD4BAAB41B16}" type="slidenum">
              <a:rPr lang="es-ES"/>
              <a:pPr/>
              <a:t>16</a:t>
            </a:fld>
            <a:endParaRPr lang="es-ES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CA1BC1-5BE0-4BE2-8651-86744A069CBD}" type="slidenum">
              <a:rPr lang="es-ES"/>
              <a:pPr/>
              <a:t>18</a:t>
            </a:fld>
            <a:endParaRPr lang="es-ES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D2106E-A7DA-41E4-974D-4A41294EAA20}" type="slidenum">
              <a:rPr lang="es-ES"/>
              <a:pPr/>
              <a:t>19</a:t>
            </a:fld>
            <a:endParaRPr lang="es-ES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08C41D-E7A6-47E6-89C3-91F91C30052A}" type="slidenum">
              <a:rPr lang="es-ES"/>
              <a:pPr/>
              <a:t>21</a:t>
            </a:fld>
            <a:endParaRPr lang="es-ES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549770-A216-4983-AD1C-13B3D8C8F2E3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1BA1B-8E70-43A0-8BBA-2031F2311305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59301E-394D-4C54-B526-4E5EA5DAB40B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762209-FD4D-4B3E-B1E0-7C15D56AC1B4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F5610-A321-4B46-B91D-40B416A50E5D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76D9C3-5111-4B09-91AE-A50D32262B36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D2F7F-25E9-49C8-8CBD-805F54361296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D4D5CB-BB3C-4B52-BF70-EDFDEB4ABDB8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6BDA84-3921-4018-85F6-D6BDD4BCBE08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CF95B-1E41-460B-973B-BB54AEEC7196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9F7C4-D622-4AD0-9000-FCE76ADC0122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46C8C4CB-6B08-49FD-B4E4-4FFA46E55058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rgbClr val="FF0000"/>
                </a:solidFill>
                <a:latin typeface="Arial Rounded MT Bold" pitchFamily="34" charset="0"/>
              </a:rPr>
              <a:t>ESCUELA NORMAL DE EDUCACIÓN PREESCOLAR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72816"/>
            <a:ext cx="8244408" cy="4536504"/>
          </a:xfrm>
        </p:spPr>
        <p:txBody>
          <a:bodyPr>
            <a:normAutofit/>
          </a:bodyPr>
          <a:lstStyle/>
          <a:p>
            <a:pPr algn="just"/>
            <a:r>
              <a:rPr lang="es-ES" sz="3200" b="1" dirty="0" smtClean="0">
                <a:solidFill>
                  <a:schemeClr val="tx1"/>
                </a:solidFill>
              </a:rPr>
              <a:t>TALLER DE DISEÑO DE </a:t>
            </a:r>
          </a:p>
          <a:p>
            <a:pPr algn="just"/>
            <a:r>
              <a:rPr lang="es-ES" sz="3200" b="1" dirty="0" smtClean="0">
                <a:solidFill>
                  <a:schemeClr val="tx1"/>
                </a:solidFill>
              </a:rPr>
              <a:t>DIDÁCTICAS I</a:t>
            </a:r>
          </a:p>
          <a:p>
            <a:pPr algn="just"/>
            <a:r>
              <a:rPr lang="es-ES" sz="3200" b="1" dirty="0" smtClean="0">
                <a:solidFill>
                  <a:schemeClr val="tx1"/>
                </a:solidFill>
              </a:rPr>
              <a:t>5° SEMESTRE</a:t>
            </a:r>
          </a:p>
          <a:p>
            <a:pPr algn="just"/>
            <a:endParaRPr lang="es-ES" b="1" dirty="0" smtClean="0">
              <a:solidFill>
                <a:schemeClr val="tx1"/>
              </a:solidFill>
            </a:endParaRPr>
          </a:p>
          <a:p>
            <a:pPr algn="just"/>
            <a:r>
              <a:rPr lang="es-ES" b="1" dirty="0" smtClean="0">
                <a:solidFill>
                  <a:schemeClr val="tx1"/>
                </a:solidFill>
                <a:latin typeface="Arial Rounded MT Bold" pitchFamily="34" charset="0"/>
              </a:rPr>
              <a:t>PROFRA. MAYRA LETICIA BALDERAS</a:t>
            </a:r>
          </a:p>
          <a:p>
            <a:pPr algn="just"/>
            <a:r>
              <a:rPr lang="es-ES" b="1" dirty="0" smtClean="0">
                <a:solidFill>
                  <a:schemeClr val="tx1"/>
                </a:solidFill>
                <a:latin typeface="Arial Rounded MT Bold" pitchFamily="34" charset="0"/>
              </a:rPr>
              <a:t>REYES</a:t>
            </a:r>
            <a:endParaRPr lang="es-ES" dirty="0" smtClean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  <a:p>
            <a:pPr algn="just"/>
            <a:endParaRPr lang="es-E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6024" y="620688"/>
            <a:ext cx="853244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/>
              <a:t>BLOQUE III</a:t>
            </a:r>
          </a:p>
          <a:p>
            <a:r>
              <a:rPr lang="es-ES" b="1" i="1" u="sng" dirty="0" smtClean="0"/>
              <a:t>Competencias didácticas:</a:t>
            </a:r>
          </a:p>
          <a:p>
            <a:pPr>
              <a:buNone/>
            </a:pPr>
            <a:endParaRPr lang="es-MX" dirty="0" smtClean="0"/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s-ES" dirty="0" smtClean="0"/>
              <a:t>Sabe diseñar, organizar y poner en práctica estrategias y actividades didácticas adecuadas al desarrollo de los alumnos, así como a las características sociales y culturales de éstos y de su entorno familiar, con el fin de que los educandos alcancen los propósitos de conocimiento, de desarrollo de habilidades y de formación valoral que promueve la educación preescolar.</a:t>
            </a:r>
            <a:endParaRPr lang="es-MX" dirty="0" smtClean="0"/>
          </a:p>
          <a:p>
            <a:pPr algn="just">
              <a:buNone/>
            </a:pPr>
            <a:endParaRPr lang="es-MX" dirty="0" smtClean="0"/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s-ES" dirty="0" smtClean="0"/>
              <a:t>Reconoce las diferencias individuales de los educandos que influyen en los procesos de aprendizaje y aplica estrategias didácticas para estimularlos; en especial, es capaz de favorecer el aprendizaje de los niños en condiciones familiares y sociales particularmente difíciles.</a:t>
            </a:r>
          </a:p>
          <a:p>
            <a:pPr lvl="2" algn="just">
              <a:buNone/>
            </a:pPr>
            <a:endParaRPr lang="es-MX" dirty="0" smtClean="0"/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s-ES" dirty="0" smtClean="0"/>
              <a:t>Es capaz de establecer un clima de relación en el grupo, que favorece actitudes de confianza, autoestima, respeto, orden, creatividad, curiosidad y placer por el estudio, así como el fortalecimiento de la autonomía de los educandos.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92696"/>
            <a:ext cx="874846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Wingdings" pitchFamily="2" charset="2"/>
              <a:buChar char="q"/>
            </a:pPr>
            <a:r>
              <a:rPr lang="es-ES" dirty="0" smtClean="0"/>
              <a:t>Reconoce el valor pedagógico del juego y lo utiliza en su trabajo cotidiano como un recurso que promueve el desarrollo de aprendizajes, habilidades, actitudes y valores</a:t>
            </a:r>
            <a:r>
              <a:rPr lang="es-ES" b="1" dirty="0" smtClean="0"/>
              <a:t>.</a:t>
            </a:r>
          </a:p>
          <a:p>
            <a:pPr lvl="1" algn="just"/>
            <a:endParaRPr lang="es-ES" dirty="0" smtClean="0"/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s-ES" dirty="0" smtClean="0"/>
              <a:t>Identifica las necesidades especiales de educación que pueden presentar algunos de sus alumnos, las atiende, si es posible, mediante propuestas didácticas particulares y sabe dónde obtener orientación y apoyo para hacerlo.</a:t>
            </a:r>
          </a:p>
          <a:p>
            <a:pPr marL="742950" lvl="1" indent="-285750" algn="just">
              <a:buFont typeface="Wingdings" pitchFamily="2" charset="2"/>
              <a:buChar char="q"/>
            </a:pPr>
            <a:endParaRPr lang="es-ES" dirty="0" smtClean="0"/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s-ES" dirty="0" smtClean="0"/>
              <a:t>Conoce y aplica distintas estrategias para valorar los logros que alcancen los niños y la calidad de su desempeño docente. A partir de la evaluación, tiene la disposición de modificar los procedimientos didácticos que aplica.</a:t>
            </a:r>
          </a:p>
          <a:p>
            <a:pPr marL="742950" lvl="1" indent="-285750" algn="just">
              <a:buFont typeface="Wingdings" pitchFamily="2" charset="2"/>
              <a:buChar char="q"/>
            </a:pPr>
            <a:endParaRPr lang="es-ES" dirty="0" smtClean="0"/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s-ES" dirty="0" smtClean="0"/>
              <a:t>Aprovecha los recursos que ofrece el entorno de la escuela con creatividad, flexibilidad y propósitos claros para promover el aprendizaje de los niños.</a:t>
            </a:r>
          </a:p>
          <a:p>
            <a:pPr marL="742950" lvl="1" indent="-285750" algn="just">
              <a:buFont typeface="Wingdings" pitchFamily="2" charset="2"/>
              <a:buChar char="q"/>
            </a:pPr>
            <a:endParaRPr lang="es-ES" dirty="0" smtClean="0"/>
          </a:p>
          <a:p>
            <a:pPr marL="742950" lvl="1" indent="-285750" algn="just">
              <a:buFont typeface="Wingdings" pitchFamily="2" charset="2"/>
              <a:buChar char="q"/>
            </a:pPr>
            <a:r>
              <a:rPr lang="es-ES" dirty="0" smtClean="0"/>
              <a:t>Es capaz de seleccionar y diseñar materiales congruentes con el enfoque y los propósitos de la educación preescolar, en particular distingue los que propician el interés, la curiosidad y el desarrollo de las capacidades de los niños, de aquellos que carecen de sentido pedagógico.</a:t>
            </a:r>
            <a:endParaRPr lang="es-MX" dirty="0" smtClean="0"/>
          </a:p>
          <a:p>
            <a:pPr lvl="1" algn="just"/>
            <a:endParaRPr lang="es-ES" dirty="0" smtClean="0"/>
          </a:p>
          <a:p>
            <a:pPr lvl="1" algn="just"/>
            <a:endParaRPr lang="es-ES" dirty="0" smtClean="0"/>
          </a:p>
          <a:p>
            <a:pPr lvl="1" algn="just"/>
            <a:endParaRPr lang="es-ES" dirty="0" smtClean="0"/>
          </a:p>
          <a:p>
            <a:pPr lvl="1" algn="just"/>
            <a:endParaRPr lang="es-MX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/>
          <a:lstStyle/>
          <a:p>
            <a:pPr eaLnBrk="1" hangingPunct="1">
              <a:defRPr/>
            </a:pPr>
            <a:r>
              <a:rPr lang="es-ES" sz="2400" b="1" i="1" dirty="0" smtClean="0">
                <a:latin typeface="Century Gothic" pitchFamily="34" charset="0"/>
              </a:rPr>
              <a:t>ASIGNATURAS</a:t>
            </a:r>
            <a:r>
              <a:rPr lang="es-ES" sz="2400" b="1" i="1" dirty="0"/>
              <a:t> </a:t>
            </a:r>
            <a:r>
              <a:rPr lang="es-ES" sz="2400" b="1" i="1" dirty="0" smtClean="0"/>
              <a:t>QUE SE RELACIONAN CON TALLER DE DISEÑO DE ACTIVIDADES DIDÁCTICAS: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196752"/>
            <a:ext cx="7772400" cy="444204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MX" dirty="0" smtClean="0">
                <a:cs typeface="Arial" charset="0"/>
              </a:rPr>
              <a:t> </a:t>
            </a:r>
            <a:endParaRPr lang="es-ES" dirty="0" smtClean="0">
              <a:cs typeface="Times New Roman" pitchFamily="18" charset="0"/>
            </a:endParaRPr>
          </a:p>
          <a:p>
            <a:pPr marL="64008" indent="0" eaLnBrk="1" hangingPunct="1">
              <a:lnSpc>
                <a:spcPct val="90000"/>
              </a:lnSpc>
              <a:buNone/>
              <a:defRPr/>
            </a:pPr>
            <a:r>
              <a:rPr lang="es-MX" sz="2800" b="1" dirty="0" smtClean="0">
                <a:latin typeface="Century Gothic" pitchFamily="34" charset="0"/>
                <a:cs typeface="Arial" charset="0"/>
              </a:rPr>
              <a:t>ASIGNATURAS ANTECEDENTES:</a:t>
            </a:r>
            <a:endParaRPr lang="es-ES" sz="2800" b="1" dirty="0" smtClean="0">
              <a:latin typeface="Century Gothic" pitchFamily="34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s-MX" sz="2800" dirty="0" smtClean="0">
                <a:latin typeface="Century Gothic" pitchFamily="34" charset="0"/>
                <a:cs typeface="Arial" charset="0"/>
              </a:rPr>
              <a:t>Escuela y contexto social, adquisición y desenvolvimiento del lenguaje I y II, socialización y afectividad, iniciación al trabajo escolar, observación y práctica docente I y II, pensamiento matemático, desarrollo físico y psicomotor I y II.</a:t>
            </a:r>
            <a:endParaRPr lang="es-ES" sz="2800" dirty="0" smtClean="0">
              <a:latin typeface="Century Gothic" pitchFamily="34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s-MX" sz="2800" dirty="0" smtClean="0">
                <a:latin typeface="Century Gothic" pitchFamily="34" charset="0"/>
                <a:cs typeface="Arial" charset="0"/>
              </a:rPr>
              <a:t> 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s-ES" sz="2800" dirty="0" smtClean="0">
              <a:latin typeface="Century Gothic" pitchFamily="34" charset="0"/>
              <a:cs typeface="Times New Roman" pitchFamily="18" charset="0"/>
            </a:endParaRPr>
          </a:p>
          <a:p>
            <a:pPr marL="64008" indent="0" eaLnBrk="1" hangingPunct="1">
              <a:lnSpc>
                <a:spcPct val="90000"/>
              </a:lnSpc>
              <a:buNone/>
              <a:defRPr/>
            </a:pPr>
            <a:r>
              <a:rPr lang="es-MX" sz="2800" b="1" dirty="0" smtClean="0">
                <a:latin typeface="Century Gothic" pitchFamily="34" charset="0"/>
                <a:cs typeface="Arial" charset="0"/>
              </a:rPr>
              <a:t>ASIGNATURAS PARALELAS :</a:t>
            </a:r>
            <a:endParaRPr lang="es-ES" sz="2800" b="1" dirty="0" smtClean="0">
              <a:latin typeface="Century Gothic" pitchFamily="34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dirty="0" smtClean="0">
                <a:latin typeface="Century Gothic" pitchFamily="34" charset="0"/>
                <a:cs typeface="Arial" charset="0"/>
              </a:rPr>
              <a:t>Taller de Diseño de actividades Didácticas I, Seminario de Temas Selectos, Conocimiento del medio natural y social II, Cuidado de la Salud, Asignatura regional I, Entorno Familiar y Social.</a:t>
            </a:r>
            <a:endParaRPr lang="es-ES" sz="2800" dirty="0" smtClean="0">
              <a:latin typeface="Century Gothic" pitchFamily="34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6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608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s-MX" sz="3200" b="1" dirty="0">
                <a:latin typeface="Century Gothic" pitchFamily="34" charset="0"/>
                <a:cs typeface="Arial" charset="0"/>
              </a:rPr>
              <a:t>ASIGNATURAS SUBSECUENTES</a:t>
            </a:r>
            <a:r>
              <a:rPr lang="es-MX" sz="3200" b="1" dirty="0" smtClean="0">
                <a:latin typeface="Century Gothic" pitchFamily="34" charset="0"/>
                <a:cs typeface="Arial" charset="0"/>
              </a:rPr>
              <a:t>:</a:t>
            </a:r>
          </a:p>
          <a:p>
            <a:pPr marL="64008" indent="0">
              <a:lnSpc>
                <a:spcPct val="90000"/>
              </a:lnSpc>
              <a:buNone/>
              <a:defRPr/>
            </a:pPr>
            <a:endParaRPr lang="es-ES" sz="3200" b="1" dirty="0">
              <a:latin typeface="Century Gothic" pitchFamily="34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s-MX" sz="3200" dirty="0">
                <a:latin typeface="Century Gothic" pitchFamily="34" charset="0"/>
                <a:cs typeface="Arial" charset="0"/>
              </a:rPr>
              <a:t>Observación y práctica docente IV. Taller de Diseño de actividades didácticas II, Trabajo docente I y II seminario de análisis del trabajo docente.</a:t>
            </a:r>
            <a:endParaRPr lang="es-ES" sz="3200" dirty="0">
              <a:latin typeface="Century Gothic" pitchFamily="34" charset="0"/>
              <a:cs typeface="Times New Roman" pitchFamily="18" charset="0"/>
            </a:endParaRPr>
          </a:p>
          <a:p>
            <a:pPr marL="6400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632144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628800"/>
            <a:ext cx="7772400" cy="5472608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s-MX" sz="2800" dirty="0" smtClean="0">
                <a:latin typeface="Comic Sans MS" pitchFamily="66" charset="0"/>
                <a:cs typeface="Arial" charset="0"/>
              </a:rPr>
              <a:t>Revisión del programa</a:t>
            </a:r>
            <a:endParaRPr lang="es-ES" sz="2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dirty="0" smtClean="0">
                <a:latin typeface="Comic Sans MS" pitchFamily="66" charset="0"/>
                <a:cs typeface="Arial" charset="0"/>
              </a:rPr>
              <a:t>Planeación del curso</a:t>
            </a:r>
            <a:endParaRPr lang="es-ES" sz="2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dirty="0" smtClean="0">
                <a:latin typeface="Comic Sans MS" pitchFamily="66" charset="0"/>
                <a:cs typeface="Arial" charset="0"/>
              </a:rPr>
              <a:t>Estudio y análisis de textos</a:t>
            </a:r>
            <a:endParaRPr lang="es-ES" sz="2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dirty="0" smtClean="0">
                <a:latin typeface="Comic Sans MS" pitchFamily="66" charset="0"/>
                <a:cs typeface="Arial" charset="0"/>
              </a:rPr>
              <a:t>Recurrir a programas de cursos anteriores</a:t>
            </a:r>
            <a:endParaRPr lang="es-ES" sz="2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dirty="0" smtClean="0">
                <a:latin typeface="Comic Sans MS" pitchFamily="66" charset="0"/>
                <a:cs typeface="Arial" charset="0"/>
              </a:rPr>
              <a:t>Revisión de diario de trabajos anteriores</a:t>
            </a:r>
            <a:endParaRPr lang="es-ES" sz="2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dirty="0" smtClean="0">
                <a:latin typeface="Comic Sans MS" pitchFamily="66" charset="0"/>
                <a:cs typeface="Arial" charset="0"/>
              </a:rPr>
              <a:t>Preparar actividades didácticas</a:t>
            </a:r>
            <a:endParaRPr lang="es-ES" sz="2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dirty="0" smtClean="0">
                <a:latin typeface="Comic Sans MS" pitchFamily="66" charset="0"/>
                <a:cs typeface="Arial" charset="0"/>
              </a:rPr>
              <a:t>Cumplir con propósitos bien definidos y precisos</a:t>
            </a:r>
            <a:endParaRPr lang="es-ES" sz="2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dirty="0" smtClean="0">
                <a:latin typeface="Comic Sans MS" pitchFamily="66" charset="0"/>
                <a:cs typeface="Arial" charset="0"/>
              </a:rPr>
              <a:t>Diversificar formas de trabajo</a:t>
            </a:r>
            <a:endParaRPr lang="es-ES" sz="2800" dirty="0" smtClean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" name="1 Cinta perforada"/>
          <p:cNvSpPr/>
          <p:nvPr/>
        </p:nvSpPr>
        <p:spPr>
          <a:xfrm>
            <a:off x="1043608" y="476672"/>
            <a:ext cx="5760640" cy="122413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i="1" dirty="0" smtClean="0">
                <a:solidFill>
                  <a:schemeClr val="tx1"/>
                </a:solidFill>
              </a:rPr>
              <a:t>ORIENTACIONES DIDÁCTICAS</a:t>
            </a:r>
            <a:endParaRPr lang="es-MX" sz="32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408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s-MX" sz="3200" dirty="0">
                <a:latin typeface="Comic Sans MS" pitchFamily="66" charset="0"/>
                <a:cs typeface="Arial" charset="0"/>
              </a:rPr>
              <a:t>Trabajo individual, en equipo y en grupo</a:t>
            </a:r>
            <a:endParaRPr lang="es-ES" sz="3200" dirty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MX" sz="3200" dirty="0">
                <a:latin typeface="Comic Sans MS" pitchFamily="66" charset="0"/>
                <a:cs typeface="Arial" charset="0"/>
              </a:rPr>
              <a:t>Lectura individual</a:t>
            </a:r>
            <a:endParaRPr lang="es-ES" sz="3200" dirty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MX" sz="3200" dirty="0">
                <a:latin typeface="Comic Sans MS" pitchFamily="66" charset="0"/>
                <a:cs typeface="Arial" charset="0"/>
              </a:rPr>
              <a:t>Escritura de textos producto de la reflexión y expresión de opiniones fundamentadas</a:t>
            </a:r>
            <a:endParaRPr lang="es-ES" sz="3200" dirty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MX" sz="3200" dirty="0">
                <a:latin typeface="Comic Sans MS" pitchFamily="66" charset="0"/>
                <a:cs typeface="Arial" charset="0"/>
              </a:rPr>
              <a:t>Realizar la observación y práctica por equipos</a:t>
            </a:r>
            <a:endParaRPr lang="es-ES" sz="3200" dirty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MX" sz="3200" dirty="0">
                <a:latin typeface="Comic Sans MS" pitchFamily="66" charset="0"/>
                <a:cs typeface="Arial" charset="0"/>
              </a:rPr>
              <a:t>Guiar la reflexión y la discusión</a:t>
            </a:r>
            <a:endParaRPr lang="es-ES" sz="3200" dirty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MX" sz="3200" dirty="0">
                <a:latin typeface="Comic Sans MS" pitchFamily="66" charset="0"/>
                <a:cs typeface="Arial" charset="0"/>
              </a:rPr>
              <a:t>Orientar el proceso de elaboración, revisión y análisis de resultados</a:t>
            </a:r>
            <a:endParaRPr lang="es-ES" sz="3200" dirty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MX" sz="3200" dirty="0">
                <a:latin typeface="Comic Sans MS" pitchFamily="66" charset="0"/>
                <a:cs typeface="Arial" charset="0"/>
              </a:rPr>
              <a:t>Elaboración de planes</a:t>
            </a:r>
            <a:endParaRPr lang="es-ES" sz="3200" dirty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MX" sz="3200" dirty="0">
                <a:latin typeface="Comic Sans MS" pitchFamily="66" charset="0"/>
                <a:cs typeface="Arial" charset="0"/>
              </a:rPr>
              <a:t>Realizar visitas previas</a:t>
            </a:r>
            <a:endParaRPr lang="es-ES" sz="3200" dirty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MX" sz="3200" dirty="0">
                <a:latin typeface="Comic Sans MS" pitchFamily="66" charset="0"/>
                <a:cs typeface="Arial" charset="0"/>
              </a:rPr>
              <a:t>Auto evaluar y auto corregir (cuando, donde y porque se equivocaron)</a:t>
            </a:r>
            <a:endParaRPr lang="es-ES" sz="3200" dirty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MX" sz="3200" dirty="0">
                <a:latin typeface="Comic Sans MS" pitchFamily="66" charset="0"/>
                <a:cs typeface="Arial" charset="0"/>
              </a:rPr>
              <a:t>Como idear mejores alternativas </a:t>
            </a:r>
            <a:endParaRPr lang="es-ES" sz="3200" dirty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es-ES" sz="32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es-ES" sz="32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80312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39552" y="1571625"/>
            <a:ext cx="8071048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s-MX" sz="1400" dirty="0">
                <a:cs typeface="Arial" charset="0"/>
              </a:rPr>
              <a:t> </a:t>
            </a:r>
            <a:endParaRPr lang="es-ES" sz="1400" dirty="0">
              <a:latin typeface="Times New Roman" pitchFamily="18" charset="0"/>
              <a:cs typeface="Times New Roman" pitchFamily="18" charset="0"/>
            </a:endParaRPr>
          </a:p>
          <a:p>
            <a:pPr algn="l" eaLnBrk="0" hangingPunct="0"/>
            <a:endParaRPr lang="es-MX" sz="2000" b="1" dirty="0" smtClean="0">
              <a:latin typeface="Century Gothic" pitchFamily="34" charset="0"/>
              <a:cs typeface="Arial" charset="0"/>
            </a:endParaRPr>
          </a:p>
          <a:p>
            <a:pPr algn="l" eaLnBrk="0" hangingPunct="0"/>
            <a:r>
              <a:rPr lang="es-MX" sz="2000" b="1" dirty="0" smtClean="0">
                <a:latin typeface="Century Gothic" pitchFamily="34" charset="0"/>
                <a:cs typeface="Arial" charset="0"/>
              </a:rPr>
              <a:t>El </a:t>
            </a:r>
            <a:r>
              <a:rPr lang="es-MX" sz="2000" b="1" dirty="0">
                <a:latin typeface="Century Gothic" pitchFamily="34" charset="0"/>
                <a:cs typeface="Arial" charset="0"/>
              </a:rPr>
              <a:t>trabajo educativo en la educación preescolar</a:t>
            </a:r>
          </a:p>
          <a:p>
            <a:pPr algn="l" eaLnBrk="0" hangingPunct="0"/>
            <a:endParaRPr lang="es-ES" sz="2000" b="1" dirty="0">
              <a:latin typeface="Century Gothic" pitchFamily="34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entury Gothic" pitchFamily="34" charset="0"/>
                <a:cs typeface="Arial" charset="0"/>
              </a:rPr>
              <a:t>Las prácticas pedagógicas y las concepciones implícitas de las educadoras.</a:t>
            </a:r>
            <a:endParaRPr lang="es-ES" sz="2000" dirty="0">
              <a:latin typeface="Century Gothic" pitchFamily="34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entury Gothic" pitchFamily="34" charset="0"/>
                <a:cs typeface="Arial" charset="0"/>
              </a:rPr>
              <a:t>Temas:</a:t>
            </a:r>
            <a:endParaRPr lang="es-ES" sz="2000" dirty="0">
              <a:latin typeface="Century Gothic" pitchFamily="34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entury Gothic" pitchFamily="34" charset="0"/>
                <a:cs typeface="Arial" charset="0"/>
              </a:rPr>
              <a:t>1.- La misión de la educación preescolar.</a:t>
            </a:r>
            <a:endParaRPr lang="es-ES" sz="2000" dirty="0">
              <a:latin typeface="Century Gothic" pitchFamily="34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entury Gothic" pitchFamily="34" charset="0"/>
                <a:cs typeface="Arial" charset="0"/>
              </a:rPr>
              <a:t>2</a:t>
            </a:r>
            <a:r>
              <a:rPr lang="es-MX" sz="2000" dirty="0" smtClean="0">
                <a:latin typeface="Century Gothic" pitchFamily="34" charset="0"/>
                <a:cs typeface="Arial" charset="0"/>
              </a:rPr>
              <a:t>.- Los </a:t>
            </a:r>
            <a:r>
              <a:rPr lang="es-MX" sz="2000" dirty="0">
                <a:latin typeface="Century Gothic" pitchFamily="34" charset="0"/>
                <a:cs typeface="Arial" charset="0"/>
              </a:rPr>
              <a:t>medios, los recursos y actividades predominantes.</a:t>
            </a:r>
            <a:endParaRPr lang="es-ES" sz="2000" dirty="0">
              <a:latin typeface="Century Gothic" pitchFamily="34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entury Gothic" pitchFamily="34" charset="0"/>
                <a:cs typeface="Arial" charset="0"/>
              </a:rPr>
              <a:t>3.- Las concepciones acerca del aprendizaje de los niños, los mitos y las tradiciones en las formas de trabajo.</a:t>
            </a:r>
            <a:endParaRPr lang="es-ES" sz="2000" dirty="0">
              <a:latin typeface="Century Gothic" pitchFamily="34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entury Gothic" pitchFamily="34" charset="0"/>
                <a:cs typeface="Arial" charset="0"/>
              </a:rPr>
              <a:t>4.- ¿Qué pueden y deben aprender los niños?</a:t>
            </a:r>
            <a:endParaRPr lang="es-ES" sz="2000" dirty="0">
              <a:latin typeface="Century Gothic" pitchFamily="34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entury Gothic" pitchFamily="34" charset="0"/>
                <a:cs typeface="Arial" charset="0"/>
              </a:rPr>
              <a:t> </a:t>
            </a:r>
            <a:endParaRPr lang="es-ES" sz="2000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" name="1 Almacenamiento interno"/>
          <p:cNvSpPr/>
          <p:nvPr/>
        </p:nvSpPr>
        <p:spPr>
          <a:xfrm>
            <a:off x="755576" y="548680"/>
            <a:ext cx="2952328" cy="1022945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i="1" dirty="0" smtClean="0">
                <a:solidFill>
                  <a:schemeClr val="tx1"/>
                </a:solidFill>
              </a:rPr>
              <a:t>BLOQUES</a:t>
            </a:r>
            <a:endParaRPr lang="es-MX" sz="4000" b="1" i="1" dirty="0">
              <a:solidFill>
                <a:schemeClr val="tx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932040" y="26064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i="1" dirty="0" smtClean="0"/>
              <a:t>BLOQUE  I</a:t>
            </a:r>
            <a:endParaRPr lang="es-MX" sz="2800" b="1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>
            <a:normAutofit fontScale="92500" lnSpcReduction="20000"/>
          </a:bodyPr>
          <a:lstStyle/>
          <a:p>
            <a:pPr marL="68580" indent="0" eaLnBrk="0" hangingPunct="0">
              <a:buNone/>
            </a:pPr>
            <a:r>
              <a:rPr lang="es-MX" b="1" i="1" dirty="0" smtClean="0">
                <a:latin typeface="Century Gothic" pitchFamily="34" charset="0"/>
              </a:rPr>
              <a:t>Un </a:t>
            </a:r>
            <a:r>
              <a:rPr lang="es-MX" b="1" i="1" dirty="0">
                <a:latin typeface="Century Gothic" pitchFamily="34" charset="0"/>
              </a:rPr>
              <a:t>trabajo centrado en el desarrollo de las capacidades cognoscitivas y en el desarrollo integral de los niños</a:t>
            </a:r>
            <a:r>
              <a:rPr lang="es-MX" b="1" i="1" dirty="0" smtClean="0">
                <a:latin typeface="Century Gothic" pitchFamily="34" charset="0"/>
              </a:rPr>
              <a:t>.</a:t>
            </a:r>
          </a:p>
          <a:p>
            <a:pPr marL="68580" indent="0" eaLnBrk="0" hangingPunct="0">
              <a:buNone/>
            </a:pPr>
            <a:endParaRPr lang="es-MX" b="1" dirty="0" smtClean="0">
              <a:solidFill>
                <a:schemeClr val="tx1"/>
              </a:solidFill>
              <a:latin typeface="Candara" pitchFamily="34" charset="0"/>
            </a:endParaRPr>
          </a:p>
          <a:p>
            <a:pPr eaLnBrk="0" hangingPunct="0"/>
            <a:r>
              <a:rPr lang="es-MX" sz="2600" b="1" dirty="0" smtClean="0">
                <a:solidFill>
                  <a:schemeClr val="tx1"/>
                </a:solidFill>
                <a:latin typeface="Candara" pitchFamily="34" charset="0"/>
              </a:rPr>
              <a:t>Temas:</a:t>
            </a:r>
          </a:p>
          <a:p>
            <a:pPr marL="68580" indent="0" eaLnBrk="0" hangingPunct="0">
              <a:buNone/>
            </a:pPr>
            <a:r>
              <a:rPr lang="es-MX" sz="2600" b="1" dirty="0">
                <a:solidFill>
                  <a:schemeClr val="accent1"/>
                </a:solidFill>
                <a:latin typeface="Comic Sans MS" pitchFamily="66" charset="0"/>
              </a:rPr>
              <a:t/>
            </a:r>
            <a:br>
              <a:rPr lang="es-MX" sz="2600" b="1" dirty="0">
                <a:solidFill>
                  <a:schemeClr val="accent1"/>
                </a:solidFill>
                <a:latin typeface="Comic Sans MS" pitchFamily="66" charset="0"/>
              </a:rPr>
            </a:br>
            <a:r>
              <a:rPr lang="es-MX" sz="2600" b="1" dirty="0">
                <a:solidFill>
                  <a:schemeClr val="tx1"/>
                </a:solidFill>
                <a:latin typeface="Century Gothic" pitchFamily="34" charset="0"/>
              </a:rPr>
              <a:t>1. La misión de la educación </a:t>
            </a:r>
            <a:r>
              <a:rPr lang="es-MX" sz="2600" b="1" dirty="0" err="1">
                <a:solidFill>
                  <a:schemeClr val="tx1"/>
                </a:solidFill>
                <a:latin typeface="Century Gothic" pitchFamily="34" charset="0"/>
              </a:rPr>
              <a:t>preescolar</a:t>
            </a:r>
            <a:r>
              <a:rPr lang="es-MX" sz="2600" b="1" dirty="0">
                <a:solidFill>
                  <a:schemeClr val="tx1"/>
                </a:solidFill>
                <a:latin typeface="Century Gothic" pitchFamily="34" charset="0"/>
              </a:rPr>
              <a:t> y sus aportes.</a:t>
            </a:r>
            <a:br>
              <a:rPr lang="es-MX" sz="2600" b="1" dirty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es-MX" sz="2600" b="1" dirty="0">
                <a:solidFill>
                  <a:schemeClr val="tx1"/>
                </a:solidFill>
                <a:latin typeface="Century Gothic" pitchFamily="34" charset="0"/>
              </a:rPr>
              <a:t>2.- Aprender a pensar</a:t>
            </a:r>
            <a:br>
              <a:rPr lang="es-MX" sz="2600" b="1" dirty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es-MX" sz="2600" b="1" dirty="0">
                <a:solidFill>
                  <a:schemeClr val="tx1"/>
                </a:solidFill>
                <a:latin typeface="Century Gothic" pitchFamily="34" charset="0"/>
              </a:rPr>
              <a:t>3.- La formación de valores, hábitos y actitudes.</a:t>
            </a:r>
            <a:br>
              <a:rPr lang="es-MX" sz="2600" b="1" dirty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es-MX" sz="2600" b="1" dirty="0">
                <a:solidFill>
                  <a:schemeClr val="tx1"/>
                </a:solidFill>
                <a:latin typeface="Century Gothic" pitchFamily="34" charset="0"/>
              </a:rPr>
              <a:t>4.- La intervención educativa en el Jardín de Niños.</a:t>
            </a:r>
            <a:r>
              <a:rPr lang="es-MX" sz="2600" b="1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s-MX" sz="2600" b="1" dirty="0">
                <a:solidFill>
                  <a:schemeClr val="tx1"/>
                </a:solidFill>
                <a:latin typeface="Comic Sans MS" pitchFamily="66" charset="0"/>
              </a:rPr>
            </a:br>
            <a:endParaRPr lang="es-MX" sz="2600" b="1" dirty="0">
              <a:latin typeface="Century Gothic" pitchFamily="34" charset="0"/>
            </a:endParaRPr>
          </a:p>
          <a:p>
            <a:endParaRPr lang="es-MX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4860032" y="45264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i="1" dirty="0" smtClean="0"/>
              <a:t>BLOQUE  II</a:t>
            </a:r>
            <a:endParaRPr lang="es-MX" sz="2800" b="1" i="1" dirty="0"/>
          </a:p>
        </p:txBody>
      </p:sp>
    </p:spTree>
    <p:extLst>
      <p:ext uri="{BB962C8B-B14F-4D97-AF65-F5344CB8AC3E}">
        <p14:creationId xmlns:p14="http://schemas.microsoft.com/office/powerpoint/2010/main" xmlns="" val="2622275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531813" y="1052737"/>
            <a:ext cx="7348537" cy="475252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s-ES" sz="1600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MX" sz="1600" dirty="0" smtClean="0">
                <a:cs typeface="Arial" charset="0"/>
              </a:rPr>
              <a:t> </a:t>
            </a:r>
            <a:endParaRPr lang="es-ES" sz="1600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MX" sz="3600" b="1" dirty="0" smtClean="0">
                <a:latin typeface="Century Gothic" pitchFamily="34" charset="0"/>
                <a:cs typeface="Arial" charset="0"/>
              </a:rPr>
              <a:t> La diversificación de formas de trabajo en el aula.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s-ES" sz="2000" b="1" dirty="0" smtClean="0">
              <a:latin typeface="Century Gothic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MX" sz="2400" b="1" i="1" dirty="0" smtClean="0">
                <a:latin typeface="Century Gothic" pitchFamily="34" charset="0"/>
                <a:cs typeface="Arial" charset="0"/>
              </a:rPr>
              <a:t>Temas:</a:t>
            </a:r>
            <a:endParaRPr lang="es-ES" sz="2400" b="1" i="1" dirty="0" smtClean="0">
              <a:latin typeface="Century Gothic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MX" sz="2400" b="1" i="1" dirty="0" smtClean="0">
                <a:latin typeface="Century Gothic" pitchFamily="34" charset="0"/>
                <a:cs typeface="Arial" charset="0"/>
              </a:rPr>
              <a:t>1.- Los principios en que se fundamenta la intervención educativa y la elección de las modalidades de trabajo en el Jardín de Niños.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s-MX" sz="2400" b="1" i="1" dirty="0" smtClean="0">
              <a:latin typeface="Century Gothic" pitchFamily="34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MX" sz="2400" b="1" i="1" dirty="0" smtClean="0">
                <a:latin typeface="Century Gothic" pitchFamily="34" charset="0"/>
                <a:cs typeface="Times New Roman" pitchFamily="18" charset="0"/>
              </a:rPr>
              <a:t>2.- El desarrollo de la intervención docente y el análisis de la propia practica.</a:t>
            </a:r>
            <a:endParaRPr lang="es-ES" sz="2400" b="1" i="1" dirty="0" smtClean="0">
              <a:latin typeface="Century Gothic" pitchFamily="34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MX" sz="2400" b="1" i="1" dirty="0" smtClean="0">
                <a:latin typeface="Century Gothic" pitchFamily="34" charset="0"/>
                <a:cs typeface="Arial" charset="0"/>
              </a:rPr>
              <a:t> </a:t>
            </a:r>
            <a:endParaRPr lang="es-ES" sz="2400" b="1" i="1" dirty="0" smtClean="0">
              <a:latin typeface="Century Gothic" pitchFamily="34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sz="1600" dirty="0" smtClean="0">
              <a:latin typeface="Comic Sans MS" pitchFamily="66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076056" y="260648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 smtClean="0"/>
              <a:t>BLOQUE  III</a:t>
            </a:r>
            <a:endParaRPr lang="es-MX" sz="3200" b="1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219200"/>
            <a:ext cx="7927032" cy="494610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s-ES" sz="2800" b="1" i="1" dirty="0" smtClean="0">
                <a:cs typeface="Times New Roman" pitchFamily="18" charset="0"/>
              </a:rPr>
              <a:t>1.- Harf, Ruth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s-ES" sz="2800" b="1" i="1" dirty="0" smtClean="0">
                <a:cs typeface="Times New Roman" pitchFamily="18" charset="0"/>
              </a:rPr>
              <a:t>2.- Torres, Rosa María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s-ES" sz="2800" b="1" i="1" dirty="0" smtClean="0">
                <a:cs typeface="Times New Roman" pitchFamily="18" charset="0"/>
              </a:rPr>
              <a:t>3.- SEP(1998) “El valor de educar: opinión de Fernando Savater”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s-ES" sz="2800" b="1" i="1" dirty="0" smtClean="0">
                <a:cs typeface="Times New Roman" pitchFamily="18" charset="0"/>
              </a:rPr>
              <a:t>4.- Gardner, Howard.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s-ES" sz="2800" b="1" i="1" dirty="0" smtClean="0">
                <a:cs typeface="Times New Roman" pitchFamily="18" charset="0"/>
              </a:rPr>
              <a:t>5.- Cohen, Dorothy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s-ES" sz="2800" b="1" i="1" dirty="0" smtClean="0">
                <a:cs typeface="Times New Roman" pitchFamily="18" charset="0"/>
              </a:rPr>
              <a:t>6.- Pramling, Ingrid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s-ES" sz="2800" b="1" i="1" dirty="0" smtClean="0">
                <a:cs typeface="Times New Roman" pitchFamily="18" charset="0"/>
              </a:rPr>
              <a:t>7.- Casals Grané, Ester.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s-ES" sz="2800" b="1" i="1" dirty="0" smtClean="0">
                <a:cs typeface="Times New Roman" pitchFamily="18" charset="0"/>
              </a:rPr>
              <a:t>8.- Zabala, Antoni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s-ES" sz="2800" b="1" i="1" dirty="0" smtClean="0">
                <a:cs typeface="Times New Roman" pitchFamily="18" charset="0"/>
              </a:rPr>
              <a:t>9.- Domínguez Chillón,  Gloria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s-ES" sz="2800" b="1" i="1" dirty="0" smtClean="0">
                <a:cs typeface="Times New Roman" pitchFamily="18" charset="0"/>
              </a:rPr>
              <a:t>10.- Laguía, Ma. José y Cinta Vidal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s-ES" sz="2800" b="1" i="1" dirty="0" smtClean="0">
                <a:cs typeface="Times New Roman" pitchFamily="18" charset="0"/>
              </a:rPr>
              <a:t>11.- Benchimol, Karina y Cecilia Román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s-ES" sz="2800" b="1" i="1" dirty="0" smtClean="0">
                <a:cs typeface="Times New Roman" pitchFamily="18" charset="0"/>
              </a:rPr>
              <a:t>12.- Rué, Joan.</a:t>
            </a:r>
          </a:p>
          <a:p>
            <a:pPr marL="68580" indent="0" eaLnBrk="1" hangingPunct="1">
              <a:lnSpc>
                <a:spcPct val="80000"/>
              </a:lnSpc>
              <a:buNone/>
              <a:defRPr/>
            </a:pPr>
            <a:r>
              <a:rPr lang="es-MX" sz="2800" b="1" i="1" dirty="0" smtClean="0">
                <a:latin typeface="Comic Sans MS" pitchFamily="66" charset="0"/>
                <a:cs typeface="Arial" charset="0"/>
              </a:rPr>
              <a:t> </a:t>
            </a:r>
            <a:endParaRPr lang="es-ES" sz="2800" b="1" i="1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endParaRPr lang="es-ES" sz="1400" b="1" i="1" dirty="0" smtClean="0">
              <a:latin typeface="Comic Sans MS" pitchFamily="66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860032" y="26064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i="1" dirty="0" smtClean="0"/>
              <a:t>BIBLIOGRAFÍA</a:t>
            </a:r>
            <a:endParaRPr lang="es-MX" sz="2800" b="1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1520" y="2967335"/>
            <a:ext cx="842493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800" b="1" cap="none" spc="50" dirty="0" smtClean="0">
                <a:ln w="1143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BIENVENIDOS! </a:t>
            </a:r>
            <a:endParaRPr lang="es-ES" sz="8800" b="1" cap="none" spc="50" dirty="0">
              <a:ln w="11430"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8649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4581129"/>
            <a:ext cx="6696744" cy="187220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s-MX" sz="2400" dirty="0" smtClean="0">
                <a:latin typeface="Brush Script MT" pitchFamily="66" charset="0"/>
              </a:rPr>
              <a:t>         </a:t>
            </a:r>
            <a:r>
              <a:rPr lang="es-MX" sz="3600" b="1" dirty="0" smtClean="0">
                <a:latin typeface="Bodoni MT" pitchFamily="18" charset="0"/>
                <a:cs typeface="Times New Roman" pitchFamily="18" charset="0"/>
              </a:rPr>
              <a:t>Hay dos tipos de educación, la que te enseña a ganarte la vida y la que te enseña a vivir. </a:t>
            </a:r>
          </a:p>
          <a:p>
            <a:pPr>
              <a:buNone/>
            </a:pPr>
            <a:r>
              <a:rPr lang="es-MX" sz="3600" b="1" dirty="0" smtClean="0">
                <a:latin typeface="Bodoni MT" pitchFamily="18" charset="0"/>
              </a:rPr>
              <a:t>      Antony de Melo</a:t>
            </a:r>
          </a:p>
          <a:p>
            <a:pPr>
              <a:buNone/>
            </a:pPr>
            <a:endParaRPr lang="es-MX" sz="2800" dirty="0" smtClean="0"/>
          </a:p>
          <a:p>
            <a:endParaRPr lang="es-MX" dirty="0"/>
          </a:p>
        </p:txBody>
      </p:sp>
      <p:pic>
        <p:nvPicPr>
          <p:cNvPr id="1027" name="Picture 3" descr="C:\Users\mayra\AppData\Local\Microsoft\Windows\Temporary Internet Files\Content.IE5\PJTTK3ZB\MP90043942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48680"/>
            <a:ext cx="640080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1089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490" y="548680"/>
            <a:ext cx="7024744" cy="122413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MX" sz="2800" b="1" i="1" dirty="0" smtClean="0">
                <a:latin typeface="Comic Sans MS" pitchFamily="66" charset="0"/>
                <a:cs typeface="Arial" charset="0"/>
              </a:rPr>
              <a:t>LISTADO DE HABILIDADES DE LA ASIGNATURA</a:t>
            </a:r>
            <a:r>
              <a:rPr lang="es-ES" sz="2800" b="1" i="1" dirty="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es-ES" sz="2800" b="1" i="1" dirty="0" smtClean="0">
                <a:latin typeface="Comic Sans MS" pitchFamily="66" charset="0"/>
                <a:cs typeface="Times New Roman" pitchFamily="18" charset="0"/>
              </a:rPr>
            </a:br>
            <a:endParaRPr lang="es-ES" sz="2800" b="1" i="1" dirty="0" smtClean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74813"/>
            <a:ext cx="7769225" cy="43862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s-MX" sz="2800" dirty="0" smtClean="0">
                <a:solidFill>
                  <a:schemeClr val="tx1"/>
                </a:solidFill>
                <a:latin typeface="Comic Sans MS" pitchFamily="66" charset="0"/>
                <a:cs typeface="Arial" charset="0"/>
              </a:rPr>
              <a:t>Conocer a los niños</a:t>
            </a:r>
            <a:endParaRPr lang="es-ES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s-MX" sz="2800" dirty="0" smtClean="0">
                <a:solidFill>
                  <a:schemeClr val="tx1"/>
                </a:solidFill>
                <a:latin typeface="Comic Sans MS" pitchFamily="66" charset="0"/>
                <a:cs typeface="Arial" charset="0"/>
              </a:rPr>
              <a:t>Preparar actividades (diseñar)</a:t>
            </a:r>
            <a:endParaRPr lang="es-ES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s-MX" sz="2800" dirty="0" smtClean="0">
                <a:solidFill>
                  <a:schemeClr val="tx1"/>
                </a:solidFill>
                <a:latin typeface="Comic Sans MS" pitchFamily="66" charset="0"/>
                <a:cs typeface="Arial" charset="0"/>
              </a:rPr>
              <a:t>Atender intereses y necesidades del grupo</a:t>
            </a:r>
            <a:endParaRPr lang="es-ES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s-MX" sz="2800" dirty="0" smtClean="0">
                <a:solidFill>
                  <a:schemeClr val="tx1"/>
                </a:solidFill>
                <a:latin typeface="Comic Sans MS" pitchFamily="66" charset="0"/>
                <a:cs typeface="Arial" charset="0"/>
              </a:rPr>
              <a:t>Buen uso de materiales</a:t>
            </a:r>
            <a:endParaRPr lang="es-ES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s-MX" sz="2800" dirty="0" smtClean="0">
                <a:solidFill>
                  <a:schemeClr val="tx1"/>
                </a:solidFill>
                <a:latin typeface="Comic Sans MS" pitchFamily="66" charset="0"/>
                <a:cs typeface="Arial" charset="0"/>
              </a:rPr>
              <a:t>Conocer los propósitos</a:t>
            </a:r>
            <a:endParaRPr lang="es-ES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s-MX" sz="2800" dirty="0" smtClean="0">
                <a:solidFill>
                  <a:schemeClr val="tx1"/>
                </a:solidFill>
                <a:latin typeface="Comic Sans MS" pitchFamily="66" charset="0"/>
                <a:cs typeface="Arial" charset="0"/>
              </a:rPr>
              <a:t>Organización (tiempo, actividades, espacio)</a:t>
            </a:r>
            <a:endParaRPr lang="es-ES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s-MX" sz="2800" dirty="0" smtClean="0">
                <a:solidFill>
                  <a:schemeClr val="tx1"/>
                </a:solidFill>
                <a:latin typeface="Comic Sans MS" pitchFamily="66" charset="0"/>
                <a:cs typeface="Arial" charset="0"/>
              </a:rPr>
              <a:t>Habilidades comunicativas</a:t>
            </a:r>
            <a:endParaRPr lang="es-ES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s-MX" sz="2800" dirty="0" smtClean="0">
                <a:solidFill>
                  <a:schemeClr val="tx1"/>
                </a:solidFill>
                <a:latin typeface="Comic Sans MS" pitchFamily="66" charset="0"/>
                <a:cs typeface="Arial" charset="0"/>
              </a:rPr>
              <a:t>Atención a la diversidad</a:t>
            </a:r>
            <a:endParaRPr lang="es-ES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s-MX" sz="2800" dirty="0" smtClean="0">
                <a:solidFill>
                  <a:schemeClr val="tx1"/>
                </a:solidFill>
                <a:latin typeface="Comic Sans MS" pitchFamily="66" charset="0"/>
                <a:cs typeface="Arial" charset="0"/>
              </a:rPr>
              <a:t>Aplicar conocimientos de la práctica</a:t>
            </a:r>
            <a:r>
              <a:rPr lang="es-MX" sz="2800" dirty="0" smtClean="0">
                <a:solidFill>
                  <a:schemeClr val="tx1"/>
                </a:solidFill>
                <a:cs typeface="Arial" charset="0"/>
              </a:rPr>
              <a:t>.</a:t>
            </a:r>
            <a:endParaRPr lang="es-ES" sz="2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MX" sz="2800" dirty="0" smtClean="0">
                <a:cs typeface="Arial" charset="0"/>
              </a:rPr>
              <a:t> </a:t>
            </a:r>
            <a:endParaRPr lang="es-ES" sz="28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2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836712"/>
            <a:ext cx="7024744" cy="3851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3200" dirty="0" smtClean="0">
                <a:latin typeface="Comic Sans MS" pitchFamily="66" charset="0"/>
              </a:rPr>
              <a:t>PROCEDIMIENTOS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5613" y="1628800"/>
            <a:ext cx="4033837" cy="4467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Confrontar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Describir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Relacionar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Aplicar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Valorar</a:t>
            </a:r>
            <a:endParaRPr lang="es-E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dirty="0" smtClean="0">
                <a:latin typeface="Comic Sans MS" pitchFamily="66" charset="0"/>
              </a:rPr>
              <a:t>Diseñar</a:t>
            </a:r>
            <a:endParaRPr lang="es-ES" sz="20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dirty="0" smtClean="0">
                <a:latin typeface="Comic Sans MS" pitchFamily="66" charset="0"/>
              </a:rPr>
              <a:t>Sistematizar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Explorar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Identificar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Atención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Comprender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Elegir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Expresión oral y escrita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Resolución de problemas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Recopilación de información.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sz="1600" b="1" i="1" dirty="0" smtClean="0">
              <a:latin typeface="Comic Sans MS" pitchFamily="66" charset="0"/>
            </a:endParaRPr>
          </a:p>
        </p:txBody>
      </p:sp>
      <p:sp>
        <p:nvSpPr>
          <p:cNvPr id="13322" name="Rectangle 10"/>
          <p:cNvSpPr>
            <a:spLocks noGrp="1" noChangeArrowheads="1"/>
          </p:cNvSpPr>
          <p:nvPr>
            <p:ph sz="quarter" idx="14"/>
          </p:nvPr>
        </p:nvSpPr>
        <p:spPr>
          <a:xfrm>
            <a:off x="5004048" y="1598613"/>
            <a:ext cx="3677990" cy="44973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Escribir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Evaluar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Argumentar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Registrar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Experimentar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dirty="0" smtClean="0">
                <a:latin typeface="Comic Sans MS" pitchFamily="66" charset="0"/>
              </a:rPr>
              <a:t>Analizar</a:t>
            </a:r>
            <a:endParaRPr lang="es-ES" sz="20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dirty="0" smtClean="0">
                <a:latin typeface="Comic Sans MS" pitchFamily="66" charset="0"/>
              </a:rPr>
              <a:t>Investigar</a:t>
            </a:r>
            <a:endParaRPr lang="es-ES" sz="20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dirty="0" smtClean="0">
                <a:latin typeface="Comic Sans MS" pitchFamily="66" charset="0"/>
              </a:rPr>
              <a:t>Reflexionar</a:t>
            </a:r>
            <a:endParaRPr lang="es-ES" sz="20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dirty="0" smtClean="0">
                <a:latin typeface="Comic Sans MS" pitchFamily="66" charset="0"/>
              </a:rPr>
              <a:t>Planificar</a:t>
            </a:r>
            <a:endParaRPr lang="es-ES" sz="20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dirty="0" smtClean="0">
                <a:latin typeface="Comic Sans MS" pitchFamily="66" charset="0"/>
              </a:rPr>
              <a:t>Dialogar</a:t>
            </a:r>
            <a:endParaRPr lang="es-ES" sz="2000" b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dirty="0" smtClean="0">
                <a:latin typeface="Comic Sans MS" pitchFamily="66" charset="0"/>
              </a:rPr>
              <a:t>Seleccionar</a:t>
            </a:r>
            <a:endParaRPr lang="es-ES" sz="20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35968"/>
          </a:xfrm>
        </p:spPr>
        <p:txBody>
          <a:bodyPr/>
          <a:lstStyle/>
          <a:p>
            <a:pPr eaLnBrk="1" hangingPunct="1">
              <a:defRPr/>
            </a:pPr>
            <a:r>
              <a:rPr lang="es-ES" sz="3200" dirty="0" smtClean="0">
                <a:latin typeface="Comic Sans MS" pitchFamily="66" charset="0"/>
              </a:rPr>
              <a:t>CRITERIOS DE  CALIFICACIÓN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3988" cy="52212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MX" sz="1800" b="1" dirty="0" smtClean="0">
                <a:latin typeface="Comic Sans MS" pitchFamily="66" charset="0"/>
              </a:rPr>
              <a:t>EXAMEN       40</a:t>
            </a:r>
            <a:r>
              <a:rPr lang="es-MX" sz="1800" b="1" dirty="0">
                <a:latin typeface="Comic Sans MS" pitchFamily="66" charset="0"/>
              </a:rPr>
              <a:t>%</a:t>
            </a:r>
          </a:p>
          <a:p>
            <a:pPr eaLnBrk="1" hangingPunct="1">
              <a:defRPr/>
            </a:pPr>
            <a:r>
              <a:rPr lang="es-MX" sz="1800" b="1" dirty="0">
                <a:latin typeface="Comic Sans MS" pitchFamily="66" charset="0"/>
              </a:rPr>
              <a:t>TRABAJOS ESCRITOS  </a:t>
            </a:r>
            <a:r>
              <a:rPr lang="es-MX" sz="1800" b="1" dirty="0" smtClean="0">
                <a:latin typeface="Comic Sans MS" pitchFamily="66" charset="0"/>
              </a:rPr>
              <a:t>50</a:t>
            </a:r>
            <a:r>
              <a:rPr lang="es-MX" sz="1800" b="1" dirty="0">
                <a:latin typeface="Comic Sans MS" pitchFamily="66" charset="0"/>
              </a:rPr>
              <a:t>%</a:t>
            </a:r>
          </a:p>
          <a:p>
            <a:pPr eaLnBrk="1" hangingPunct="1">
              <a:defRPr/>
            </a:pPr>
            <a:r>
              <a:rPr lang="es-MX" sz="1800" b="1" dirty="0">
                <a:latin typeface="Comic Sans MS" pitchFamily="66" charset="0"/>
              </a:rPr>
              <a:t>PARTICIPACIÓN          10</a:t>
            </a:r>
            <a:r>
              <a:rPr lang="es-MX" sz="1800" b="1" dirty="0" smtClean="0">
                <a:latin typeface="Comic Sans MS" pitchFamily="66" charset="0"/>
              </a:rPr>
              <a:t>%</a:t>
            </a:r>
          </a:p>
          <a:p>
            <a:pPr eaLnBrk="1" hangingPunct="1">
              <a:defRPr/>
            </a:pPr>
            <a:r>
              <a:rPr lang="es-ES" sz="1800" b="1" dirty="0" smtClean="0">
                <a:latin typeface="Comic Sans MS" pitchFamily="66" charset="0"/>
              </a:rPr>
              <a:t>Tener buena actitud durante las clases, si no puede determinarse reprobatorio por el docente. </a:t>
            </a:r>
            <a:endParaRPr lang="es-MX" sz="1800" b="1" dirty="0" smtClean="0">
              <a:latin typeface="Comic Sans MS" pitchFamily="66" charset="0"/>
            </a:endParaRPr>
          </a:p>
          <a:p>
            <a:r>
              <a:rPr lang="es-ES" sz="1800" b="1" dirty="0" smtClean="0"/>
              <a:t>Nota: en los períodos en los cuales no exista jornada de práctica la evaluación será la siguiente: </a:t>
            </a:r>
            <a:endParaRPr lang="es-MX" sz="1800" b="1" dirty="0" smtClean="0"/>
          </a:p>
          <a:p>
            <a:pPr lvl="3"/>
            <a:r>
              <a:rPr lang="es-ES" sz="1800" b="1" dirty="0" smtClean="0"/>
              <a:t>Examen	                40%</a:t>
            </a:r>
            <a:endParaRPr lang="es-MX" sz="1800" b="1" dirty="0" smtClean="0"/>
          </a:p>
          <a:p>
            <a:pPr lvl="3"/>
            <a:r>
              <a:rPr lang="es-ES" sz="1800" b="1" dirty="0" smtClean="0"/>
              <a:t>Trabajos escritos	  30%</a:t>
            </a:r>
            <a:endParaRPr lang="es-MX" sz="1800" b="1" dirty="0" smtClean="0"/>
          </a:p>
          <a:p>
            <a:pPr lvl="3"/>
            <a:r>
              <a:rPr lang="es-ES" sz="1800" b="1" dirty="0" smtClean="0"/>
              <a:t>Participación               10%</a:t>
            </a:r>
          </a:p>
          <a:p>
            <a:pPr lvl="3"/>
            <a:r>
              <a:rPr lang="es-ES" sz="1800" b="1" dirty="0" smtClean="0"/>
              <a:t>Observación y Práctica  20%            </a:t>
            </a:r>
            <a:endParaRPr lang="es-MX" sz="1800" b="1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MX" sz="1800" b="1" dirty="0" smtClean="0">
                <a:latin typeface="Comic Sans MS" pitchFamily="66" charset="0"/>
              </a:rPr>
              <a:t>PARA </a:t>
            </a:r>
            <a:r>
              <a:rPr lang="es-MX" sz="1800" b="1" dirty="0">
                <a:latin typeface="Comic Sans MS" pitchFamily="66" charset="0"/>
              </a:rPr>
              <a:t>ACREDITAR LA ASIGNATURA SE REQUIERE DEL 85% DE ASISTENCIA , UNA BUENA ACTITUD Y DISPONIBILIDAD EN CLASE Y EN LA </a:t>
            </a:r>
            <a:r>
              <a:rPr lang="es-MX" sz="1800" b="1" dirty="0" smtClean="0">
                <a:latin typeface="Comic Sans MS" pitchFamily="66" charset="0"/>
              </a:rPr>
              <a:t>PRÁCTICA; además si no tienen aprobada la materia de Observación y Práctica, automáticamente reprueban Taller de Diseño y viceversa. </a:t>
            </a:r>
            <a:endParaRPr lang="es-MX" sz="1800" b="1" dirty="0">
              <a:latin typeface="Comic Sans MS" pitchFamily="66" charset="0"/>
            </a:endParaRPr>
          </a:p>
          <a:p>
            <a:pPr eaLnBrk="1" hangingPunct="1">
              <a:defRPr/>
            </a:pPr>
            <a:endParaRPr lang="es-MX" sz="20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196752"/>
            <a:ext cx="6777317" cy="504056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s-ES" sz="2400" b="1" i="1" dirty="0">
                <a:solidFill>
                  <a:schemeClr val="tx1"/>
                </a:solidFill>
                <a:latin typeface="Century Gothic" pitchFamily="34" charset="0"/>
              </a:rPr>
              <a:t>1.- PARTICIPACIÓN EN CLASE                                                   a) Exposición individual                                                         b) Exposición por </a:t>
            </a:r>
            <a:r>
              <a:rPr lang="es-ES" sz="2400" b="1" i="1" dirty="0" smtClean="0">
                <a:solidFill>
                  <a:schemeClr val="tx1"/>
                </a:solidFill>
                <a:latin typeface="Century Gothic" pitchFamily="34" charset="0"/>
              </a:rPr>
              <a:t>equipo</a:t>
            </a:r>
          </a:p>
          <a:p>
            <a:pPr algn="ctr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s-ES" sz="2400" b="1" dirty="0" smtClean="0">
                <a:solidFill>
                  <a:schemeClr val="tx1"/>
                </a:solidFill>
                <a:latin typeface="Century Gothic" pitchFamily="34" charset="0"/>
              </a:rPr>
              <a:t>ACTITUD POSITIVA EN TODO MOMENTO      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s-ES" sz="2400" b="1" dirty="0" smtClean="0">
                <a:solidFill>
                  <a:schemeClr val="tx1"/>
                </a:solidFill>
                <a:latin typeface="Century Gothic" pitchFamily="34" charset="0"/>
              </a:rPr>
              <a:t>2</a:t>
            </a:r>
            <a:r>
              <a:rPr lang="es-ES" sz="2400" b="1" dirty="0">
                <a:solidFill>
                  <a:schemeClr val="tx1"/>
                </a:solidFill>
                <a:latin typeface="Century Gothic" pitchFamily="34" charset="0"/>
              </a:rPr>
              <a:t>.- TRABAJOS ESCRITOS:  </a:t>
            </a:r>
            <a:r>
              <a:rPr lang="es-ES" sz="2400" b="1" dirty="0" smtClean="0">
                <a:solidFill>
                  <a:schemeClr val="tx1"/>
                </a:solidFill>
                <a:latin typeface="Century Gothic" pitchFamily="34" charset="0"/>
              </a:rPr>
              <a:t>                                           </a:t>
            </a:r>
            <a:r>
              <a:rPr lang="es-ES" sz="2400" b="1" dirty="0">
                <a:solidFill>
                  <a:schemeClr val="tx1"/>
                </a:solidFill>
                <a:latin typeface="Century Gothic" pitchFamily="34" charset="0"/>
              </a:rPr>
              <a:t>Resúmenes de </a:t>
            </a:r>
            <a:r>
              <a:rPr lang="es-ES" sz="2400" b="1" dirty="0" smtClean="0">
                <a:solidFill>
                  <a:schemeClr val="tx1"/>
                </a:solidFill>
                <a:latin typeface="Century Gothic" pitchFamily="34" charset="0"/>
              </a:rPr>
              <a:t>lecturas                                                             </a:t>
            </a:r>
            <a:r>
              <a:rPr lang="es-ES" sz="2400" b="1" dirty="0">
                <a:solidFill>
                  <a:schemeClr val="tx1"/>
                </a:solidFill>
                <a:latin typeface="Century Gothic" pitchFamily="34" charset="0"/>
              </a:rPr>
              <a:t>b) Análisis de lectura                                                                    c) Ensayos                                                                                   d) Fichas de actividades                                                                                                  e) Mapas conceptuales                                                      f ) Trípticos                                                                             g) Cuadros sinópticos                                                              h) Entrevistas y cuestionarios                                                   i ) Elaboración de diapositivas                                            J) Actitud Y Disposición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s-MX" sz="2400" b="1" dirty="0">
                <a:solidFill>
                  <a:schemeClr val="tx1"/>
                </a:solidFill>
                <a:latin typeface="Century Gothic" pitchFamily="34" charset="0"/>
              </a:rPr>
              <a:t>3.- </a:t>
            </a:r>
            <a:r>
              <a:rPr lang="es-MX" sz="2400" b="1" dirty="0" smtClean="0">
                <a:solidFill>
                  <a:schemeClr val="tx1"/>
                </a:solidFill>
                <a:latin typeface="Century Gothic" pitchFamily="34" charset="0"/>
              </a:rPr>
              <a:t>PRÁCTICA </a:t>
            </a:r>
            <a:r>
              <a:rPr lang="es-MX" sz="2400" b="1" dirty="0">
                <a:solidFill>
                  <a:schemeClr val="tx1"/>
                </a:solidFill>
                <a:latin typeface="Century Gothic" pitchFamily="34" charset="0"/>
              </a:rPr>
              <a:t>DOCENTE</a:t>
            </a:r>
            <a:endParaRPr lang="es-E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endParaRPr lang="es-MX" dirty="0" smtClean="0">
              <a:latin typeface="Comic Sans MS" pitchFamily="66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355976" y="91262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i="1" dirty="0" smtClean="0"/>
              <a:t>CRITERIOS  DE  EVALUACION</a:t>
            </a:r>
            <a:endParaRPr lang="es-MX" sz="2400" b="1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Períodos de Evaluación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Primera Evaluación:</a:t>
            </a:r>
          </a:p>
          <a:p>
            <a:pPr lvl="3"/>
            <a:r>
              <a:rPr lang="en-US" b="1" dirty="0" smtClean="0"/>
              <a:t>3,4 y 5 de Octubre  exámenes institucionales</a:t>
            </a:r>
          </a:p>
          <a:p>
            <a:pPr lvl="3"/>
            <a:r>
              <a:rPr lang="en-US" b="1" dirty="0" smtClean="0"/>
              <a:t>9 y 10 subir calificaciones</a:t>
            </a:r>
          </a:p>
          <a:p>
            <a:r>
              <a:rPr lang="en-US" b="1" dirty="0" smtClean="0"/>
              <a:t>Segunda Evaluación:</a:t>
            </a:r>
          </a:p>
          <a:p>
            <a:pPr lvl="3"/>
            <a:r>
              <a:rPr lang="en-US" b="1" dirty="0" smtClean="0"/>
              <a:t>12, 13 y 14 de Noviembre exámenes institucionales</a:t>
            </a:r>
          </a:p>
          <a:p>
            <a:pPr lvl="3"/>
            <a:r>
              <a:rPr lang="en-US" b="1" dirty="0" smtClean="0"/>
              <a:t>23 y 26 subir calificaciones</a:t>
            </a:r>
          </a:p>
          <a:p>
            <a:r>
              <a:rPr lang="en-US" b="1" dirty="0" smtClean="0"/>
              <a:t>Tercera Evaluación:</a:t>
            </a:r>
          </a:p>
          <a:p>
            <a:pPr lvl="3"/>
            <a:r>
              <a:rPr lang="en-US" b="1" dirty="0" smtClean="0"/>
              <a:t>14, 15 y 16 de Enero exámenes semestrales</a:t>
            </a:r>
          </a:p>
          <a:p>
            <a:pPr lvl="3"/>
            <a:r>
              <a:rPr lang="en-US" b="1" dirty="0" smtClean="0"/>
              <a:t>21 y 22 subir calificaciones</a:t>
            </a:r>
          </a:p>
          <a:p>
            <a:pPr lvl="3">
              <a:buNone/>
            </a:pP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83768" y="4581129"/>
            <a:ext cx="6660232" cy="187220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s-MX" sz="2400" dirty="0" smtClean="0">
                <a:latin typeface="Brush Script MT" pitchFamily="66" charset="0"/>
              </a:rPr>
              <a:t>         </a:t>
            </a:r>
            <a:r>
              <a:rPr lang="es-MX" sz="3600" dirty="0" smtClean="0">
                <a:latin typeface="Bodoni MT" pitchFamily="18" charset="0"/>
                <a:cs typeface="Times New Roman" pitchFamily="18" charset="0"/>
              </a:rPr>
              <a:t>Hay dos tipos de educación, la que te enseña a ganarte la vida y la que te enseña a vivir. </a:t>
            </a:r>
          </a:p>
          <a:p>
            <a:pPr>
              <a:buNone/>
            </a:pPr>
            <a:r>
              <a:rPr lang="es-MX" sz="3600" dirty="0" smtClean="0">
                <a:latin typeface="Bodoni MT" pitchFamily="18" charset="0"/>
              </a:rPr>
              <a:t>      Antony de Melo</a:t>
            </a:r>
          </a:p>
          <a:p>
            <a:pPr>
              <a:buNone/>
            </a:pPr>
            <a:endParaRPr lang="es-MX" sz="2800" dirty="0" smtClean="0"/>
          </a:p>
          <a:p>
            <a:endParaRPr lang="es-MX" dirty="0"/>
          </a:p>
        </p:txBody>
      </p:sp>
      <p:pic>
        <p:nvPicPr>
          <p:cNvPr id="1027" name="Picture 3" descr="C:\Users\mayra\AppData\Local\Microsoft\Windows\Temporary Internet Files\Content.IE5\PJTTK3ZB\MP90043942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48680"/>
            <a:ext cx="640080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62594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200" b="1" i="1" dirty="0" smtClean="0"/>
              <a:t>Jornadas de Observación y Práctica</a:t>
            </a:r>
            <a:br>
              <a:rPr lang="es-MX" sz="3200" b="1" i="1" dirty="0" smtClean="0"/>
            </a:br>
            <a:r>
              <a:rPr lang="es-MX" sz="3200" b="1" i="1" dirty="0" smtClean="0"/>
              <a:t>y visita previa</a:t>
            </a:r>
            <a:endParaRPr lang="es-MX" sz="32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MX" sz="2400" b="1" dirty="0" smtClean="0"/>
              <a:t>9 de Octubre = Primera  visita previa</a:t>
            </a:r>
            <a:endParaRPr lang="es-MX" sz="2400" dirty="0" smtClean="0"/>
          </a:p>
          <a:p>
            <a:pPr lvl="1" algn="just"/>
            <a:r>
              <a:rPr lang="es-MX" sz="2400" b="1" dirty="0" smtClean="0"/>
              <a:t>22 al 26 de Octubre primera jornada de observación y práctica (2 días de observación y ayudantía, el resto de práctica)  (Proyecto de Trabajo)</a:t>
            </a:r>
          </a:p>
          <a:p>
            <a:pPr lvl="1" algn="just">
              <a:buNone/>
            </a:pPr>
            <a:endParaRPr lang="es-MX" sz="2400" dirty="0" smtClean="0"/>
          </a:p>
          <a:p>
            <a:pPr algn="just"/>
            <a:r>
              <a:rPr lang="es-MX" sz="2400" b="1" dirty="0" smtClean="0"/>
              <a:t>8 de Noviembre = Segunda visita previa </a:t>
            </a:r>
            <a:endParaRPr lang="es-MX" sz="2400" dirty="0" smtClean="0"/>
          </a:p>
          <a:p>
            <a:pPr lvl="1" algn="just"/>
            <a:r>
              <a:rPr lang="es-MX" sz="2400" b="1" dirty="0" smtClean="0"/>
              <a:t>26 Noviembre al 7 de Diciembre segunda jornada de observación y práctica (2 días de observación y ayudantía y el resto de práctica con las modalidades de Talleres y Proyecto de Trabajo)</a:t>
            </a:r>
            <a:endParaRPr lang="es-MX" sz="2400" dirty="0" smtClean="0"/>
          </a:p>
          <a:p>
            <a:endParaRPr lang="es-MX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57120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REGLAMENTO DE CLASE: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998739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contestar celular, a menos que sea urgente.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Traer los materiales a la clase.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Tal vez se revisen tareas extemporáneas pero con menos calificación.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Venir a la clase preparada con la lectura previa y/o tarea encargada.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Respetar a las compañeras (en todo momento).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Ser puntuales.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 contará la participación.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Permanecer en el salón, a menos que sea necesario salir.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Tener actitud positiva –de lo contrario la maestra titular podrá reprobar a la alumna(o)- y de participación.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Los exámenes no se aplicarán fuera de tiempo.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utilización de la computadora será sólo en caso necesario.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Consultar las palabras del texto leído, en caso de no entenderlas.</a:t>
            </a:r>
            <a:endParaRPr lang="es-MX" sz="20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25780" indent="-457200">
              <a:buFont typeface="+mj-lt"/>
              <a:buAutoNum type="arabicPeriod"/>
            </a:pPr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MX" b="1" u="sng" dirty="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es-MX" b="1" u="sng" dirty="0" smtClean="0">
                <a:latin typeface="Comic Sans MS" pitchFamily="66" charset="0"/>
                <a:cs typeface="Times New Roman" pitchFamily="18" charset="0"/>
              </a:rPr>
            </a:br>
            <a:endParaRPr lang="es-MX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7" y="332656"/>
            <a:ext cx="8286502" cy="612068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buNone/>
              <a:defRPr/>
            </a:pPr>
            <a:endParaRPr lang="en-US" b="1" dirty="0" smtClean="0"/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b="1" dirty="0"/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b="1" dirty="0"/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4400" b="1" dirty="0" smtClean="0"/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5700" b="1" dirty="0" smtClean="0">
                <a:solidFill>
                  <a:schemeClr val="tx1"/>
                </a:solidFill>
                <a:latin typeface="Arial Rounded MT Bold" pitchFamily="34" charset="0"/>
              </a:rPr>
              <a:t>PROPÓSITO DE LA ASIGNATURA</a:t>
            </a:r>
            <a:r>
              <a:rPr lang="es-ES" sz="5700" b="1" dirty="0" smtClean="0">
                <a:solidFill>
                  <a:schemeClr val="tx1"/>
                </a:solidFill>
                <a:latin typeface="Arial Rounded MT Bold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s-ES" sz="5700" b="1" dirty="0" smtClean="0">
                <a:solidFill>
                  <a:schemeClr val="tx1"/>
                </a:solidFill>
                <a:latin typeface="Arial Rounded MT Bold" pitchFamily="34" charset="0"/>
                <a:cs typeface="Times New Roman" pitchFamily="18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" sz="6000" dirty="0" smtClean="0">
                <a:solidFill>
                  <a:schemeClr val="tx1"/>
                </a:solidFill>
                <a:latin typeface="Arial Rounded MT Bold" pitchFamily="34" charset="0"/>
                <a:cs typeface="Times New Roman" pitchFamily="18" charset="0"/>
              </a:rPr>
              <a:t>			 </a:t>
            </a:r>
            <a:r>
              <a:rPr lang="es-MX" sz="51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DESARROLLAR capacidades necesarias para saber distinguir cuando una propuesta didáctica propicia aprendizajes que contribuyen al desarrollo de las capacidades del pensamiento de los niños, en que criterios pedagógicos se fundamenta y cuando son actividades desarticuladas, carentes de propósito y sin sentido para los alumnos.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4400" dirty="0" smtClean="0">
              <a:solidFill>
                <a:schemeClr val="tx1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4400" dirty="0">
              <a:solidFill>
                <a:schemeClr val="tx1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44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sz="4400" dirty="0">
              <a:latin typeface="+mj-lt"/>
            </a:endParaRPr>
          </a:p>
        </p:txBody>
      </p:sp>
      <p:sp>
        <p:nvSpPr>
          <p:cNvPr id="4" name="3 Llamada rectangular redondeada"/>
          <p:cNvSpPr/>
          <p:nvPr/>
        </p:nvSpPr>
        <p:spPr>
          <a:xfrm>
            <a:off x="1475656" y="764704"/>
            <a:ext cx="6048672" cy="158417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i="1" dirty="0" smtClean="0">
                <a:solidFill>
                  <a:schemeClr val="tx1"/>
                </a:solidFill>
              </a:rPr>
              <a:t>PROPÓSITO DE LA ASIGNATURA</a:t>
            </a:r>
            <a:endParaRPr lang="es-MX" sz="4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>
            <a:noAutofit/>
          </a:bodyPr>
          <a:lstStyle/>
          <a:p>
            <a:pPr algn="just"/>
            <a:r>
              <a:rPr lang="es-ES" sz="2400" dirty="0" smtClean="0">
                <a:solidFill>
                  <a:schemeClr val="tx1"/>
                </a:solidFill>
                <a:latin typeface="Arial Rounded MT Bold" pitchFamily="34" charset="0"/>
              </a:rPr>
              <a:t>INTEGREN y </a:t>
            </a:r>
            <a:r>
              <a:rPr lang="es-ES" sz="2400" dirty="0">
                <a:solidFill>
                  <a:schemeClr val="tx1"/>
                </a:solidFill>
                <a:latin typeface="Arial Rounded MT Bold" pitchFamily="34" charset="0"/>
              </a:rPr>
              <a:t>utilicen los conocimientos y experiencias adquiridos </a:t>
            </a:r>
            <a:r>
              <a:rPr lang="es-ES" sz="2400" dirty="0" smtClean="0">
                <a:solidFill>
                  <a:schemeClr val="tx1"/>
                </a:solidFill>
                <a:latin typeface="Arial Rounded MT Bold" pitchFamily="34" charset="0"/>
              </a:rPr>
              <a:t>al analizar las </a:t>
            </a:r>
            <a:r>
              <a:rPr lang="es-ES" sz="2400" dirty="0">
                <a:solidFill>
                  <a:schemeClr val="tx1"/>
                </a:solidFill>
                <a:latin typeface="Arial Rounded MT Bold" pitchFamily="34" charset="0"/>
              </a:rPr>
              <a:t>prácticas educativas predominantes, reconociendo las concepciones pedagógicas implícitas y explícitas en que se fundamentan y la necesidad de su transformación para mejorar la calidad de la educación preescolar</a:t>
            </a:r>
            <a:r>
              <a:rPr lang="es-ES" sz="2400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pPr algn="just"/>
            <a:endParaRPr lang="es-MX" sz="2400" dirty="0">
              <a:solidFill>
                <a:schemeClr val="tx1"/>
              </a:solidFill>
              <a:latin typeface="Arial Rounded MT Bold" pitchFamily="34" charset="0"/>
            </a:endParaRPr>
          </a:p>
          <a:p>
            <a:pPr lvl="0" algn="just"/>
            <a:r>
              <a:rPr lang="es-ES" sz="2400" dirty="0" smtClean="0">
                <a:solidFill>
                  <a:schemeClr val="tx1"/>
                </a:solidFill>
                <a:latin typeface="Arial Rounded MT Bold" pitchFamily="34" charset="0"/>
              </a:rPr>
              <a:t>COMPRENDAN, </a:t>
            </a:r>
            <a:r>
              <a:rPr lang="es-ES" sz="2400" dirty="0">
                <a:solidFill>
                  <a:schemeClr val="tx1"/>
                </a:solidFill>
                <a:latin typeface="Arial Rounded MT Bold" pitchFamily="34" charset="0"/>
              </a:rPr>
              <a:t>con mayor amplitud y profundidad, los aportes de la educación preescolar al </a:t>
            </a:r>
            <a:r>
              <a:rPr lang="es-ES" sz="2400" dirty="0" smtClean="0">
                <a:solidFill>
                  <a:schemeClr val="tx1"/>
                </a:solidFill>
                <a:latin typeface="Arial Rounded MT Bold" pitchFamily="34" charset="0"/>
              </a:rPr>
              <a:t>desarrollo integral de </a:t>
            </a:r>
            <a:r>
              <a:rPr lang="es-ES" sz="2400" dirty="0">
                <a:solidFill>
                  <a:schemeClr val="tx1"/>
                </a:solidFill>
                <a:latin typeface="Arial Rounded MT Bold" pitchFamily="34" charset="0"/>
              </a:rPr>
              <a:t>los </a:t>
            </a:r>
            <a:r>
              <a:rPr lang="es-ES" sz="2400" dirty="0" smtClean="0">
                <a:solidFill>
                  <a:schemeClr val="tx1"/>
                </a:solidFill>
                <a:latin typeface="Arial Rounded MT Bold" pitchFamily="34" charset="0"/>
              </a:rPr>
              <a:t>niños.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, </a:t>
            </a:r>
            <a:r>
              <a:rPr lang="es-ES" sz="2400" dirty="0">
                <a:solidFill>
                  <a:schemeClr val="bg1"/>
                </a:solidFill>
                <a:latin typeface="Arial Rounded MT Bold" pitchFamily="34" charset="0"/>
              </a:rPr>
              <a:t>cuando se toman en cuenta sus CAPACIDADES para aprender y para reflexionar sobre lo que </a:t>
            </a:r>
            <a:r>
              <a:rPr lang="es-ES" sz="2400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endParaRPr lang="es-MX" sz="2400" dirty="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s-MX" sz="3200" dirty="0">
                <a:cs typeface="Times New Roman" pitchFamily="18" charset="0"/>
              </a:rPr>
              <a:t> </a:t>
            </a:r>
            <a:endParaRPr lang="es-MX" sz="3200" dirty="0"/>
          </a:p>
        </p:txBody>
      </p:sp>
      <p:sp>
        <p:nvSpPr>
          <p:cNvPr id="2" name="1 Esquina doblada"/>
          <p:cNvSpPr/>
          <p:nvPr/>
        </p:nvSpPr>
        <p:spPr>
          <a:xfrm>
            <a:off x="1691680" y="718984"/>
            <a:ext cx="5760640" cy="69379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i="1" dirty="0" smtClean="0">
                <a:solidFill>
                  <a:schemeClr val="tx1"/>
                </a:solidFill>
              </a:rPr>
              <a:t>PRÓPOSITOS GENERALES</a:t>
            </a:r>
            <a:endParaRPr lang="es-MX" sz="36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933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980728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es-ES" sz="2400" dirty="0" smtClean="0"/>
              <a:t>APLIQUEN los principios y criterios de la intervención educativa al plantearse propósitos precisos, elegir las modalidades de trabajo, y seleccionar y diseñar actividades didácticas que propicien aprendizajes con sentido para los niños. </a:t>
            </a:r>
          </a:p>
          <a:p>
            <a:pPr lvl="0" algn="just">
              <a:buNone/>
            </a:pPr>
            <a:endParaRPr lang="es-MX" sz="2400" dirty="0" smtClean="0"/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s-ES" sz="2400" dirty="0" smtClean="0"/>
              <a:t>ANALICEN con sentido crítico las propuestas didácticas que elaboren, antes de ponerlas en práctica en el jardín de niños; asimismo, valoren los resultados obtenidos de las experiencias de práctica para lograr un desempeño cada vez mejor.</a:t>
            </a:r>
            <a:endParaRPr lang="es-MX" sz="24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3665562"/>
          </a:xfrm>
        </p:spPr>
        <p:txBody>
          <a:bodyPr>
            <a:normAutofit/>
          </a:bodyPr>
          <a:lstStyle/>
          <a:p>
            <a:pPr algn="ctr"/>
            <a:r>
              <a:rPr lang="es-MX" sz="6000" b="1" dirty="0" smtClean="0"/>
              <a:t>Relación con los rasgos del Perfil de Egreso</a:t>
            </a:r>
            <a:endParaRPr lang="es-MX" sz="6000" b="1" dirty="0"/>
          </a:p>
        </p:txBody>
      </p:sp>
    </p:spTree>
    <p:extLst>
      <p:ext uri="{BB962C8B-B14F-4D97-AF65-F5344CB8AC3E}">
        <p14:creationId xmlns:p14="http://schemas.microsoft.com/office/powerpoint/2010/main" xmlns="" val="1509044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404664"/>
            <a:ext cx="842493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sz="2000" b="1" dirty="0" smtClean="0"/>
              <a:t>BLOQUE I</a:t>
            </a:r>
          </a:p>
          <a:p>
            <a:pPr algn="l"/>
            <a:r>
              <a:rPr lang="es-ES" sz="2000" b="1" dirty="0" smtClean="0"/>
              <a:t>1. </a:t>
            </a:r>
            <a:r>
              <a:rPr lang="es-ES" sz="2000" b="1" i="1" u="sng" dirty="0" smtClean="0"/>
              <a:t>Habilidades intelectuales específicas:</a:t>
            </a:r>
          </a:p>
          <a:p>
            <a:pPr algn="just">
              <a:buNone/>
            </a:pPr>
            <a:endParaRPr lang="es-MX" sz="2000" dirty="0" smtClean="0"/>
          </a:p>
          <a:p>
            <a:pPr lvl="1" algn="just"/>
            <a:r>
              <a:rPr lang="es-ES" dirty="0" smtClean="0"/>
              <a:t>	</a:t>
            </a:r>
            <a:r>
              <a:rPr lang="es-ES" sz="2000" dirty="0" smtClean="0"/>
              <a:t>Plantea, analiza y resuelve problemas, enfrenta desafíos intelectuales generando respuestas propias a partir de sus conocimientos y experiencias. En consecuencia, es capaz de orientar a sus alumnos para que éstos adquieran la capacidad de analizar situaciones y de resolver problemas.</a:t>
            </a:r>
          </a:p>
          <a:p>
            <a:pPr algn="just">
              <a:buNone/>
            </a:pPr>
            <a:endParaRPr lang="es-MX" sz="2000" dirty="0" smtClean="0"/>
          </a:p>
          <a:p>
            <a:r>
              <a:rPr lang="es-ES" sz="2000" dirty="0" smtClean="0"/>
              <a:t> 2. </a:t>
            </a:r>
            <a:r>
              <a:rPr lang="es-ES" sz="2000" b="1" i="1" u="sng" dirty="0" smtClean="0"/>
              <a:t>Dominio de los propósitos y contenidos básicos de la educación preescolar:</a:t>
            </a:r>
          </a:p>
          <a:p>
            <a:pPr algn="just">
              <a:buNone/>
            </a:pPr>
            <a:endParaRPr lang="es-MX" dirty="0" smtClean="0"/>
          </a:p>
          <a:p>
            <a:pPr lvl="1" algn="just"/>
            <a:r>
              <a:rPr lang="es-ES" dirty="0" smtClean="0"/>
              <a:t>	</a:t>
            </a:r>
            <a:r>
              <a:rPr lang="es-ES" sz="2000" dirty="0" smtClean="0"/>
              <a:t>Comprende el significado de los propósitos de la educación preescolar, de los enfoques pedagógicos que sustentan la acción educativa, para propiciar el desarrollo integral y equilibrado de las niñas y los niños e identifica, como uno de los principales aportes de este servicio, el desarrollo de las capacidades cognitivas que son la base del aprendizaje permanente.</a:t>
            </a:r>
          </a:p>
          <a:p>
            <a:pPr lvl="1" algn="just"/>
            <a:endParaRPr lang="es-MX" sz="2000" dirty="0" smtClean="0"/>
          </a:p>
          <a:p>
            <a:pPr lvl="1" algn="just"/>
            <a:r>
              <a:rPr lang="es-ES" sz="2000" dirty="0" smtClean="0"/>
              <a:t>	</a:t>
            </a:r>
            <a:endParaRPr lang="es-MX" sz="20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4563869"/>
          </a:xfrm>
        </p:spPr>
        <p:txBody>
          <a:bodyPr>
            <a:normAutofit/>
          </a:bodyPr>
          <a:lstStyle/>
          <a:p>
            <a:pPr marL="448056" lvl="1" indent="-384048" algn="just">
              <a:buSzPct val="80000"/>
              <a:buFont typeface="Wingdings 2"/>
              <a:buChar char=""/>
            </a:pPr>
            <a:r>
              <a:rPr lang="es-ES" sz="2000" i="1" dirty="0">
                <a:solidFill>
                  <a:schemeClr val="tx1"/>
                </a:solidFill>
              </a:rPr>
              <a:t>Sabe establecer una correspondencia adecuada entre la naturaleza y grado de complejidad de los propósitos básicos que pretende lograr la educación preescolar, con los procesos cognitivos y el nivel de desarrollo de sus alumnos.</a:t>
            </a:r>
            <a:endParaRPr lang="es-MX" sz="2000" i="1" dirty="0">
              <a:solidFill>
                <a:schemeClr val="tx1"/>
              </a:solidFill>
            </a:endParaRPr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xmlns="" val="3764152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908721"/>
            <a:ext cx="799288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/>
              <a:t>BLOQUE II</a:t>
            </a:r>
          </a:p>
          <a:p>
            <a:r>
              <a:rPr lang="es-ES" sz="1600" b="1" dirty="0">
                <a:solidFill>
                  <a:srgbClr val="FFFF00"/>
                </a:solidFill>
              </a:rPr>
              <a:t> </a:t>
            </a:r>
            <a:r>
              <a:rPr lang="es-ES" sz="1600" b="1" dirty="0" smtClean="0">
                <a:solidFill>
                  <a:srgbClr val="FFFF00"/>
                </a:solidFill>
              </a:rPr>
              <a:t>   </a:t>
            </a:r>
            <a:r>
              <a:rPr lang="es-ES" sz="1600" b="1" i="1" u="sng" dirty="0" smtClean="0"/>
              <a:t>Dominio de los propósitos y contenidos básicos de la educación preescolar:</a:t>
            </a: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es-ES" dirty="0" smtClean="0"/>
              <a:t>Reconoce la educación preescolar como un servicio que promueve la democratización de las oportunidades de desarrollo de la población infantil, y que contribuye a compensar las desigualdades culturales y sociales de origen</a:t>
            </a:r>
            <a:r>
              <a:rPr lang="es-ES" dirty="0"/>
              <a:t>.</a:t>
            </a:r>
            <a:endParaRPr lang="es-MX" dirty="0" smtClean="0"/>
          </a:p>
          <a:p>
            <a:pPr lvl="1" algn="just"/>
            <a:r>
              <a:rPr lang="es-ES" b="1" i="1" u="sng" dirty="0" smtClean="0"/>
              <a:t>Competencias didácticas: </a:t>
            </a:r>
            <a:r>
              <a:rPr lang="es-ES" dirty="0" smtClean="0"/>
              <a:t>Sabe diseñar, organizar y poner en práctica estrategias y actividades didácticas adecuadas al desarrollo de los alumnos, así como a las características sociales y culturales de éstos y de su entorno familiar, con el fin de que los educandos alcancen los propósitos de conocimiento, de desarrollo de habilidades y de formación valoral que promueve la educación preescolar.</a:t>
            </a:r>
            <a:endParaRPr lang="es-MX" dirty="0" smtClean="0"/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es-ES" dirty="0" smtClean="0"/>
              <a:t>Reconoce el valor pedagógico del juego y lo utiliza en su trabajo cotidiano como un recurso que promueve el desarrollo de aprendizajes, habilidades, actitudes y valores.</a:t>
            </a:r>
            <a:endParaRPr lang="es-MX" dirty="0" smtClean="0"/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es-ES" dirty="0" smtClean="0"/>
              <a:t>Es capaz de seleccionar y diseñar materiales congruentes con el enfoque y los propósitos de la educación preescolar, en particular distinguen los que propician el interés, la curiosidad y el desarrollo de las capacidades de los niños, de aquellos que carecen de sentido pedagógico.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1658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524</TotalTime>
  <Words>1550</Words>
  <Application>Microsoft Office PowerPoint</Application>
  <PresentationFormat>Presentación en pantalla (4:3)</PresentationFormat>
  <Paragraphs>246</Paragraphs>
  <Slides>28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Austin</vt:lpstr>
      <vt:lpstr>ESCUELA NORMAL DE EDUCACIÓN PREESCOLAR</vt:lpstr>
      <vt:lpstr>Diapositiva 2</vt:lpstr>
      <vt:lpstr> </vt:lpstr>
      <vt:lpstr>Diapositiva 4</vt:lpstr>
      <vt:lpstr>Diapositiva 5</vt:lpstr>
      <vt:lpstr>Relación con los rasgos del Perfil de Egreso</vt:lpstr>
      <vt:lpstr>Diapositiva 7</vt:lpstr>
      <vt:lpstr>Diapositiva 8</vt:lpstr>
      <vt:lpstr>Diapositiva 9</vt:lpstr>
      <vt:lpstr>Diapositiva 10</vt:lpstr>
      <vt:lpstr>Diapositiva 11</vt:lpstr>
      <vt:lpstr>ASIGNATURAS QUE SE RELACIONAN CON TALLER DE DISEÑO DE ACTIVIDADES DIDÁCTICAS: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LISTADO DE HABILIDADES DE LA ASIGNATURA </vt:lpstr>
      <vt:lpstr>PROCEDIMIENTOS</vt:lpstr>
      <vt:lpstr>CRITERIOS DE  CALIFICACIÓN</vt:lpstr>
      <vt:lpstr>Diapositiva 24</vt:lpstr>
      <vt:lpstr>Períodos de Evaluación</vt:lpstr>
      <vt:lpstr>Diapositiva 26</vt:lpstr>
      <vt:lpstr>Jornadas de Observación y Práctica y visita previa</vt:lpstr>
      <vt:lpstr>REGLAMENTO DE CLASE: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Javier</dc:creator>
  <cp:lastModifiedBy>Usuario</cp:lastModifiedBy>
  <cp:revision>68</cp:revision>
  <dcterms:created xsi:type="dcterms:W3CDTF">2007-08-19T21:44:04Z</dcterms:created>
  <dcterms:modified xsi:type="dcterms:W3CDTF">2012-08-30T20:40:13Z</dcterms:modified>
</cp:coreProperties>
</file>