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9" r:id="rId3"/>
    <p:sldId id="257" r:id="rId4"/>
    <p:sldId id="270" r:id="rId5"/>
    <p:sldId id="271" r:id="rId6"/>
    <p:sldId id="272" r:id="rId7"/>
    <p:sldId id="273" r:id="rId8"/>
    <p:sldId id="267" r:id="rId9"/>
    <p:sldId id="258" r:id="rId10"/>
    <p:sldId id="259" r:id="rId11"/>
    <p:sldId id="268" r:id="rId12"/>
    <p:sldId id="260" r:id="rId13"/>
    <p:sldId id="261" r:id="rId14"/>
    <p:sldId id="262" r:id="rId15"/>
    <p:sldId id="274" r:id="rId16"/>
    <p:sldId id="264" r:id="rId17"/>
    <p:sldId id="265" r:id="rId18"/>
    <p:sldId id="266" r:id="rId19"/>
  </p:sldIdLst>
  <p:sldSz cx="9144000" cy="6858000" type="screen4x3"/>
  <p:notesSz cx="7027863" cy="931386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p:scale>
          <a:sx n="50" d="100"/>
          <a:sy n="50" d="100"/>
        </p:scale>
        <p:origin x="-1992"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5407" cy="465693"/>
          </a:xfrm>
          <a:prstGeom prst="rect">
            <a:avLst/>
          </a:prstGeom>
        </p:spPr>
        <p:txBody>
          <a:bodyPr vert="horz" lIns="93379" tIns="46689" rIns="93379" bIns="46689" rtlCol="0"/>
          <a:lstStyle>
            <a:lvl1pPr algn="l">
              <a:defRPr sz="1200"/>
            </a:lvl1pPr>
          </a:lstStyle>
          <a:p>
            <a:endParaRPr lang="es-ES"/>
          </a:p>
        </p:txBody>
      </p:sp>
      <p:sp>
        <p:nvSpPr>
          <p:cNvPr id="3" name="2 Marcador de fecha"/>
          <p:cNvSpPr>
            <a:spLocks noGrp="1"/>
          </p:cNvSpPr>
          <p:nvPr>
            <p:ph type="dt" idx="1"/>
          </p:nvPr>
        </p:nvSpPr>
        <p:spPr>
          <a:xfrm>
            <a:off x="3980830" y="0"/>
            <a:ext cx="3045407" cy="465693"/>
          </a:xfrm>
          <a:prstGeom prst="rect">
            <a:avLst/>
          </a:prstGeom>
        </p:spPr>
        <p:txBody>
          <a:bodyPr vert="horz" lIns="93379" tIns="46689" rIns="93379" bIns="46689" rtlCol="0"/>
          <a:lstStyle>
            <a:lvl1pPr algn="r">
              <a:defRPr sz="1200"/>
            </a:lvl1pPr>
          </a:lstStyle>
          <a:p>
            <a:fld id="{DE68FE5D-1BAF-4995-84B9-9F955C6EDE7F}" type="datetimeFigureOut">
              <a:rPr lang="es-ES" smtClean="0"/>
              <a:pPr/>
              <a:t>21/08/2013</a:t>
            </a:fld>
            <a:endParaRPr lang="es-ES"/>
          </a:p>
        </p:txBody>
      </p:sp>
      <p:sp>
        <p:nvSpPr>
          <p:cNvPr id="4" name="3 Marcador de imagen de diapositiva"/>
          <p:cNvSpPr>
            <a:spLocks noGrp="1" noRot="1" noChangeAspect="1"/>
          </p:cNvSpPr>
          <p:nvPr>
            <p:ph type="sldImg" idx="2"/>
          </p:nvPr>
        </p:nvSpPr>
        <p:spPr>
          <a:xfrm>
            <a:off x="1185863" y="698500"/>
            <a:ext cx="4656137" cy="3492500"/>
          </a:xfrm>
          <a:prstGeom prst="rect">
            <a:avLst/>
          </a:prstGeom>
          <a:noFill/>
          <a:ln w="12700">
            <a:solidFill>
              <a:prstClr val="black"/>
            </a:solidFill>
          </a:ln>
        </p:spPr>
        <p:txBody>
          <a:bodyPr vert="horz" lIns="93379" tIns="46689" rIns="93379" bIns="46689" rtlCol="0" anchor="ctr"/>
          <a:lstStyle/>
          <a:p>
            <a:endParaRPr lang="es-ES"/>
          </a:p>
        </p:txBody>
      </p:sp>
      <p:sp>
        <p:nvSpPr>
          <p:cNvPr id="5" name="4 Marcador de notas"/>
          <p:cNvSpPr>
            <a:spLocks noGrp="1"/>
          </p:cNvSpPr>
          <p:nvPr>
            <p:ph type="body" sz="quarter" idx="3"/>
          </p:nvPr>
        </p:nvSpPr>
        <p:spPr>
          <a:xfrm>
            <a:off x="702787" y="4424085"/>
            <a:ext cx="5622290" cy="4191238"/>
          </a:xfrm>
          <a:prstGeom prst="rect">
            <a:avLst/>
          </a:prstGeom>
        </p:spPr>
        <p:txBody>
          <a:bodyPr vert="horz" lIns="93379" tIns="46689" rIns="93379" bIns="4668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846553"/>
            <a:ext cx="3045407" cy="465693"/>
          </a:xfrm>
          <a:prstGeom prst="rect">
            <a:avLst/>
          </a:prstGeom>
        </p:spPr>
        <p:txBody>
          <a:bodyPr vert="horz" lIns="93379" tIns="46689" rIns="93379" bIns="46689"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980830" y="8846553"/>
            <a:ext cx="3045407" cy="465693"/>
          </a:xfrm>
          <a:prstGeom prst="rect">
            <a:avLst/>
          </a:prstGeom>
        </p:spPr>
        <p:txBody>
          <a:bodyPr vert="horz" lIns="93379" tIns="46689" rIns="93379" bIns="46689" rtlCol="0" anchor="b"/>
          <a:lstStyle>
            <a:lvl1pPr algn="r">
              <a:defRPr sz="1200"/>
            </a:lvl1pPr>
          </a:lstStyle>
          <a:p>
            <a:fld id="{BDEF140F-3D73-445B-AAE9-7D6CAF0568B6}" type="slidenum">
              <a:rPr lang="es-ES" smtClean="0"/>
              <a:pPr/>
              <a:t>‹Nº›</a:t>
            </a:fld>
            <a:endParaRPr lang="es-ES"/>
          </a:p>
        </p:txBody>
      </p:sp>
    </p:spTree>
    <p:extLst>
      <p:ext uri="{BB962C8B-B14F-4D97-AF65-F5344CB8AC3E}">
        <p14:creationId xmlns:p14="http://schemas.microsoft.com/office/powerpoint/2010/main" xmlns="" val="343632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DEF140F-3D73-445B-AAE9-7D6CAF0568B6}"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0871DA5F-6127-4C3C-AC50-0B9040A3C5C3}" type="datetimeFigureOut">
              <a:rPr lang="es-ES" smtClean="0"/>
              <a:pPr/>
              <a:t>21/08/2013</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B30FA19-CAA5-4F26-A27A-BF271C0D9BCB}"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871DA5F-6127-4C3C-AC50-0B9040A3C5C3}" type="datetimeFigureOut">
              <a:rPr lang="es-ES" smtClean="0"/>
              <a:pPr/>
              <a:t>21/08/2013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0871DA5F-6127-4C3C-AC50-0B9040A3C5C3}" type="datetimeFigureOut">
              <a:rPr lang="es-ES" smtClean="0"/>
              <a:pPr/>
              <a:t>21/08/2013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B30FA19-CAA5-4F26-A27A-BF271C0D9BC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0871DA5F-6127-4C3C-AC50-0B9040A3C5C3}" type="datetimeFigureOut">
              <a:rPr lang="es-ES" smtClean="0"/>
              <a:pPr/>
              <a:t>21/08/2013</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B30FA19-CAA5-4F26-A27A-BF271C0D9BCB}"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871DA5F-6127-4C3C-AC50-0B9040A3C5C3}" type="datetimeFigureOut">
              <a:rPr lang="es-ES" smtClean="0"/>
              <a:pPr/>
              <a:t>21/08/2013</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B30FA19-CAA5-4F26-A27A-BF271C0D9BC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eliceo.com/files/2008/12/ninos-dibujando.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fapar.org/imagenes2/preescolar.jpg"/>
          <p:cNvPicPr>
            <a:picLocks noChangeAspect="1" noChangeArrowheads="1"/>
          </p:cNvPicPr>
          <p:nvPr/>
        </p:nvPicPr>
        <p:blipFill>
          <a:blip r:embed="rId2" cstate="print"/>
          <a:srcRect/>
          <a:stretch>
            <a:fillRect/>
          </a:stretch>
        </p:blipFill>
        <p:spPr bwMode="auto">
          <a:xfrm>
            <a:off x="1214414" y="-23007"/>
            <a:ext cx="6651640" cy="6881007"/>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2" name="1 Título"/>
          <p:cNvSpPr>
            <a:spLocks noGrp="1"/>
          </p:cNvSpPr>
          <p:nvPr>
            <p:ph type="ctrTitle"/>
          </p:nvPr>
        </p:nvSpPr>
        <p:spPr/>
        <p:txBody>
          <a:bodyPr/>
          <a:lstStyle/>
          <a:p>
            <a:r>
              <a:rPr lang="es-ES" dirty="0" smtClean="0"/>
              <a:t>CUIDADO DE LA SALUD INFANTIL</a:t>
            </a:r>
            <a:endParaRPr lang="es-ES" dirty="0"/>
          </a:p>
        </p:txBody>
      </p:sp>
      <p:sp>
        <p:nvSpPr>
          <p:cNvPr id="3" name="2 Subtítulo"/>
          <p:cNvSpPr>
            <a:spLocks noGrp="1"/>
          </p:cNvSpPr>
          <p:nvPr>
            <p:ph type="subTitle" idx="1"/>
          </p:nvPr>
        </p:nvSpPr>
        <p:spPr/>
        <p:txBody>
          <a:bodyPr/>
          <a:lstStyle/>
          <a:p>
            <a:r>
              <a:rPr lang="es-ES" b="1" dirty="0" smtClean="0">
                <a:solidFill>
                  <a:srgbClr val="FF0000"/>
                </a:solidFill>
              </a:rPr>
              <a:t>LICENCIATURA EN EDUCACION PREESCOLAR  5º SEMESTRE </a:t>
            </a:r>
            <a:endParaRPr lang="es-ES"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0"/>
            <a:ext cx="5643602" cy="6858000"/>
          </a:xfrm>
        </p:spPr>
        <p:txBody>
          <a:bodyPr>
            <a:normAutofit lnSpcReduction="10000"/>
          </a:bodyPr>
          <a:lstStyle/>
          <a:p>
            <a:r>
              <a:rPr lang="es-ES" dirty="0" smtClean="0"/>
              <a:t>Obtengan los elementos que les permitan promover en las escuelas un entorno saludable para los niños, definir los contenidos relacionados con la educación para la salud que serán tratados en el jardín de niños y orientar a los padres de familia sobre el cuidado de la salud infantil </a:t>
            </a:r>
          </a:p>
          <a:p>
            <a:r>
              <a:rPr lang="es-ES" dirty="0" smtClean="0"/>
              <a:t>Ejerciten sus habilidades didácticas en el diseño de estrategias que promuevan en los niños la adquisición de conocimientos, hábitos y actitudes favorables para la salud y su cuidado personal.</a:t>
            </a:r>
          </a:p>
          <a:p>
            <a:endParaRPr lang="es-ES" dirty="0"/>
          </a:p>
        </p:txBody>
      </p:sp>
      <p:pic>
        <p:nvPicPr>
          <p:cNvPr id="6146" name="Picture 2" descr="http://ciudadplaza.com.mx/imagenes/imagenes-negocios/CMontessori21/v1.jpg"/>
          <p:cNvPicPr>
            <a:picLocks noChangeAspect="1" noChangeArrowheads="1"/>
          </p:cNvPicPr>
          <p:nvPr/>
        </p:nvPicPr>
        <p:blipFill>
          <a:blip r:embed="rId2" cstate="print"/>
          <a:srcRect/>
          <a:stretch>
            <a:fillRect/>
          </a:stretch>
        </p:blipFill>
        <p:spPr bwMode="auto">
          <a:xfrm>
            <a:off x="5857884" y="571480"/>
            <a:ext cx="2950598" cy="585789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25000" lnSpcReduction="20000"/>
          </a:bodyPr>
          <a:lstStyle/>
          <a:p>
            <a:pPr>
              <a:buNone/>
            </a:pPr>
            <a:endParaRPr lang="es-MX" sz="8000" dirty="0" smtClean="0">
              <a:latin typeface="Arial" pitchFamily="34" charset="0"/>
              <a:cs typeface="Arial" pitchFamily="34" charset="0"/>
            </a:endParaRPr>
          </a:p>
          <a:p>
            <a:r>
              <a:rPr lang="es-ES" sz="8000" b="1" dirty="0" smtClean="0">
                <a:latin typeface="Arial" pitchFamily="34" charset="0"/>
                <a:cs typeface="Arial" pitchFamily="34" charset="0"/>
              </a:rPr>
              <a:t>Conoce y aplica distintas estrategias para valorar los logros que alcancen los niños y la calidad de su desempeño docente. A partir de la evaluación tienen la disposición de modificar los procedimientos didácticos que aplica.</a:t>
            </a:r>
            <a:endParaRPr lang="es-MX" sz="8000" dirty="0" smtClean="0">
              <a:latin typeface="Arial" pitchFamily="34" charset="0"/>
              <a:cs typeface="Arial" pitchFamily="34" charset="0"/>
            </a:endParaRPr>
          </a:p>
          <a:p>
            <a:pPr>
              <a:buNone/>
            </a:pPr>
            <a:r>
              <a:rPr lang="es-ES" sz="8000" b="1" dirty="0" smtClean="0">
                <a:latin typeface="Arial" pitchFamily="34" charset="0"/>
                <a:cs typeface="Arial" pitchFamily="34" charset="0"/>
              </a:rPr>
              <a:t> </a:t>
            </a:r>
            <a:endParaRPr lang="es-MX" sz="8000" dirty="0" smtClean="0">
              <a:latin typeface="Arial" pitchFamily="34" charset="0"/>
              <a:cs typeface="Arial" pitchFamily="34" charset="0"/>
            </a:endParaRPr>
          </a:p>
          <a:p>
            <a:r>
              <a:rPr lang="es-ES" sz="8000" b="1" dirty="0" smtClean="0">
                <a:latin typeface="Arial" pitchFamily="34" charset="0"/>
                <a:cs typeface="Arial" pitchFamily="34" charset="0"/>
              </a:rPr>
              <a:t>Es capaz de establecer un clima de relación en el grupo, que favorece actitudes de confianza, autoestima, respeto, orden, creatividad, curiosidad y placer, así como el fortalecimiento de la autoestima.</a:t>
            </a:r>
          </a:p>
          <a:p>
            <a:endParaRPr lang="es-MX" sz="8000" dirty="0" smtClean="0">
              <a:latin typeface="Arial" pitchFamily="34" charset="0"/>
              <a:cs typeface="Arial" pitchFamily="34" charset="0"/>
            </a:endParaRPr>
          </a:p>
          <a:p>
            <a:r>
              <a:rPr lang="es-ES" sz="8000" b="1" dirty="0" smtClean="0">
                <a:latin typeface="Arial" pitchFamily="34" charset="0"/>
                <a:cs typeface="Arial" pitchFamily="34" charset="0"/>
              </a:rPr>
              <a:t>Reconoce la educación preescolar como un servicio que promueve la democratización de las oportunidades de desarrollo de la población infantil y que contribuye a compensar las desigualdades culturales y sociales de origen.</a:t>
            </a:r>
            <a:endParaRPr lang="es-MX" sz="8000" b="1" dirty="0" smtClean="0">
              <a:latin typeface="Arial" pitchFamily="34" charset="0"/>
              <a:cs typeface="Arial" pitchFamily="34" charset="0"/>
            </a:endParaRPr>
          </a:p>
          <a:p>
            <a:endParaRPr lang="es-ES" sz="8000" b="1" dirty="0" smtClean="0">
              <a:latin typeface="Arial" pitchFamily="34" charset="0"/>
              <a:cs typeface="Arial" pitchFamily="34" charset="0"/>
            </a:endParaRPr>
          </a:p>
          <a:p>
            <a:pPr>
              <a:buNone/>
            </a:pPr>
            <a:endParaRPr lang="es-MX" sz="8000" b="1" dirty="0" smtClean="0">
              <a:latin typeface="Arial" pitchFamily="34" charset="0"/>
              <a:cs typeface="Arial" pitchFamily="34" charset="0"/>
            </a:endParaRPr>
          </a:p>
          <a:p>
            <a:pPr>
              <a:buNone/>
            </a:pPr>
            <a:r>
              <a:rPr lang="es-ES" sz="8000" b="1" dirty="0" smtClean="0">
                <a:latin typeface="Arial" pitchFamily="34" charset="0"/>
                <a:cs typeface="Arial" pitchFamily="34" charset="0"/>
              </a:rPr>
              <a:t> </a:t>
            </a:r>
            <a:endParaRPr lang="es-MX" sz="8000" b="1" dirty="0" smtClean="0">
              <a:latin typeface="Arial" pitchFamily="34" charset="0"/>
              <a:cs typeface="Arial" pitchFamily="34" charset="0"/>
            </a:endParaRPr>
          </a:p>
          <a:p>
            <a:endParaRPr lang="es-MX" dirty="0"/>
          </a:p>
        </p:txBody>
      </p:sp>
      <p:sp>
        <p:nvSpPr>
          <p:cNvPr id="2" name="1 Título"/>
          <p:cNvSpPr>
            <a:spLocks noGrp="1"/>
          </p:cNvSpPr>
          <p:nvPr>
            <p:ph type="title"/>
          </p:nvPr>
        </p:nvSpPr>
        <p:spPr/>
        <p:txBody>
          <a:bodyPr>
            <a:normAutofit fontScale="90000"/>
          </a:bodyPr>
          <a:lstStyle/>
          <a:p>
            <a:r>
              <a:rPr lang="es-MX" dirty="0" smtClean="0"/>
              <a:t>Rasgos deseables del Perfil de Egreso:</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00562" y="1214422"/>
            <a:ext cx="4357686" cy="5400676"/>
          </a:xfrm>
        </p:spPr>
        <p:txBody>
          <a:bodyPr>
            <a:normAutofit fontScale="92500"/>
          </a:bodyPr>
          <a:lstStyle/>
          <a:p>
            <a:r>
              <a:rPr lang="es-ES" dirty="0" smtClean="0"/>
              <a:t>Desarrollo infantil. Contempla las etapas de crecimiento y desarrollo del niño desde su nacimiento hasta la edad preescolar.</a:t>
            </a:r>
          </a:p>
          <a:p>
            <a:r>
              <a:rPr lang="es-ES" dirty="0" smtClean="0"/>
              <a:t>Desarrollo físico y psicomotor. Promoción de la salud y la higiene infantil, así como las posibilidades de movimiento y limitantes del niño.</a:t>
            </a:r>
          </a:p>
          <a:p>
            <a:pPr>
              <a:buNone/>
            </a:pPr>
            <a:endParaRPr lang="es-ES" dirty="0" smtClean="0"/>
          </a:p>
        </p:txBody>
      </p:sp>
      <p:sp>
        <p:nvSpPr>
          <p:cNvPr id="2" name="1 Título"/>
          <p:cNvSpPr>
            <a:spLocks noGrp="1"/>
          </p:cNvSpPr>
          <p:nvPr>
            <p:ph type="title"/>
          </p:nvPr>
        </p:nvSpPr>
        <p:spPr/>
        <p:txBody>
          <a:bodyPr/>
          <a:lstStyle/>
          <a:p>
            <a:r>
              <a:rPr lang="es-ES" dirty="0" smtClean="0"/>
              <a:t>Relación con otras asignaturas</a:t>
            </a:r>
            <a:endParaRPr lang="es-ES" dirty="0"/>
          </a:p>
        </p:txBody>
      </p:sp>
      <p:pic>
        <p:nvPicPr>
          <p:cNvPr id="5122" name="Picture 2" descr="http://bp1.blogger.com/_09ehQQY5dk0/SCTjYiPRtgI/AAAAAAAADqk/rNtmb97d54g/s400/bds.jpg"/>
          <p:cNvPicPr>
            <a:picLocks noChangeAspect="1" noChangeArrowheads="1"/>
          </p:cNvPicPr>
          <p:nvPr/>
        </p:nvPicPr>
        <p:blipFill>
          <a:blip r:embed="rId2" cstate="print"/>
          <a:srcRect/>
          <a:stretch>
            <a:fillRect/>
          </a:stretch>
        </p:blipFill>
        <p:spPr bwMode="auto">
          <a:xfrm>
            <a:off x="285720" y="1571612"/>
            <a:ext cx="4107036" cy="442915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idx="1"/>
          </p:nvPr>
        </p:nvSpPr>
        <p:spPr>
          <a:xfrm>
            <a:off x="0" y="357166"/>
            <a:ext cx="4429124" cy="6500834"/>
          </a:xfrm>
        </p:spPr>
        <p:txBody>
          <a:bodyPr>
            <a:normAutofit fontScale="92500" lnSpcReduction="20000"/>
          </a:bodyPr>
          <a:lstStyle/>
          <a:p>
            <a:r>
              <a:rPr lang="es-ES" dirty="0" smtClean="0"/>
              <a:t>Necesidades educativas especiales. Análisis de las diferentes discapacidades para su atención docente  </a:t>
            </a:r>
          </a:p>
          <a:p>
            <a:pPr>
              <a:buNone/>
            </a:pPr>
            <a:endParaRPr lang="es-ES" dirty="0" smtClean="0"/>
          </a:p>
          <a:p>
            <a:r>
              <a:rPr lang="es-ES" dirty="0" smtClean="0"/>
              <a:t>Socialización y afectividad del niño. Factores que afectan la interacción social que repercuta en las emociones del niño.</a:t>
            </a:r>
          </a:p>
          <a:p>
            <a:pPr>
              <a:buNone/>
            </a:pPr>
            <a:endParaRPr lang="es-ES" dirty="0" smtClean="0"/>
          </a:p>
          <a:p>
            <a:r>
              <a:rPr lang="es-ES" dirty="0" smtClean="0"/>
              <a:t>Entorno familiar y social. Por las emociones que genera el entorno familiar y social y las repercusiones que afectan en la salud.</a:t>
            </a:r>
            <a:endParaRPr lang="es-ES" dirty="0"/>
          </a:p>
        </p:txBody>
      </p:sp>
      <p:pic>
        <p:nvPicPr>
          <p:cNvPr id="4098" name="Picture 2" descr="http://www.eliceo.com/files/2008/12/ninos-dibujando-300x199.jpg">
            <a:hlinkClick r:id="rId2"/>
          </p:cNvPr>
          <p:cNvPicPr>
            <a:picLocks noChangeAspect="1" noChangeArrowheads="1"/>
          </p:cNvPicPr>
          <p:nvPr/>
        </p:nvPicPr>
        <p:blipFill>
          <a:blip r:embed="rId3" cstate="print"/>
          <a:srcRect/>
          <a:stretch>
            <a:fillRect/>
          </a:stretch>
        </p:blipFill>
        <p:spPr bwMode="auto">
          <a:xfrm>
            <a:off x="4439421" y="785794"/>
            <a:ext cx="4418859" cy="557216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flipH="1" flipV="1">
            <a:off x="9143999" y="6857999"/>
            <a:ext cx="45719" cy="45719"/>
          </a:xfrm>
        </p:spPr>
        <p:txBody>
          <a:bodyPr>
            <a:normAutofit fontScale="25000" lnSpcReduction="20000"/>
          </a:bodyPr>
          <a:lstStyle/>
          <a:p>
            <a:endParaRPr lang="es-ES" dirty="0"/>
          </a:p>
        </p:txBody>
      </p:sp>
      <p:sp>
        <p:nvSpPr>
          <p:cNvPr id="5" name="4 Título"/>
          <p:cNvSpPr>
            <a:spLocks noGrp="1"/>
          </p:cNvSpPr>
          <p:nvPr>
            <p:ph type="title"/>
          </p:nvPr>
        </p:nvSpPr>
        <p:spPr/>
        <p:txBody>
          <a:bodyPr>
            <a:normAutofit fontScale="90000"/>
          </a:bodyPr>
          <a:lstStyle/>
          <a:p>
            <a:r>
              <a:rPr lang="es-MX" dirty="0" smtClean="0"/>
              <a:t>Análisis de las Experiencias obtenidas en los Jardines de Niños</a:t>
            </a:r>
            <a:endParaRPr lang="es-MX" dirty="0"/>
          </a:p>
        </p:txBody>
      </p:sp>
      <p:pic>
        <p:nvPicPr>
          <p:cNvPr id="3074" name="Picture 2" descr="http://www.chicadelatele.com/myfiles/chicadelatele/sabes-mas.jpg"/>
          <p:cNvPicPr>
            <a:picLocks noChangeAspect="1" noChangeArrowheads="1"/>
          </p:cNvPicPr>
          <p:nvPr/>
        </p:nvPicPr>
        <p:blipFill>
          <a:blip r:embed="rId2" cstate="print"/>
          <a:srcRect/>
          <a:stretch>
            <a:fillRect/>
          </a:stretch>
        </p:blipFill>
        <p:spPr bwMode="auto">
          <a:xfrm>
            <a:off x="5652120" y="2132856"/>
            <a:ext cx="3168352" cy="4134057"/>
          </a:xfrm>
          <a:prstGeom prst="rect">
            <a:avLst/>
          </a:prstGeom>
          <a:noFill/>
        </p:spPr>
      </p:pic>
      <p:sp>
        <p:nvSpPr>
          <p:cNvPr id="6" name="5 CuadroTexto"/>
          <p:cNvSpPr txBox="1"/>
          <p:nvPr/>
        </p:nvSpPr>
        <p:spPr>
          <a:xfrm>
            <a:off x="611560" y="1628800"/>
            <a:ext cx="4824536" cy="4031873"/>
          </a:xfrm>
          <a:prstGeom prst="rect">
            <a:avLst/>
          </a:prstGeom>
          <a:noFill/>
        </p:spPr>
        <p:txBody>
          <a:bodyPr wrap="square" rtlCol="0">
            <a:spAutoFit/>
          </a:bodyPr>
          <a:lstStyle/>
          <a:p>
            <a:pPr>
              <a:buFont typeface="Arial" pitchFamily="34" charset="0"/>
              <a:buChar char="•"/>
            </a:pPr>
            <a:r>
              <a:rPr lang="es-MX" sz="3200" dirty="0" smtClean="0"/>
              <a:t>Durante el semestre se realizarán dos períodos de práctica durante los cuales las alumnas llevarán los indicadores relacionados con los temas de los tres bloques que componen el programa.</a:t>
            </a:r>
            <a:endParaRPr lang="es-MX"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smtClean="0"/>
              <a:t>Exámenes de diagnóstico </a:t>
            </a:r>
            <a:r>
              <a:rPr lang="es-MX" dirty="0" smtClean="0"/>
              <a:t>12 y13 </a:t>
            </a:r>
            <a:r>
              <a:rPr lang="es-MX" dirty="0" smtClean="0"/>
              <a:t>Septiembre.</a:t>
            </a:r>
          </a:p>
          <a:p>
            <a:r>
              <a:rPr lang="es-MX" dirty="0" smtClean="0"/>
              <a:t>Evaluaciones Institucionales </a:t>
            </a:r>
            <a:r>
              <a:rPr lang="es-MX" dirty="0" smtClean="0"/>
              <a:t> 2,3 </a:t>
            </a:r>
            <a:r>
              <a:rPr lang="es-MX" dirty="0" smtClean="0"/>
              <a:t>y</a:t>
            </a:r>
            <a:r>
              <a:rPr lang="es-MX" dirty="0" smtClean="0"/>
              <a:t> 4 </a:t>
            </a:r>
            <a:r>
              <a:rPr lang="es-MX" dirty="0" smtClean="0"/>
              <a:t>de Octubre.</a:t>
            </a:r>
          </a:p>
          <a:p>
            <a:r>
              <a:rPr lang="es-MX" dirty="0" smtClean="0"/>
              <a:t>1ª. Visita previa </a:t>
            </a:r>
            <a:r>
              <a:rPr lang="es-MX" dirty="0" smtClean="0"/>
              <a:t>11 </a:t>
            </a:r>
            <a:r>
              <a:rPr lang="es-MX" dirty="0" smtClean="0"/>
              <a:t>de Octubre.</a:t>
            </a:r>
          </a:p>
          <a:p>
            <a:r>
              <a:rPr lang="es-MX" dirty="0" smtClean="0"/>
              <a:t>1er Jornada Observación y Práctica </a:t>
            </a:r>
            <a:r>
              <a:rPr lang="es-MX" dirty="0" smtClean="0"/>
              <a:t>21 </a:t>
            </a:r>
            <a:r>
              <a:rPr lang="es-MX" dirty="0" smtClean="0"/>
              <a:t>al  </a:t>
            </a:r>
            <a:r>
              <a:rPr lang="es-MX" dirty="0" smtClean="0"/>
              <a:t>25 </a:t>
            </a:r>
            <a:r>
              <a:rPr lang="es-MX" dirty="0" smtClean="0"/>
              <a:t>de Octubre.</a:t>
            </a:r>
          </a:p>
          <a:p>
            <a:r>
              <a:rPr lang="es-MX" dirty="0" smtClean="0"/>
              <a:t>2ª. Visita previa </a:t>
            </a:r>
            <a:r>
              <a:rPr lang="es-MX" dirty="0" smtClean="0"/>
              <a:t> </a:t>
            </a:r>
            <a:r>
              <a:rPr lang="es-MX" dirty="0" smtClean="0"/>
              <a:t>21</a:t>
            </a:r>
            <a:r>
              <a:rPr lang="es-MX" dirty="0" smtClean="0"/>
              <a:t> </a:t>
            </a:r>
            <a:r>
              <a:rPr lang="es-MX" dirty="0" smtClean="0"/>
              <a:t>de Noviembre</a:t>
            </a:r>
          </a:p>
          <a:p>
            <a:r>
              <a:rPr lang="es-MX" dirty="0" smtClean="0"/>
              <a:t>Evaluaciones Institucionales </a:t>
            </a:r>
            <a:r>
              <a:rPr lang="es-MX" dirty="0" smtClean="0"/>
              <a:t>25, 26 y 27 de Noviembre</a:t>
            </a:r>
            <a:r>
              <a:rPr lang="es-MX" dirty="0" smtClean="0"/>
              <a:t>.</a:t>
            </a:r>
          </a:p>
          <a:p>
            <a:r>
              <a:rPr lang="es-MX" dirty="0" smtClean="0"/>
              <a:t>2ª. Jornada Observación y Práctica  </a:t>
            </a:r>
            <a:r>
              <a:rPr lang="es-MX" dirty="0" smtClean="0"/>
              <a:t>2 al13  </a:t>
            </a:r>
            <a:r>
              <a:rPr lang="es-MX" dirty="0" smtClean="0"/>
              <a:t>de Diciembre.</a:t>
            </a:r>
          </a:p>
          <a:p>
            <a:r>
              <a:rPr lang="es-MX" dirty="0" smtClean="0"/>
              <a:t>Evaluaciones Semestrales: </a:t>
            </a:r>
            <a:r>
              <a:rPr lang="es-MX" dirty="0" smtClean="0"/>
              <a:t>20, 21 y 22</a:t>
            </a:r>
            <a:r>
              <a:rPr lang="es-MX" dirty="0" smtClean="0"/>
              <a:t> </a:t>
            </a:r>
            <a:r>
              <a:rPr lang="es-MX" dirty="0" smtClean="0"/>
              <a:t>de Enero.</a:t>
            </a:r>
          </a:p>
        </p:txBody>
      </p:sp>
      <p:sp>
        <p:nvSpPr>
          <p:cNvPr id="2" name="1 Título"/>
          <p:cNvSpPr>
            <a:spLocks noGrp="1"/>
          </p:cNvSpPr>
          <p:nvPr>
            <p:ph type="title"/>
          </p:nvPr>
        </p:nvSpPr>
        <p:spPr/>
        <p:txBody>
          <a:bodyPr>
            <a:normAutofit fontScale="90000"/>
          </a:bodyPr>
          <a:lstStyle/>
          <a:p>
            <a:r>
              <a:rPr lang="es-MX" dirty="0" smtClean="0"/>
              <a:t>Fechas de Evaluación y Jornadas de Práctica.</a:t>
            </a: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836712"/>
            <a:ext cx="8229600" cy="4525963"/>
          </a:xfrm>
        </p:spPr>
        <p:txBody>
          <a:bodyPr/>
          <a:lstStyle/>
          <a:p>
            <a:pPr>
              <a:buNone/>
            </a:pPr>
            <a:r>
              <a:rPr lang="es-ES" dirty="0" smtClean="0"/>
              <a:t>Bibliografía y Materiales de Apoyo:</a:t>
            </a:r>
          </a:p>
          <a:p>
            <a:pPr>
              <a:buNone/>
            </a:pPr>
            <a:endParaRPr lang="es-ES" dirty="0" smtClean="0"/>
          </a:p>
          <a:p>
            <a:r>
              <a:rPr lang="es-ES" dirty="0" smtClean="0"/>
              <a:t>Programa y materiales de apoyo para el estudio.</a:t>
            </a:r>
          </a:p>
          <a:p>
            <a:r>
              <a:rPr lang="es-ES" dirty="0" smtClean="0"/>
              <a:t>Cuidado de la Salud Infantil. 5º. Semestre</a:t>
            </a:r>
          </a:p>
          <a:p>
            <a:pPr>
              <a:buNone/>
            </a:pPr>
            <a:r>
              <a:rPr lang="es-ES" dirty="0" smtClean="0"/>
              <a:t>   Licenciatura </a:t>
            </a:r>
            <a:r>
              <a:rPr lang="es-ES" dirty="0" smtClean="0"/>
              <a:t>en Educación Preescolar.</a:t>
            </a:r>
          </a:p>
          <a:p>
            <a:pPr>
              <a:buNone/>
            </a:pPr>
            <a:endParaRPr lang="es-ES" dirty="0" smtClean="0"/>
          </a:p>
          <a:p>
            <a:pPr>
              <a:buNone/>
            </a:pPr>
            <a:endParaRPr lang="es-ES" dirty="0" smtClean="0"/>
          </a:p>
          <a:p>
            <a:pPr>
              <a:buNone/>
            </a:pP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Examen                                             </a:t>
            </a:r>
            <a:r>
              <a:rPr lang="es-ES" dirty="0" smtClean="0"/>
              <a:t> </a:t>
            </a:r>
            <a:r>
              <a:rPr lang="es-ES" dirty="0" smtClean="0"/>
              <a:t>40%</a:t>
            </a:r>
          </a:p>
          <a:p>
            <a:pPr>
              <a:buNone/>
            </a:pPr>
            <a:endParaRPr lang="es-ES" dirty="0" smtClean="0"/>
          </a:p>
          <a:p>
            <a:r>
              <a:rPr lang="es-ES" dirty="0" smtClean="0"/>
              <a:t>Trabajos escritos                              </a:t>
            </a:r>
            <a:r>
              <a:rPr lang="es-ES" dirty="0" smtClean="0"/>
              <a:t>   </a:t>
            </a:r>
            <a:r>
              <a:rPr lang="es-ES" dirty="0" smtClean="0"/>
              <a:t>20</a:t>
            </a:r>
            <a:r>
              <a:rPr lang="es-ES" dirty="0" smtClean="0"/>
              <a:t>%</a:t>
            </a:r>
          </a:p>
          <a:p>
            <a:r>
              <a:rPr lang="es-ES" dirty="0" smtClean="0"/>
              <a:t>Portafolio                                            15%</a:t>
            </a:r>
            <a:endParaRPr lang="es-ES" dirty="0" smtClean="0"/>
          </a:p>
          <a:p>
            <a:pPr>
              <a:buNone/>
            </a:pPr>
            <a:endParaRPr lang="es-ES" dirty="0" smtClean="0"/>
          </a:p>
          <a:p>
            <a:r>
              <a:rPr lang="es-ES" dirty="0" smtClean="0"/>
              <a:t>Participación                                       10%</a:t>
            </a:r>
          </a:p>
          <a:p>
            <a:pPr>
              <a:buNone/>
            </a:pPr>
            <a:r>
              <a:rPr lang="es-ES" dirty="0" smtClean="0"/>
              <a:t>                                                             </a:t>
            </a:r>
            <a:endParaRPr lang="es-ES" dirty="0" smtClean="0"/>
          </a:p>
          <a:p>
            <a:r>
              <a:rPr lang="es-ES" dirty="0" smtClean="0"/>
              <a:t>Observación y práctica docente    </a:t>
            </a:r>
            <a:r>
              <a:rPr lang="es-ES" dirty="0" smtClean="0"/>
              <a:t>       15%</a:t>
            </a:r>
            <a:endParaRPr lang="es-ES" dirty="0" smtClean="0"/>
          </a:p>
          <a:p>
            <a:endParaRPr lang="es-ES" dirty="0" smtClean="0"/>
          </a:p>
          <a:p>
            <a:endParaRPr lang="es-ES" dirty="0"/>
          </a:p>
        </p:txBody>
      </p:sp>
      <p:sp>
        <p:nvSpPr>
          <p:cNvPr id="2" name="1 Título"/>
          <p:cNvSpPr>
            <a:spLocks noGrp="1"/>
          </p:cNvSpPr>
          <p:nvPr>
            <p:ph type="title"/>
          </p:nvPr>
        </p:nvSpPr>
        <p:spPr/>
        <p:txBody>
          <a:bodyPr/>
          <a:lstStyle/>
          <a:p>
            <a:r>
              <a:rPr lang="es-ES" dirty="0" smtClean="0"/>
              <a:t>Criterios de Evaluación</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dirty="0" smtClean="0"/>
          </a:p>
          <a:p>
            <a:r>
              <a:rPr lang="es-ES" dirty="0" smtClean="0"/>
              <a:t>Nota: Para acreditar la materia se necesita el 85% de asistencia, una buena </a:t>
            </a:r>
            <a:r>
              <a:rPr lang="es-ES" dirty="0" smtClean="0"/>
              <a:t>actitud de respeto</a:t>
            </a:r>
            <a:r>
              <a:rPr lang="es-ES" dirty="0" smtClean="0"/>
              <a:t>, participación y disposición en clase y en la práctica.</a:t>
            </a:r>
            <a:r>
              <a:rPr lang="es-ES" dirty="0" smtClean="0"/>
              <a:t> </a:t>
            </a:r>
            <a:r>
              <a:rPr lang="es-ES" dirty="0" smtClean="0"/>
              <a:t>Cuando no hay periodos de práctica el </a:t>
            </a:r>
            <a:r>
              <a:rPr lang="es-ES" dirty="0" smtClean="0"/>
              <a:t>10</a:t>
            </a:r>
            <a:r>
              <a:rPr lang="es-ES" dirty="0" smtClean="0"/>
              <a:t>% se </a:t>
            </a:r>
            <a:r>
              <a:rPr lang="es-ES" dirty="0" smtClean="0"/>
              <a:t>adjudica a participación y 5% a </a:t>
            </a:r>
            <a:r>
              <a:rPr lang="es-ES" dirty="0" smtClean="0"/>
              <a:t>trabajos escritos.</a:t>
            </a:r>
            <a:endParaRPr lang="es-MX" dirty="0" smtClean="0"/>
          </a:p>
          <a:p>
            <a:endParaRPr lang="es-ES" dirty="0" smtClean="0"/>
          </a:p>
        </p:txBody>
      </p:sp>
      <p:sp>
        <p:nvSpPr>
          <p:cNvPr id="2" name="1 Título"/>
          <p:cNvSpPr>
            <a:spLocks noGrp="1"/>
          </p:cNvSpPr>
          <p:nvPr>
            <p:ph type="title"/>
          </p:nvPr>
        </p:nvSpPr>
        <p:spPr/>
        <p:txBody>
          <a:bodyPr/>
          <a:lstStyle/>
          <a:p>
            <a:r>
              <a:rPr lang="es-ES" smtClean="0"/>
              <a:t>Criterios de evaluación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_tradnl" b="1" dirty="0" smtClean="0"/>
              <a:t>   </a:t>
            </a:r>
          </a:p>
          <a:p>
            <a:pPr>
              <a:buNone/>
            </a:pPr>
            <a:r>
              <a:rPr lang="es-ES_tradnl" b="1" dirty="0" smtClean="0"/>
              <a:t>    Responder a las características de los niños para favorecer aprendizajes de hábitos alimenticios, higiénicos y de auto cuidado que suelen ser permanentes para la vida.</a:t>
            </a:r>
            <a:endParaRPr lang="es-MX" dirty="0"/>
          </a:p>
        </p:txBody>
      </p:sp>
      <p:sp>
        <p:nvSpPr>
          <p:cNvPr id="2" name="1 Título"/>
          <p:cNvSpPr>
            <a:spLocks noGrp="1"/>
          </p:cNvSpPr>
          <p:nvPr>
            <p:ph type="title"/>
          </p:nvPr>
        </p:nvSpPr>
        <p:spPr/>
        <p:txBody>
          <a:bodyPr/>
          <a:lstStyle/>
          <a:p>
            <a:r>
              <a:rPr lang="es-MX" dirty="0" smtClean="0"/>
              <a:t>ENFOQUE DE LA MATERIA</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Picture 6" descr="http://www.dentalmatiascousinochile.cl/wp-content/pediatricdenticarepccoloradodentalfactsboy-328x4921.jpg"/>
          <p:cNvPicPr>
            <a:picLocks noChangeAspect="1" noChangeArrowheads="1"/>
          </p:cNvPicPr>
          <p:nvPr/>
        </p:nvPicPr>
        <p:blipFill>
          <a:blip r:embed="rId2" cstate="print"/>
          <a:srcRect/>
          <a:stretch>
            <a:fillRect/>
          </a:stretch>
        </p:blipFill>
        <p:spPr bwMode="auto">
          <a:xfrm>
            <a:off x="5000628" y="214290"/>
            <a:ext cx="3857652" cy="642942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3" name="2 Marcador de contenido"/>
          <p:cNvSpPr>
            <a:spLocks noGrp="1"/>
          </p:cNvSpPr>
          <p:nvPr>
            <p:ph idx="1"/>
          </p:nvPr>
        </p:nvSpPr>
        <p:spPr>
          <a:xfrm>
            <a:off x="214282" y="357166"/>
            <a:ext cx="5000628" cy="6143668"/>
          </a:xfrm>
        </p:spPr>
        <p:txBody>
          <a:bodyPr>
            <a:normAutofit/>
          </a:bodyPr>
          <a:lstStyle/>
          <a:p>
            <a:r>
              <a:rPr lang="es-ES" dirty="0" smtClean="0"/>
              <a:t>Bloque I. La Nutrición  en la salud y en el desarrollo de los niños. </a:t>
            </a:r>
          </a:p>
          <a:p>
            <a:endParaRPr lang="es-ES" dirty="0" smtClean="0"/>
          </a:p>
          <a:p>
            <a:r>
              <a:rPr lang="es-ES" dirty="0" smtClean="0"/>
              <a:t>Bloque II. Enfermedades y accidentes frecuentes durante la Infancia. Prevención, señales de alarma y atención.</a:t>
            </a:r>
          </a:p>
          <a:p>
            <a:endParaRPr lang="es-ES" dirty="0" smtClean="0"/>
          </a:p>
          <a:p>
            <a:r>
              <a:rPr lang="es-ES" dirty="0" smtClean="0"/>
              <a:t>Bloque III. La educación preescolar y la promoción de la salud infantil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smtClean="0"/>
              <a:t>Bloque I.</a:t>
            </a:r>
          </a:p>
          <a:p>
            <a:pPr>
              <a:buNone/>
            </a:pPr>
            <a:r>
              <a:rPr lang="es-MX" dirty="0" smtClean="0"/>
              <a:t>1.Nutrición y alimentación</a:t>
            </a:r>
          </a:p>
          <a:p>
            <a:pPr>
              <a:buNone/>
            </a:pPr>
            <a:r>
              <a:rPr lang="es-MX" dirty="0" smtClean="0"/>
              <a:t>2. La Nutrición en las etapas iniciales del desarrollo</a:t>
            </a:r>
          </a:p>
          <a:p>
            <a:pPr>
              <a:buNone/>
            </a:pPr>
            <a:r>
              <a:rPr lang="es-MX" dirty="0" smtClean="0"/>
              <a:t>3. Nutrición y desarrollo en la edad preescolar</a:t>
            </a:r>
          </a:p>
          <a:p>
            <a:pPr>
              <a:buNone/>
            </a:pPr>
            <a:r>
              <a:rPr lang="es-MX" dirty="0" smtClean="0"/>
              <a:t>4.La desnutrición y su efectos en el desarrollo físico y en el desenvolvimiento de los niños</a:t>
            </a:r>
          </a:p>
          <a:p>
            <a:pPr>
              <a:buNone/>
            </a:pPr>
            <a:endParaRPr lang="es-MX" dirty="0" smtClean="0"/>
          </a:p>
          <a:p>
            <a:pPr>
              <a:buNone/>
            </a:pPr>
            <a:endParaRPr lang="es-MX" dirty="0" smtClean="0"/>
          </a:p>
          <a:p>
            <a:pPr>
              <a:buNone/>
            </a:pPr>
            <a:endParaRPr lang="es-MX" dirty="0" smtClean="0"/>
          </a:p>
          <a:p>
            <a:pPr>
              <a:buNone/>
            </a:pPr>
            <a:endParaRPr lang="es-MX" dirty="0"/>
          </a:p>
        </p:txBody>
      </p:sp>
      <p:sp>
        <p:nvSpPr>
          <p:cNvPr id="2" name="1 Título"/>
          <p:cNvSpPr>
            <a:spLocks noGrp="1"/>
          </p:cNvSpPr>
          <p:nvPr>
            <p:ph type="title"/>
          </p:nvPr>
        </p:nvSpPr>
        <p:spPr/>
        <p:txBody>
          <a:bodyPr/>
          <a:lstStyle/>
          <a:p>
            <a:r>
              <a:rPr lang="es-MX" dirty="0" smtClean="0"/>
              <a:t>TEMAS DE LA ASIGNATURA:</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endParaRPr lang="es-MX" dirty="0" smtClean="0"/>
          </a:p>
          <a:p>
            <a:pPr>
              <a:buNone/>
            </a:pPr>
            <a:r>
              <a:rPr lang="es-MX" dirty="0" smtClean="0"/>
              <a:t>1. La higiene y los cuidados en la prevención de enfermedades.</a:t>
            </a:r>
          </a:p>
          <a:p>
            <a:pPr>
              <a:buNone/>
            </a:pPr>
            <a:r>
              <a:rPr lang="es-MX" dirty="0" smtClean="0"/>
              <a:t>2. Enfermedades frecuentes durante la infancia: prevención, señales de alarma, atención y cuidados.</a:t>
            </a:r>
          </a:p>
          <a:p>
            <a:pPr>
              <a:buNone/>
            </a:pPr>
            <a:r>
              <a:rPr lang="es-MX" dirty="0" smtClean="0"/>
              <a:t>3.Prevención de accidentes y desastres </a:t>
            </a:r>
            <a:endParaRPr lang="es-MX" dirty="0"/>
          </a:p>
        </p:txBody>
      </p:sp>
      <p:sp>
        <p:nvSpPr>
          <p:cNvPr id="2" name="1 Título"/>
          <p:cNvSpPr>
            <a:spLocks noGrp="1"/>
          </p:cNvSpPr>
          <p:nvPr>
            <p:ph type="title"/>
          </p:nvPr>
        </p:nvSpPr>
        <p:spPr/>
        <p:txBody>
          <a:bodyPr/>
          <a:lstStyle/>
          <a:p>
            <a:r>
              <a:rPr lang="es-MX" dirty="0" smtClean="0"/>
              <a:t>Bloque II</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endParaRPr lang="es-MX" dirty="0" smtClean="0"/>
          </a:p>
          <a:p>
            <a:pPr>
              <a:buNone/>
            </a:pPr>
            <a:r>
              <a:rPr lang="es-MX" dirty="0" smtClean="0"/>
              <a:t>1. Salud y Escuela</a:t>
            </a:r>
          </a:p>
          <a:p>
            <a:pPr>
              <a:buNone/>
            </a:pPr>
            <a:r>
              <a:rPr lang="es-MX" dirty="0" smtClean="0"/>
              <a:t>2. Función docente en el cuidado de la salud infantil</a:t>
            </a:r>
          </a:p>
          <a:p>
            <a:pPr>
              <a:buNone/>
            </a:pPr>
            <a:r>
              <a:rPr lang="es-MX" dirty="0" smtClean="0"/>
              <a:t>3. Escuela, familia y salud infantil.</a:t>
            </a:r>
            <a:endParaRPr lang="es-MX" dirty="0"/>
          </a:p>
        </p:txBody>
      </p:sp>
      <p:sp>
        <p:nvSpPr>
          <p:cNvPr id="2" name="1 Título"/>
          <p:cNvSpPr>
            <a:spLocks noGrp="1"/>
          </p:cNvSpPr>
          <p:nvPr>
            <p:ph type="title"/>
          </p:nvPr>
        </p:nvSpPr>
        <p:spPr/>
        <p:txBody>
          <a:bodyPr/>
          <a:lstStyle/>
          <a:p>
            <a:r>
              <a:rPr lang="es-MX" dirty="0" smtClean="0"/>
              <a:t>Bloque III</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MX" dirty="0" smtClean="0"/>
              <a:t>Planificación  de las sesiones</a:t>
            </a:r>
          </a:p>
          <a:p>
            <a:r>
              <a:rPr lang="es-MX" dirty="0" smtClean="0"/>
              <a:t>Considerar los conocimientos e ideas previas</a:t>
            </a:r>
          </a:p>
          <a:p>
            <a:r>
              <a:rPr lang="es-MX" dirty="0" smtClean="0"/>
              <a:t>Aprovechamiento de los materiales de estudio</a:t>
            </a:r>
          </a:p>
          <a:p>
            <a:r>
              <a:rPr lang="es-MX" dirty="0" smtClean="0"/>
              <a:t>Coordinación con el personal de salud</a:t>
            </a:r>
          </a:p>
          <a:p>
            <a:r>
              <a:rPr lang="es-MX" dirty="0" smtClean="0"/>
              <a:t>Vinculo con situaciones o problemas reales</a:t>
            </a:r>
          </a:p>
          <a:p>
            <a:r>
              <a:rPr lang="es-MX" dirty="0" smtClean="0"/>
              <a:t>Fichero sobre cuidado de la salud infantil y el directorio de Instituciones</a:t>
            </a:r>
          </a:p>
          <a:p>
            <a:r>
              <a:rPr lang="es-MX" dirty="0" smtClean="0"/>
              <a:t>Trabajo individual y grupal</a:t>
            </a:r>
          </a:p>
          <a:p>
            <a:r>
              <a:rPr lang="es-MX" dirty="0" smtClean="0"/>
              <a:t>Observación y práctica en los Jardines de Niños</a:t>
            </a:r>
          </a:p>
          <a:p>
            <a:r>
              <a:rPr lang="es-MX" dirty="0" smtClean="0"/>
              <a:t>Evaluación</a:t>
            </a:r>
          </a:p>
          <a:p>
            <a:endParaRPr lang="es-MX" dirty="0" smtClean="0"/>
          </a:p>
          <a:p>
            <a:endParaRPr lang="es-MX" dirty="0" smtClean="0"/>
          </a:p>
          <a:p>
            <a:endParaRPr lang="es-MX" dirty="0"/>
          </a:p>
        </p:txBody>
      </p:sp>
      <p:sp>
        <p:nvSpPr>
          <p:cNvPr id="2" name="1 Título"/>
          <p:cNvSpPr>
            <a:spLocks noGrp="1"/>
          </p:cNvSpPr>
          <p:nvPr>
            <p:ph type="title"/>
          </p:nvPr>
        </p:nvSpPr>
        <p:spPr/>
        <p:txBody>
          <a:bodyPr/>
          <a:lstStyle/>
          <a:p>
            <a:r>
              <a:rPr lang="es-MX" dirty="0" smtClean="0"/>
              <a:t>Orientaciones Didácticas.</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buNone/>
            </a:pPr>
            <a:r>
              <a:rPr lang="es-ES" b="1" dirty="0" smtClean="0"/>
              <a:t>    Que las estudiantes normalistas desarrollen competencias para que detecten y prevengan factores nutricionales en el niño sano así como el niño que presenta enfermedades y accidentes más frecuentes de acuerdo a su edad y la orientación a padres de familia, y la adquisición de hábitos y actitudes favorables para sus salud.</a:t>
            </a:r>
            <a:endParaRPr lang="es-MX" dirty="0" smtClean="0"/>
          </a:p>
          <a:p>
            <a:endParaRPr lang="es-MX" dirty="0"/>
          </a:p>
        </p:txBody>
      </p:sp>
      <p:sp>
        <p:nvSpPr>
          <p:cNvPr id="2" name="1 Título"/>
          <p:cNvSpPr>
            <a:spLocks noGrp="1"/>
          </p:cNvSpPr>
          <p:nvPr>
            <p:ph type="title"/>
          </p:nvPr>
        </p:nvSpPr>
        <p:spPr/>
        <p:txBody>
          <a:bodyPr/>
          <a:lstStyle/>
          <a:p>
            <a:r>
              <a:rPr lang="es-MX" dirty="0" smtClean="0"/>
              <a:t>PROPÓSITO DE LA ASIGNATURA</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00430" y="1214422"/>
            <a:ext cx="5329246" cy="5286412"/>
          </a:xfrm>
        </p:spPr>
        <p:txBody>
          <a:bodyPr>
            <a:normAutofit fontScale="92500"/>
          </a:bodyPr>
          <a:lstStyle/>
          <a:p>
            <a:r>
              <a:rPr lang="es-ES" dirty="0" smtClean="0"/>
              <a:t>Comprendan las repercusiones que pueden tener los factores nutricionales, la morbilidad y los accidentes en el crecimiento y en el desarrollo de los niños en edad preescolar </a:t>
            </a:r>
          </a:p>
          <a:p>
            <a:r>
              <a:rPr lang="es-ES" dirty="0" smtClean="0"/>
              <a:t>Conozcan las formas de prevención y detección de los trastornos, las enfermedades y los accidentes más frecuentes que presentan los niños durante la edad preescolar</a:t>
            </a:r>
          </a:p>
          <a:p>
            <a:pPr>
              <a:buNone/>
            </a:pPr>
            <a:endParaRPr lang="es-ES" dirty="0" smtClean="0"/>
          </a:p>
          <a:p>
            <a:endParaRPr lang="es-ES" dirty="0"/>
          </a:p>
        </p:txBody>
      </p:sp>
      <p:sp>
        <p:nvSpPr>
          <p:cNvPr id="2" name="1 Título"/>
          <p:cNvSpPr>
            <a:spLocks noGrp="1"/>
          </p:cNvSpPr>
          <p:nvPr>
            <p:ph type="title"/>
          </p:nvPr>
        </p:nvSpPr>
        <p:spPr/>
        <p:txBody>
          <a:bodyPr/>
          <a:lstStyle/>
          <a:p>
            <a:r>
              <a:rPr lang="es-ES" dirty="0" smtClean="0"/>
              <a:t>Propósitos generales del curso</a:t>
            </a:r>
            <a:endParaRPr lang="es-ES" dirty="0"/>
          </a:p>
        </p:txBody>
      </p:sp>
      <p:pic>
        <p:nvPicPr>
          <p:cNvPr id="7170" name="Picture 2" descr="http://www.csm.cl/imagenes/edu_paciente/accidentes_ninos.jpg"/>
          <p:cNvPicPr>
            <a:picLocks noChangeAspect="1" noChangeArrowheads="1"/>
          </p:cNvPicPr>
          <p:nvPr/>
        </p:nvPicPr>
        <p:blipFill>
          <a:blip r:embed="rId3" cstate="print"/>
          <a:srcRect/>
          <a:stretch>
            <a:fillRect/>
          </a:stretch>
        </p:blipFill>
        <p:spPr bwMode="auto">
          <a:xfrm>
            <a:off x="285720" y="1571612"/>
            <a:ext cx="3303476" cy="464347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340</TotalTime>
  <Words>833</Words>
  <Application>Microsoft Office PowerPoint</Application>
  <PresentationFormat>Presentación en pantalla (4:3)</PresentationFormat>
  <Paragraphs>94</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Concurrencia</vt:lpstr>
      <vt:lpstr>CUIDADO DE LA SALUD INFANTIL</vt:lpstr>
      <vt:lpstr>ENFOQUE DE LA MATERIA</vt:lpstr>
      <vt:lpstr>Diapositiva 3</vt:lpstr>
      <vt:lpstr>TEMAS DE LA ASIGNATURA:</vt:lpstr>
      <vt:lpstr>Bloque II</vt:lpstr>
      <vt:lpstr>Bloque III</vt:lpstr>
      <vt:lpstr>Orientaciones Didácticas.</vt:lpstr>
      <vt:lpstr>PROPÓSITO DE LA ASIGNATURA</vt:lpstr>
      <vt:lpstr>Propósitos generales del curso</vt:lpstr>
      <vt:lpstr>Diapositiva 10</vt:lpstr>
      <vt:lpstr>Rasgos deseables del Perfil de Egreso:</vt:lpstr>
      <vt:lpstr>Relación con otras asignaturas</vt:lpstr>
      <vt:lpstr>Diapositiva 13</vt:lpstr>
      <vt:lpstr>Análisis de las Experiencias obtenidas en los Jardines de Niños</vt:lpstr>
      <vt:lpstr>Fechas de Evaluación y Jornadas de Práctica.</vt:lpstr>
      <vt:lpstr>Diapositiva 16</vt:lpstr>
      <vt:lpstr>Criterios de Evaluación</vt:lpstr>
      <vt:lpstr>Criterios de evaluación </vt:lpstr>
    </vt:vector>
  </TitlesOfParts>
  <Company>Gamolama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DE LA SALUD INFANTIL</dc:title>
  <dc:creator>XP-SP3-V-Gamolama</dc:creator>
  <cp:lastModifiedBy>Cinthya</cp:lastModifiedBy>
  <cp:revision>66</cp:revision>
  <cp:lastPrinted>2012-08-30T18:02:04Z</cp:lastPrinted>
  <dcterms:created xsi:type="dcterms:W3CDTF">2009-09-05T18:03:58Z</dcterms:created>
  <dcterms:modified xsi:type="dcterms:W3CDTF">2013-08-21T18:04:52Z</dcterms:modified>
</cp:coreProperties>
</file>