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6" r:id="rId4"/>
    <p:sldId id="259" r:id="rId5"/>
    <p:sldId id="260" r:id="rId6"/>
    <p:sldId id="261" r:id="rId7"/>
    <p:sldId id="262" r:id="rId8"/>
    <p:sldId id="263" r:id="rId9"/>
    <p:sldId id="264" r:id="rId10"/>
    <p:sldId id="265" r:id="rId11"/>
    <p:sldId id="266" r:id="rId12"/>
    <p:sldId id="273" r:id="rId13"/>
    <p:sldId id="267" r:id="rId14"/>
    <p:sldId id="268" r:id="rId15"/>
    <p:sldId id="269" r:id="rId16"/>
    <p:sldId id="270" r:id="rId17"/>
    <p:sldId id="271" r:id="rId18"/>
    <p:sldId id="272" r:id="rId19"/>
    <p:sldId id="274" r:id="rId20"/>
    <p:sldId id="275" r:id="rId21"/>
    <p:sldId id="278" r:id="rId22"/>
    <p:sldId id="279" r:id="rId23"/>
    <p:sldId id="280" r:id="rId24"/>
    <p:sldId id="281" r:id="rId25"/>
    <p:sldId id="282" r:id="rId26"/>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484" autoAdjust="0"/>
    <p:restoredTop sz="94660"/>
  </p:normalViewPr>
  <p:slideViewPr>
    <p:cSldViewPr>
      <p:cViewPr varScale="1">
        <p:scale>
          <a:sx n="65" d="100"/>
          <a:sy n="65" d="100"/>
        </p:scale>
        <p:origin x="-636" y="-11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s-ES" smtClean="0"/>
              <a:t>Haga clic para modificar el estilo de título del patrón</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D94C2F74-3AE5-43DE-B5C2-E797A4A5835B}" type="datetimeFigureOut">
              <a:rPr lang="es-ES" smtClean="0"/>
              <a:pPr/>
              <a:t>05/03/2014</a:t>
            </a:fld>
            <a:endParaRPr lang="es-ES" dirty="0"/>
          </a:p>
        </p:txBody>
      </p:sp>
      <p:sp>
        <p:nvSpPr>
          <p:cNvPr id="5" name="Footer Placeholder 4"/>
          <p:cNvSpPr>
            <a:spLocks noGrp="1"/>
          </p:cNvSpPr>
          <p:nvPr>
            <p:ph type="ftr" sz="quarter" idx="11"/>
          </p:nvPr>
        </p:nvSpPr>
        <p:spPr>
          <a:xfrm>
            <a:off x="1174044" y="5357592"/>
            <a:ext cx="5034845" cy="365125"/>
          </a:xfrm>
        </p:spPr>
        <p:txBody>
          <a:bodyPr/>
          <a:lstStyle/>
          <a:p>
            <a:endParaRPr lang="es-ES" dirty="0"/>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7FB1081D-50F4-4B63-8153-C747931F445A}" type="slidenum">
              <a:rPr lang="es-ES" smtClean="0"/>
              <a:pPr/>
              <a:t>‹Nº›</a:t>
            </a:fld>
            <a:endParaRPr lang="es-E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nchor="ct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D94C2F74-3AE5-43DE-B5C2-E797A4A5835B}" type="datetimeFigureOut">
              <a:rPr lang="es-ES" smtClean="0"/>
              <a:pPr/>
              <a:t>05/03/2014</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7FB1081D-50F4-4B63-8153-C747931F445A}" type="slidenum">
              <a:rPr lang="es-ES" smtClean="0"/>
              <a:pPr/>
              <a:t>‹Nº›</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D94C2F74-3AE5-43DE-B5C2-E797A4A5835B}" type="datetimeFigureOut">
              <a:rPr lang="es-ES" smtClean="0"/>
              <a:pPr/>
              <a:t>05/03/2014</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7FB1081D-50F4-4B63-8153-C747931F445A}" type="slidenum">
              <a:rPr lang="es-ES" smtClean="0"/>
              <a:pPr/>
              <a:t>‹Nº›</a:t>
            </a:fld>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D94C2F74-3AE5-43DE-B5C2-E797A4A5835B}" type="datetimeFigureOut">
              <a:rPr lang="es-ES" smtClean="0"/>
              <a:pPr/>
              <a:t>05/03/2014</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7FB1081D-50F4-4B63-8153-C747931F445A}" type="slidenum">
              <a:rPr lang="es-ES" smtClean="0"/>
              <a:pPr/>
              <a:t>‹Nº›</a:t>
            </a:fld>
            <a:endParaRPr lang="es-E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D94C2F74-3AE5-43DE-B5C2-E797A4A5835B}" type="datetimeFigureOut">
              <a:rPr lang="es-ES" smtClean="0"/>
              <a:pPr/>
              <a:t>05/03/2014</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7FB1081D-50F4-4B63-8153-C747931F445A}" type="slidenum">
              <a:rPr lang="es-ES" smtClean="0"/>
              <a:pPr/>
              <a:t>‹Nº›</a:t>
            </a:fld>
            <a:endParaRPr lang="es-E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D94C2F74-3AE5-43DE-B5C2-E797A4A5835B}" type="datetimeFigureOut">
              <a:rPr lang="es-ES" smtClean="0"/>
              <a:pPr/>
              <a:t>05/03/2014</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7FB1081D-50F4-4B63-8153-C747931F445A}" type="slidenum">
              <a:rPr lang="es-ES" smtClean="0"/>
              <a:pPr/>
              <a:t>‹Nº›</a:t>
            </a:fld>
            <a:endParaRPr lang="es-ES" dirty="0"/>
          </a:p>
        </p:txBody>
      </p:sp>
      <p:sp>
        <p:nvSpPr>
          <p:cNvPr id="9" name="Content Placeholder 8"/>
          <p:cNvSpPr>
            <a:spLocks noGrp="1"/>
          </p:cNvSpPr>
          <p:nvPr>
            <p:ph sz="quarter" idx="13"/>
          </p:nvPr>
        </p:nvSpPr>
        <p:spPr>
          <a:xfrm>
            <a:off x="1298448" y="2121407"/>
            <a:ext cx="3200400" cy="360273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7" name="Date Placeholder 6"/>
          <p:cNvSpPr>
            <a:spLocks noGrp="1"/>
          </p:cNvSpPr>
          <p:nvPr>
            <p:ph type="dt" sz="half" idx="10"/>
          </p:nvPr>
        </p:nvSpPr>
        <p:spPr/>
        <p:txBody>
          <a:bodyPr/>
          <a:lstStyle/>
          <a:p>
            <a:fld id="{D94C2F74-3AE5-43DE-B5C2-E797A4A5835B}" type="datetimeFigureOut">
              <a:rPr lang="es-ES" smtClean="0"/>
              <a:pPr/>
              <a:t>05/03/2014</a:t>
            </a:fld>
            <a:endParaRPr lang="es-ES" dirty="0"/>
          </a:p>
        </p:txBody>
      </p:sp>
      <p:sp>
        <p:nvSpPr>
          <p:cNvPr id="8" name="Footer Placeholder 7"/>
          <p:cNvSpPr>
            <a:spLocks noGrp="1"/>
          </p:cNvSpPr>
          <p:nvPr>
            <p:ph type="ftr" sz="quarter" idx="11"/>
          </p:nvPr>
        </p:nvSpPr>
        <p:spPr/>
        <p:txBody>
          <a:bodyPr/>
          <a:lstStyle/>
          <a:p>
            <a:endParaRPr lang="es-ES" dirty="0"/>
          </a:p>
        </p:txBody>
      </p:sp>
      <p:sp>
        <p:nvSpPr>
          <p:cNvPr id="9" name="Slide Number Placeholder 8"/>
          <p:cNvSpPr>
            <a:spLocks noGrp="1"/>
          </p:cNvSpPr>
          <p:nvPr>
            <p:ph type="sldNum" sz="quarter" idx="12"/>
          </p:nvPr>
        </p:nvSpPr>
        <p:spPr/>
        <p:txBody>
          <a:bodyPr/>
          <a:lstStyle/>
          <a:p>
            <a:fld id="{7FB1081D-50F4-4B63-8153-C747931F445A}" type="slidenum">
              <a:rPr lang="es-ES" smtClean="0"/>
              <a:pPr/>
              <a:t>‹Nº›</a:t>
            </a:fld>
            <a:endParaRPr lang="es-ES" dirty="0"/>
          </a:p>
        </p:txBody>
      </p:sp>
      <p:sp>
        <p:nvSpPr>
          <p:cNvPr id="11" name="Content Placeholder 10"/>
          <p:cNvSpPr>
            <a:spLocks noGrp="1"/>
          </p:cNvSpPr>
          <p:nvPr>
            <p:ph sz="quarter" idx="13"/>
          </p:nvPr>
        </p:nvSpPr>
        <p:spPr>
          <a:xfrm>
            <a:off x="1298448" y="2944368"/>
            <a:ext cx="3227832" cy="277977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D94C2F74-3AE5-43DE-B5C2-E797A4A5835B}" type="datetimeFigureOut">
              <a:rPr lang="es-ES" smtClean="0"/>
              <a:pPr/>
              <a:t>05/03/2014</a:t>
            </a:fld>
            <a:endParaRPr lang="es-ES" dirty="0"/>
          </a:p>
        </p:txBody>
      </p:sp>
      <p:sp>
        <p:nvSpPr>
          <p:cNvPr id="4" name="Footer Placeholder 3"/>
          <p:cNvSpPr>
            <a:spLocks noGrp="1"/>
          </p:cNvSpPr>
          <p:nvPr>
            <p:ph type="ftr" sz="quarter" idx="11"/>
          </p:nvPr>
        </p:nvSpPr>
        <p:spPr/>
        <p:txBody>
          <a:bodyPr/>
          <a:lstStyle/>
          <a:p>
            <a:endParaRPr lang="es-ES" dirty="0"/>
          </a:p>
        </p:txBody>
      </p:sp>
      <p:sp>
        <p:nvSpPr>
          <p:cNvPr id="5" name="Slide Number Placeholder 4"/>
          <p:cNvSpPr>
            <a:spLocks noGrp="1"/>
          </p:cNvSpPr>
          <p:nvPr>
            <p:ph type="sldNum" sz="quarter" idx="12"/>
          </p:nvPr>
        </p:nvSpPr>
        <p:spPr/>
        <p:txBody>
          <a:bodyPr/>
          <a:lstStyle/>
          <a:p>
            <a:fld id="{7FB1081D-50F4-4B63-8153-C747931F445A}" type="slidenum">
              <a:rPr lang="es-ES" smtClean="0"/>
              <a:pPr/>
              <a:t>‹Nº›</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4C2F74-3AE5-43DE-B5C2-E797A4A5835B}" type="datetimeFigureOut">
              <a:rPr lang="es-ES" smtClean="0"/>
              <a:pPr/>
              <a:t>05/03/2014</a:t>
            </a:fld>
            <a:endParaRPr lang="es-ES" dirty="0"/>
          </a:p>
        </p:txBody>
      </p:sp>
      <p:sp>
        <p:nvSpPr>
          <p:cNvPr id="3" name="Footer Placeholder 2"/>
          <p:cNvSpPr>
            <a:spLocks noGrp="1"/>
          </p:cNvSpPr>
          <p:nvPr>
            <p:ph type="ftr" sz="quarter" idx="11"/>
          </p:nvPr>
        </p:nvSpPr>
        <p:spPr/>
        <p:txBody>
          <a:bodyPr/>
          <a:lstStyle/>
          <a:p>
            <a:endParaRPr lang="es-ES" dirty="0"/>
          </a:p>
        </p:txBody>
      </p:sp>
      <p:sp>
        <p:nvSpPr>
          <p:cNvPr id="4" name="Slide Number Placeholder 3"/>
          <p:cNvSpPr>
            <a:spLocks noGrp="1"/>
          </p:cNvSpPr>
          <p:nvPr>
            <p:ph type="sldNum" sz="quarter" idx="12"/>
          </p:nvPr>
        </p:nvSpPr>
        <p:spPr/>
        <p:txBody>
          <a:bodyPr/>
          <a:lstStyle/>
          <a:p>
            <a:fld id="{7FB1081D-50F4-4B63-8153-C747931F445A}" type="slidenum">
              <a:rPr lang="es-ES" smtClean="0"/>
              <a:pPr/>
              <a:t>‹Nº›</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s-ES" smtClean="0"/>
              <a:t>Haga clic para modificar el estilo de título del patrón</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rot="60000">
            <a:off x="6341698" y="5885672"/>
            <a:ext cx="1213821" cy="365125"/>
          </a:xfrm>
        </p:spPr>
        <p:txBody>
          <a:bodyPr/>
          <a:lstStyle/>
          <a:p>
            <a:fld id="{D94C2F74-3AE5-43DE-B5C2-E797A4A5835B}" type="datetimeFigureOut">
              <a:rPr lang="es-ES" smtClean="0"/>
              <a:pPr/>
              <a:t>05/03/2014</a:t>
            </a:fld>
            <a:endParaRPr lang="es-ES" dirty="0"/>
          </a:p>
        </p:txBody>
      </p:sp>
      <p:sp>
        <p:nvSpPr>
          <p:cNvPr id="6" name="Footer Placeholder 5"/>
          <p:cNvSpPr>
            <a:spLocks noGrp="1"/>
          </p:cNvSpPr>
          <p:nvPr>
            <p:ph type="ftr" sz="quarter" idx="11"/>
          </p:nvPr>
        </p:nvSpPr>
        <p:spPr>
          <a:xfrm rot="-60000">
            <a:off x="914554" y="5829261"/>
            <a:ext cx="3522607" cy="365125"/>
          </a:xfrm>
        </p:spPr>
        <p:txBody>
          <a:bodyPr/>
          <a:lstStyle/>
          <a:p>
            <a:endParaRPr lang="es-ES" dirty="0"/>
          </a:p>
        </p:txBody>
      </p:sp>
      <p:sp>
        <p:nvSpPr>
          <p:cNvPr id="7" name="Slide Number Placeholder 6"/>
          <p:cNvSpPr>
            <a:spLocks noGrp="1"/>
          </p:cNvSpPr>
          <p:nvPr>
            <p:ph type="sldNum" sz="quarter" idx="12"/>
          </p:nvPr>
        </p:nvSpPr>
        <p:spPr>
          <a:xfrm rot="60000">
            <a:off x="7557313" y="5896961"/>
            <a:ext cx="554023" cy="365125"/>
          </a:xfrm>
        </p:spPr>
        <p:txBody>
          <a:bodyPr/>
          <a:lstStyle/>
          <a:p>
            <a:fld id="{7FB1081D-50F4-4B63-8153-C747931F445A}" type="slidenum">
              <a:rPr lang="es-ES" smtClean="0"/>
              <a:pPr/>
              <a:t>‹Nº›</a:t>
            </a:fld>
            <a:endParaRPr lang="es-E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rot="60000">
            <a:off x="6345936" y="5888737"/>
            <a:ext cx="1213821" cy="365125"/>
          </a:xfrm>
        </p:spPr>
        <p:txBody>
          <a:bodyPr/>
          <a:lstStyle/>
          <a:p>
            <a:fld id="{D94C2F74-3AE5-43DE-B5C2-E797A4A5835B}" type="datetimeFigureOut">
              <a:rPr lang="es-ES" smtClean="0"/>
              <a:pPr/>
              <a:t>05/03/2014</a:t>
            </a:fld>
            <a:endParaRPr lang="es-ES" dirty="0"/>
          </a:p>
        </p:txBody>
      </p:sp>
      <p:sp>
        <p:nvSpPr>
          <p:cNvPr id="6" name="Footer Placeholder 5"/>
          <p:cNvSpPr>
            <a:spLocks noGrp="1"/>
          </p:cNvSpPr>
          <p:nvPr>
            <p:ph type="ftr" sz="quarter" idx="11"/>
          </p:nvPr>
        </p:nvSpPr>
        <p:spPr>
          <a:xfrm rot="-60000">
            <a:off x="914569" y="5831037"/>
            <a:ext cx="3319043" cy="365125"/>
          </a:xfrm>
        </p:spPr>
        <p:txBody>
          <a:bodyPr/>
          <a:lstStyle/>
          <a:p>
            <a:endParaRPr lang="es-ES" dirty="0"/>
          </a:p>
        </p:txBody>
      </p:sp>
      <p:sp>
        <p:nvSpPr>
          <p:cNvPr id="7" name="Slide Number Placeholder 6"/>
          <p:cNvSpPr>
            <a:spLocks noGrp="1"/>
          </p:cNvSpPr>
          <p:nvPr>
            <p:ph type="sldNum" sz="quarter" idx="12"/>
          </p:nvPr>
        </p:nvSpPr>
        <p:spPr>
          <a:xfrm rot="60000">
            <a:off x="7562089" y="5900026"/>
            <a:ext cx="554023" cy="365125"/>
          </a:xfrm>
        </p:spPr>
        <p:txBody>
          <a:bodyPr/>
          <a:lstStyle/>
          <a:p>
            <a:fld id="{7FB1081D-50F4-4B63-8153-C747931F445A}" type="slidenum">
              <a:rPr lang="es-ES" smtClean="0"/>
              <a:pPr/>
              <a:t>‹Nº›</a:t>
            </a:fld>
            <a:endParaRPr lang="es-E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D94C2F74-3AE5-43DE-B5C2-E797A4A5835B}" type="datetimeFigureOut">
              <a:rPr lang="es-ES" smtClean="0"/>
              <a:pPr/>
              <a:t>05/03/2014</a:t>
            </a:fld>
            <a:endParaRPr lang="es-ES" dirty="0"/>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es-ES" dirty="0"/>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7FB1081D-50F4-4B63-8153-C747931F445A}" type="slidenum">
              <a:rPr lang="es-ES" smtClean="0"/>
              <a:pPr/>
              <a:t>‹Nº›</a:t>
            </a:fld>
            <a:endParaRPr lang="es-E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727201" y="3689142"/>
            <a:ext cx="5723468" cy="1828090"/>
          </a:xfrm>
        </p:spPr>
        <p:txBody>
          <a:bodyPr>
            <a:normAutofit fontScale="90000"/>
          </a:bodyPr>
          <a:lstStyle/>
          <a:p>
            <a:r>
              <a:rPr lang="es-ES_tradnl" sz="6700" dirty="0" smtClean="0"/>
              <a:t>Asignatura Regional II</a:t>
            </a:r>
            <a:r>
              <a:rPr lang="es-ES_tradnl" dirty="0" smtClean="0"/>
              <a:t/>
            </a:r>
            <a:br>
              <a:rPr lang="es-ES_tradnl" dirty="0" smtClean="0"/>
            </a:br>
            <a:r>
              <a:rPr lang="es-ES_tradnl" sz="4000" dirty="0" smtClean="0"/>
              <a:t>JARDINES DE NIÑOS UNITARIOS Y GRUPOS MIXTOS</a:t>
            </a:r>
            <a:r>
              <a:rPr lang="es-ES" dirty="0" smtClean="0"/>
              <a:t/>
            </a:r>
            <a:br>
              <a:rPr lang="es-ES" dirty="0" smtClean="0"/>
            </a:br>
            <a:endParaRPr lang="es-ES" dirty="0"/>
          </a:p>
        </p:txBody>
      </p:sp>
    </p:spTree>
    <p:extLst>
      <p:ext uri="{BB962C8B-B14F-4D97-AF65-F5344CB8AC3E}">
        <p14:creationId xmlns="" xmlns:p14="http://schemas.microsoft.com/office/powerpoint/2010/main" val="17554267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dirty="0"/>
          </a:p>
        </p:txBody>
      </p:sp>
      <p:sp>
        <p:nvSpPr>
          <p:cNvPr id="3" name="2 Marcador de contenido"/>
          <p:cNvSpPr>
            <a:spLocks noGrp="1"/>
          </p:cNvSpPr>
          <p:nvPr>
            <p:ph idx="1"/>
          </p:nvPr>
        </p:nvSpPr>
        <p:spPr/>
        <p:txBody>
          <a:bodyPr/>
          <a:lstStyle/>
          <a:p>
            <a:pPr algn="just"/>
            <a:r>
              <a:rPr lang="es-ES_tradnl" dirty="0" smtClean="0"/>
              <a:t>Reconoce la educación preescolar como un servicio que promueve la democratización de las oportunidades de desarrollo de la población infantil, y contribuye a compensar las desigualdades culturales y sociales de origen.</a:t>
            </a:r>
            <a:endParaRPr lang="es-ES" dirty="0"/>
          </a:p>
        </p:txBody>
      </p:sp>
    </p:spTree>
    <p:extLst>
      <p:ext uri="{BB962C8B-B14F-4D97-AF65-F5344CB8AC3E}">
        <p14:creationId xmlns="" xmlns:p14="http://schemas.microsoft.com/office/powerpoint/2010/main" val="24688558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dirty="0"/>
          </a:p>
        </p:txBody>
      </p:sp>
      <p:sp>
        <p:nvSpPr>
          <p:cNvPr id="3" name="2 Marcador de contenido"/>
          <p:cNvSpPr>
            <a:spLocks noGrp="1"/>
          </p:cNvSpPr>
          <p:nvPr>
            <p:ph idx="1"/>
          </p:nvPr>
        </p:nvSpPr>
        <p:spPr/>
        <p:txBody>
          <a:bodyPr/>
          <a:lstStyle/>
          <a:p>
            <a:pPr algn="just"/>
            <a:r>
              <a:rPr lang="es-ES_tradnl" dirty="0" smtClean="0"/>
              <a:t>Sabe diseñar y poner en práctica estrategias y actividades didácticas adecuadas al desarrollo de los alumnos, así como a las características sociales y culturales de éstos y de su entorno familiar, con el fin de que los educandos alcancen los propósitos de conocimiento, de desarrollo de habilidades y de formación valoral  que promueve la educación preescolar.</a:t>
            </a:r>
            <a:endParaRPr lang="es-ES" dirty="0"/>
          </a:p>
        </p:txBody>
      </p:sp>
    </p:spTree>
    <p:extLst>
      <p:ext uri="{BB962C8B-B14F-4D97-AF65-F5344CB8AC3E}">
        <p14:creationId xmlns="" xmlns:p14="http://schemas.microsoft.com/office/powerpoint/2010/main" val="31324350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b="1" dirty="0" smtClean="0"/>
              <a:t>ENFOQUE</a:t>
            </a:r>
            <a:endParaRPr lang="es-ES" b="1" dirty="0"/>
          </a:p>
        </p:txBody>
      </p:sp>
      <p:sp>
        <p:nvSpPr>
          <p:cNvPr id="3" name="2 Marcador de contenido"/>
          <p:cNvSpPr>
            <a:spLocks noGrp="1"/>
          </p:cNvSpPr>
          <p:nvPr>
            <p:ph idx="1"/>
          </p:nvPr>
        </p:nvSpPr>
        <p:spPr/>
        <p:txBody>
          <a:bodyPr/>
          <a:lstStyle/>
          <a:p>
            <a:pPr algn="just"/>
            <a:r>
              <a:rPr lang="es-ES_tradnl" dirty="0"/>
              <a:t>Constituye un espacio para el estudio de problemas educativos derivados de las características sociodemográficas, socioculturales, lingüísticas y étnicas, así como las modalidades organizativas de las escuelas o jardines de niños de la entidad o la región. Este curso en especial hace énfasis en los Jardines Unitarios.</a:t>
            </a:r>
            <a:endParaRPr lang="es-ES" dirty="0"/>
          </a:p>
        </p:txBody>
      </p:sp>
    </p:spTree>
    <p:extLst>
      <p:ext uri="{BB962C8B-B14F-4D97-AF65-F5344CB8AC3E}">
        <p14:creationId xmlns="" xmlns:p14="http://schemas.microsoft.com/office/powerpoint/2010/main" val="7988436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b="1" dirty="0" smtClean="0"/>
              <a:t>PROPÓSITOS DEL CURSO</a:t>
            </a:r>
            <a:endParaRPr lang="es-ES" b="1" dirty="0"/>
          </a:p>
        </p:txBody>
      </p:sp>
      <p:sp>
        <p:nvSpPr>
          <p:cNvPr id="3" name="2 Marcador de contenido"/>
          <p:cNvSpPr>
            <a:spLocks noGrp="1"/>
          </p:cNvSpPr>
          <p:nvPr>
            <p:ph idx="1"/>
          </p:nvPr>
        </p:nvSpPr>
        <p:spPr/>
        <p:txBody>
          <a:bodyPr/>
          <a:lstStyle/>
          <a:p>
            <a:pPr algn="just"/>
            <a:r>
              <a:rPr lang="es-ES_tradnl" dirty="0" smtClean="0"/>
              <a:t>Adquieran conocimientos específicos además de diseñar y aplicar estrategias adecuadas  para atender en el aula a niños en edad preescolar y observe y analice la organización y gestión de jardines de niños unitarios retomando la propuesta del PEP 2004.</a:t>
            </a:r>
            <a:endParaRPr lang="es-ES" dirty="0"/>
          </a:p>
        </p:txBody>
      </p:sp>
    </p:spTree>
    <p:extLst>
      <p:ext uri="{BB962C8B-B14F-4D97-AF65-F5344CB8AC3E}">
        <p14:creationId xmlns="" xmlns:p14="http://schemas.microsoft.com/office/powerpoint/2010/main" val="36545732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dirty="0"/>
          </a:p>
        </p:txBody>
      </p:sp>
      <p:sp>
        <p:nvSpPr>
          <p:cNvPr id="3" name="2 Marcador de contenido"/>
          <p:cNvSpPr>
            <a:spLocks noGrp="1"/>
          </p:cNvSpPr>
          <p:nvPr>
            <p:ph idx="1"/>
          </p:nvPr>
        </p:nvSpPr>
        <p:spPr/>
        <p:txBody>
          <a:bodyPr/>
          <a:lstStyle/>
          <a:p>
            <a:pPr algn="just"/>
            <a:r>
              <a:rPr lang="es-ES_tradnl" dirty="0" smtClean="0"/>
              <a:t>Analicen y valoren la diversidad de los habitantes de la región como un reto que la educación preescolar debe atender y propongan estrategias generales para aprovecharlas como un medio que permita, desde la escuela unitaria, fortalecer el desarrollo de los niños.</a:t>
            </a:r>
            <a:endParaRPr lang="es-ES" dirty="0"/>
          </a:p>
        </p:txBody>
      </p:sp>
    </p:spTree>
    <p:extLst>
      <p:ext uri="{BB962C8B-B14F-4D97-AF65-F5344CB8AC3E}">
        <p14:creationId xmlns="" xmlns:p14="http://schemas.microsoft.com/office/powerpoint/2010/main" val="11911279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dirty="0"/>
          </a:p>
        </p:txBody>
      </p:sp>
      <p:sp>
        <p:nvSpPr>
          <p:cNvPr id="3" name="2 Marcador de contenido"/>
          <p:cNvSpPr>
            <a:spLocks noGrp="1"/>
          </p:cNvSpPr>
          <p:nvPr>
            <p:ph idx="1"/>
          </p:nvPr>
        </p:nvSpPr>
        <p:spPr/>
        <p:txBody>
          <a:bodyPr/>
          <a:lstStyle/>
          <a:p>
            <a:pPr algn="just"/>
            <a:r>
              <a:rPr lang="es-ES_tradnl" dirty="0" smtClean="0"/>
              <a:t>Conozcan y analicen los desafíos de la acción educativa en los jardines de niños unitarios para que adquieran el compromiso de atender con calidad y equidad a los niños de </a:t>
            </a:r>
            <a:r>
              <a:rPr lang="es-ES_tradnl" smtClean="0"/>
              <a:t>estas instituciones</a:t>
            </a:r>
            <a:r>
              <a:rPr lang="es-ES_tradnl" dirty="0" smtClean="0"/>
              <a:t>.</a:t>
            </a:r>
            <a:endParaRPr lang="es-ES" dirty="0"/>
          </a:p>
        </p:txBody>
      </p:sp>
    </p:spTree>
    <p:extLst>
      <p:ext uri="{BB962C8B-B14F-4D97-AF65-F5344CB8AC3E}">
        <p14:creationId xmlns="" xmlns:p14="http://schemas.microsoft.com/office/powerpoint/2010/main" val="40525774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dirty="0"/>
          </a:p>
        </p:txBody>
      </p:sp>
      <p:sp>
        <p:nvSpPr>
          <p:cNvPr id="3" name="2 Marcador de contenido"/>
          <p:cNvSpPr>
            <a:spLocks noGrp="1"/>
          </p:cNvSpPr>
          <p:nvPr>
            <p:ph idx="1"/>
          </p:nvPr>
        </p:nvSpPr>
        <p:spPr/>
        <p:txBody>
          <a:bodyPr/>
          <a:lstStyle/>
          <a:p>
            <a:pPr algn="just"/>
            <a:r>
              <a:rPr lang="es-ES_tradnl" dirty="0" smtClean="0"/>
              <a:t>Se sensibilicen como futuras educadoras para identificar y comprender los problemas educativos de sus regiones y formarse para atender con calidad los requerimientos educativos de los niños que asisten al preescolar.</a:t>
            </a:r>
            <a:endParaRPr lang="es-ES" dirty="0"/>
          </a:p>
        </p:txBody>
      </p:sp>
    </p:spTree>
    <p:extLst>
      <p:ext uri="{BB962C8B-B14F-4D97-AF65-F5344CB8AC3E}">
        <p14:creationId xmlns="" xmlns:p14="http://schemas.microsoft.com/office/powerpoint/2010/main" val="38604491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b="1" dirty="0" smtClean="0"/>
              <a:t>BLOQUES</a:t>
            </a:r>
            <a:endParaRPr lang="es-ES" b="1" dirty="0"/>
          </a:p>
        </p:txBody>
      </p:sp>
      <p:sp>
        <p:nvSpPr>
          <p:cNvPr id="3" name="2 Marcador de contenido"/>
          <p:cNvSpPr>
            <a:spLocks noGrp="1"/>
          </p:cNvSpPr>
          <p:nvPr>
            <p:ph idx="1"/>
          </p:nvPr>
        </p:nvSpPr>
        <p:spPr/>
        <p:txBody>
          <a:bodyPr/>
          <a:lstStyle/>
          <a:p>
            <a:pPr algn="just"/>
            <a:r>
              <a:rPr lang="es-ES_tradnl" dirty="0" smtClean="0"/>
              <a:t>Bloque I, Los jardines de niños unitarios del Estado de Coahuila y sus características.</a:t>
            </a:r>
          </a:p>
          <a:p>
            <a:pPr algn="just"/>
            <a:r>
              <a:rPr lang="es-ES_tradnl" dirty="0" smtClean="0"/>
              <a:t>Bloque II, Estrategias de trabajo con niños preescolares de distintas edades en un solo grupo.</a:t>
            </a:r>
          </a:p>
          <a:p>
            <a:pPr algn="just"/>
            <a:r>
              <a:rPr lang="es-ES_tradnl" dirty="0" smtClean="0"/>
              <a:t>Bloque III, La organización y gestión de un jardín de niños unitario.</a:t>
            </a:r>
            <a:endParaRPr lang="es-ES" dirty="0"/>
          </a:p>
        </p:txBody>
      </p:sp>
    </p:spTree>
    <p:extLst>
      <p:ext uri="{BB962C8B-B14F-4D97-AF65-F5344CB8AC3E}">
        <p14:creationId xmlns="" xmlns:p14="http://schemas.microsoft.com/office/powerpoint/2010/main" val="23601738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b="1" dirty="0" smtClean="0"/>
              <a:t>ORIENTACIONES DIDÁCTICAS</a:t>
            </a:r>
            <a:endParaRPr lang="es-ES" b="1" dirty="0"/>
          </a:p>
        </p:txBody>
      </p:sp>
      <p:sp>
        <p:nvSpPr>
          <p:cNvPr id="3" name="2 Marcador de contenido"/>
          <p:cNvSpPr>
            <a:spLocks noGrp="1"/>
          </p:cNvSpPr>
          <p:nvPr>
            <p:ph idx="1"/>
          </p:nvPr>
        </p:nvSpPr>
        <p:spPr/>
        <p:txBody>
          <a:bodyPr/>
          <a:lstStyle/>
          <a:p>
            <a:pPr algn="just"/>
            <a:r>
              <a:rPr lang="es-ES_tradnl" dirty="0"/>
              <a:t>Que docentes y alumnos normalistas analicen el programa, conozcan los propósitos, los temas y las propuestas de trabajo y su relación con el perfil de egreso.</a:t>
            </a:r>
          </a:p>
          <a:p>
            <a:pPr algn="just"/>
            <a:r>
              <a:rPr lang="es-ES_tradnl" dirty="0"/>
              <a:t>Identificar las tareas comunes de las diversas asignaturas para evitar repeticiones innecesarias y para integrar los conocimientos adquiridos.</a:t>
            </a:r>
            <a:endParaRPr lang="es-ES" dirty="0"/>
          </a:p>
          <a:p>
            <a:endParaRPr lang="es-ES" dirty="0"/>
          </a:p>
        </p:txBody>
      </p:sp>
    </p:spTree>
    <p:extLst>
      <p:ext uri="{BB962C8B-B14F-4D97-AF65-F5344CB8AC3E}">
        <p14:creationId xmlns="" xmlns:p14="http://schemas.microsoft.com/office/powerpoint/2010/main" val="33712131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dirty="0"/>
          </a:p>
        </p:txBody>
      </p:sp>
      <p:sp>
        <p:nvSpPr>
          <p:cNvPr id="3" name="2 Marcador de contenido"/>
          <p:cNvSpPr>
            <a:spLocks noGrp="1"/>
          </p:cNvSpPr>
          <p:nvPr>
            <p:ph idx="1"/>
          </p:nvPr>
        </p:nvSpPr>
        <p:spPr/>
        <p:txBody>
          <a:bodyPr/>
          <a:lstStyle/>
          <a:p>
            <a:pPr algn="just"/>
            <a:r>
              <a:rPr lang="es-ES_tradnl" dirty="0"/>
              <a:t>Es importante que para lograr los propósitos del curso los docentes de la asignatura planifiquen cada una de las sesiones de trabajo, con base en dos aspectos fundamentales: </a:t>
            </a:r>
          </a:p>
          <a:p>
            <a:pPr algn="just"/>
            <a:r>
              <a:rPr lang="es-ES_tradnl" dirty="0"/>
              <a:t>A) los avances y dificultades en el aprendizaje de los estudiantes ante los propósitos del curso, el bloque y el tema. </a:t>
            </a:r>
            <a:endParaRPr lang="es-ES" dirty="0"/>
          </a:p>
          <a:p>
            <a:endParaRPr lang="es-ES" dirty="0"/>
          </a:p>
        </p:txBody>
      </p:sp>
    </p:spTree>
    <p:extLst>
      <p:ext uri="{BB962C8B-B14F-4D97-AF65-F5344CB8AC3E}">
        <p14:creationId xmlns="" xmlns:p14="http://schemas.microsoft.com/office/powerpoint/2010/main" val="22164563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b="1" dirty="0" smtClean="0"/>
              <a:t>ASIGNATURA ANTECEDENTE</a:t>
            </a:r>
            <a:endParaRPr lang="es-ES" b="1" dirty="0"/>
          </a:p>
        </p:txBody>
      </p:sp>
      <p:sp>
        <p:nvSpPr>
          <p:cNvPr id="3" name="2 Marcador de contenido"/>
          <p:cNvSpPr>
            <a:spLocks noGrp="1"/>
          </p:cNvSpPr>
          <p:nvPr>
            <p:ph idx="1"/>
          </p:nvPr>
        </p:nvSpPr>
        <p:spPr/>
        <p:txBody>
          <a:bodyPr/>
          <a:lstStyle/>
          <a:p>
            <a:r>
              <a:rPr lang="es-ES_tradnl" dirty="0" smtClean="0"/>
              <a:t>Asignatura Regional I, Jardines de Niños Urbano Marginados.</a:t>
            </a:r>
            <a:endParaRPr lang="es-ES" dirty="0"/>
          </a:p>
        </p:txBody>
      </p:sp>
    </p:spTree>
    <p:extLst>
      <p:ext uri="{BB962C8B-B14F-4D97-AF65-F5344CB8AC3E}">
        <p14:creationId xmlns="" xmlns:p14="http://schemas.microsoft.com/office/powerpoint/2010/main" val="37040448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dirty="0"/>
          </a:p>
        </p:txBody>
      </p:sp>
      <p:sp>
        <p:nvSpPr>
          <p:cNvPr id="3" name="2 Marcador de contenido"/>
          <p:cNvSpPr>
            <a:spLocks noGrp="1"/>
          </p:cNvSpPr>
          <p:nvPr>
            <p:ph idx="1"/>
          </p:nvPr>
        </p:nvSpPr>
        <p:spPr/>
        <p:txBody>
          <a:bodyPr/>
          <a:lstStyle/>
          <a:p>
            <a:pPr algn="just"/>
            <a:r>
              <a:rPr lang="es-ES_tradnl" dirty="0"/>
              <a:t>B) la revisión previa de los materiales de estudio y de las actividades que se sugieren con el fin de precisar los puntos fundamentales por analizar y discutir, así como diseñar y adecuar las actividades de acuerdo con las características de los estudiantes normalistas y las condiciones de trabajo.</a:t>
            </a:r>
            <a:endParaRPr lang="es-ES" dirty="0"/>
          </a:p>
        </p:txBody>
      </p:sp>
    </p:spTree>
    <p:extLst>
      <p:ext uri="{BB962C8B-B14F-4D97-AF65-F5344CB8AC3E}">
        <p14:creationId xmlns="" xmlns:p14="http://schemas.microsoft.com/office/powerpoint/2010/main" val="3009429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b="1" dirty="0" smtClean="0"/>
              <a:t>BIBLIOGRAFÍA Y MATERIALES DE APOYO</a:t>
            </a:r>
            <a:endParaRPr lang="es-ES" b="1" dirty="0"/>
          </a:p>
        </p:txBody>
      </p:sp>
      <p:sp>
        <p:nvSpPr>
          <p:cNvPr id="3" name="2 Marcador de contenido"/>
          <p:cNvSpPr>
            <a:spLocks noGrp="1"/>
          </p:cNvSpPr>
          <p:nvPr>
            <p:ph idx="1"/>
          </p:nvPr>
        </p:nvSpPr>
        <p:spPr/>
        <p:txBody>
          <a:bodyPr/>
          <a:lstStyle/>
          <a:p>
            <a:endParaRPr lang="es-ES" dirty="0"/>
          </a:p>
        </p:txBody>
      </p:sp>
    </p:spTree>
    <p:extLst>
      <p:ext uri="{BB962C8B-B14F-4D97-AF65-F5344CB8AC3E}">
        <p14:creationId xmlns="" xmlns:p14="http://schemas.microsoft.com/office/powerpoint/2010/main" val="32478239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b="1" dirty="0" smtClean="0"/>
              <a:t>ACTIVIDAD DE CIERRE Y PRODUCTO FINAL</a:t>
            </a:r>
            <a:endParaRPr lang="es-ES" b="1" dirty="0"/>
          </a:p>
        </p:txBody>
      </p:sp>
      <p:sp>
        <p:nvSpPr>
          <p:cNvPr id="3" name="2 Marcador de contenido"/>
          <p:cNvSpPr>
            <a:spLocks noGrp="1"/>
          </p:cNvSpPr>
          <p:nvPr>
            <p:ph idx="1"/>
          </p:nvPr>
        </p:nvSpPr>
        <p:spPr/>
        <p:txBody>
          <a:bodyPr>
            <a:normAutofit fontScale="85000" lnSpcReduction="20000"/>
          </a:bodyPr>
          <a:lstStyle/>
          <a:p>
            <a:pPr algn="just"/>
            <a:r>
              <a:rPr lang="es-ES_tradnl" sz="3500" dirty="0" smtClean="0"/>
              <a:t>Escribir un ensayo sobre la importancia de la organización y gestión de jardines unitarios y su relación con la educación que los niños reciben en la actualidad.</a:t>
            </a:r>
          </a:p>
          <a:p>
            <a:pPr lvl="1" algn="just">
              <a:buFont typeface="Wingdings" panose="05000000000000000000" pitchFamily="2" charset="2"/>
              <a:buChar char="ü"/>
            </a:pPr>
            <a:r>
              <a:rPr lang="es-ES_tradnl" dirty="0" smtClean="0"/>
              <a:t>El trabajo deberá exponer ideas fundamentadas utilizando evidencias y argumentos, un ensayo que no utilice evidencias al menos como ejemplo, puede ser poco fundamentado, mientras que un trabajo que sólo contenga información extraída de los textos revisados indica escasa capacidad de interpretación.</a:t>
            </a:r>
            <a:endParaRPr lang="es-ES" dirty="0"/>
          </a:p>
        </p:txBody>
      </p:sp>
    </p:spTree>
    <p:extLst>
      <p:ext uri="{BB962C8B-B14F-4D97-AF65-F5344CB8AC3E}">
        <p14:creationId xmlns="" xmlns:p14="http://schemas.microsoft.com/office/powerpoint/2010/main" val="179624038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b="1" dirty="0" smtClean="0"/>
              <a:t>FECHAS DE O y P Y EVALUACIÓN</a:t>
            </a:r>
            <a:endParaRPr lang="es-ES" b="1" dirty="0"/>
          </a:p>
        </p:txBody>
      </p:sp>
      <p:sp>
        <p:nvSpPr>
          <p:cNvPr id="3" name="2 Marcador de contenido"/>
          <p:cNvSpPr>
            <a:spLocks noGrp="1"/>
          </p:cNvSpPr>
          <p:nvPr>
            <p:ph idx="1"/>
          </p:nvPr>
        </p:nvSpPr>
        <p:spPr/>
        <p:txBody>
          <a:bodyPr/>
          <a:lstStyle/>
          <a:p>
            <a:endParaRPr lang="es-ES" dirty="0"/>
          </a:p>
        </p:txBody>
      </p:sp>
    </p:spTree>
    <p:extLst>
      <p:ext uri="{BB962C8B-B14F-4D97-AF65-F5344CB8AC3E}">
        <p14:creationId xmlns="" xmlns:p14="http://schemas.microsoft.com/office/powerpoint/2010/main" val="36112582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b="1" dirty="0" smtClean="0"/>
              <a:t>CRIETRIOS DE EVALUACIÓN</a:t>
            </a:r>
            <a:endParaRPr lang="es-ES" b="1" dirty="0"/>
          </a:p>
        </p:txBody>
      </p:sp>
      <p:sp>
        <p:nvSpPr>
          <p:cNvPr id="3" name="2 Marcador de contenido"/>
          <p:cNvSpPr>
            <a:spLocks noGrp="1"/>
          </p:cNvSpPr>
          <p:nvPr>
            <p:ph idx="1"/>
          </p:nvPr>
        </p:nvSpPr>
        <p:spPr/>
        <p:txBody>
          <a:bodyPr/>
          <a:lstStyle/>
          <a:p>
            <a:endParaRPr lang="es-ES" dirty="0"/>
          </a:p>
        </p:txBody>
      </p:sp>
    </p:spTree>
    <p:extLst>
      <p:ext uri="{BB962C8B-B14F-4D97-AF65-F5344CB8AC3E}">
        <p14:creationId xmlns="" xmlns:p14="http://schemas.microsoft.com/office/powerpoint/2010/main" val="68117173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b="1" dirty="0" smtClean="0"/>
              <a:t>REGLAMENTOS INTERNOS DE LA CLASE</a:t>
            </a:r>
            <a:endParaRPr lang="es-ES" b="1" dirty="0"/>
          </a:p>
        </p:txBody>
      </p:sp>
      <p:sp>
        <p:nvSpPr>
          <p:cNvPr id="3" name="2 Marcador de contenido"/>
          <p:cNvSpPr>
            <a:spLocks noGrp="1"/>
          </p:cNvSpPr>
          <p:nvPr>
            <p:ph idx="1"/>
          </p:nvPr>
        </p:nvSpPr>
        <p:spPr/>
        <p:txBody>
          <a:bodyPr/>
          <a:lstStyle/>
          <a:p>
            <a:r>
              <a:rPr lang="es-ES_tradnl" dirty="0"/>
              <a:t>Dentro del salón de clases esta prohibido el uso de:</a:t>
            </a:r>
          </a:p>
          <a:p>
            <a:pPr marL="0" indent="0">
              <a:buNone/>
            </a:pPr>
            <a:r>
              <a:rPr lang="es-ES_tradnl" dirty="0" smtClean="0"/>
              <a:t>-Computadoras </a:t>
            </a:r>
            <a:r>
              <a:rPr lang="es-ES_tradnl" dirty="0"/>
              <a:t>personales</a:t>
            </a:r>
          </a:p>
          <a:p>
            <a:pPr marL="0" indent="0">
              <a:buNone/>
            </a:pPr>
            <a:r>
              <a:rPr lang="es-ES_tradnl" dirty="0" smtClean="0"/>
              <a:t>-Teléfonos </a:t>
            </a:r>
            <a:r>
              <a:rPr lang="es-ES_tradnl" dirty="0"/>
              <a:t>celulares</a:t>
            </a:r>
          </a:p>
          <a:p>
            <a:pPr marL="0" indent="0">
              <a:buNone/>
            </a:pPr>
            <a:r>
              <a:rPr lang="es-ES_tradnl" dirty="0" smtClean="0"/>
              <a:t>-Maquillaje </a:t>
            </a:r>
            <a:r>
              <a:rPr lang="es-ES_tradnl" dirty="0"/>
              <a:t>o material de arreglo personal</a:t>
            </a:r>
          </a:p>
          <a:p>
            <a:r>
              <a:rPr lang="es-ES_tradnl" dirty="0"/>
              <a:t>No comer dentro de clase</a:t>
            </a:r>
          </a:p>
          <a:p>
            <a:r>
              <a:rPr lang="es-ES_tradnl" dirty="0"/>
              <a:t>Pedir permiso para salir al baño, tomar agua, etc.</a:t>
            </a:r>
          </a:p>
          <a:p>
            <a:endParaRPr lang="es-ES" dirty="0"/>
          </a:p>
        </p:txBody>
      </p:sp>
    </p:spTree>
    <p:extLst>
      <p:ext uri="{BB962C8B-B14F-4D97-AF65-F5344CB8AC3E}">
        <p14:creationId xmlns="" xmlns:p14="http://schemas.microsoft.com/office/powerpoint/2010/main" val="36656327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95023" y="1043793"/>
            <a:ext cx="6965245" cy="1202485"/>
          </a:xfrm>
        </p:spPr>
        <p:txBody>
          <a:bodyPr>
            <a:normAutofit fontScale="90000"/>
          </a:bodyPr>
          <a:lstStyle/>
          <a:p>
            <a:r>
              <a:rPr lang="es-ES_tradnl" b="1" dirty="0" smtClean="0"/>
              <a:t>ASIGNATURAS CON LAS QUE SE RELACIONA DEL MISMO SEMESTRE</a:t>
            </a:r>
            <a:endParaRPr lang="es-ES" b="1" dirty="0"/>
          </a:p>
        </p:txBody>
      </p:sp>
      <p:sp>
        <p:nvSpPr>
          <p:cNvPr id="3" name="2 Marcador de contenido"/>
          <p:cNvSpPr>
            <a:spLocks noGrp="1"/>
          </p:cNvSpPr>
          <p:nvPr>
            <p:ph idx="1"/>
          </p:nvPr>
        </p:nvSpPr>
        <p:spPr>
          <a:xfrm>
            <a:off x="1463040" y="2561492"/>
            <a:ext cx="6196405" cy="3603812"/>
          </a:xfrm>
        </p:spPr>
        <p:txBody>
          <a:bodyPr/>
          <a:lstStyle/>
          <a:p>
            <a:r>
              <a:rPr lang="es-ES_tradnl" dirty="0"/>
              <a:t>Entorno familiar y social </a:t>
            </a:r>
            <a:r>
              <a:rPr lang="es-ES_tradnl" dirty="0" smtClean="0"/>
              <a:t>II</a:t>
            </a:r>
            <a:endParaRPr lang="es-ES_tradnl" dirty="0"/>
          </a:p>
          <a:p>
            <a:r>
              <a:rPr lang="es-ES_tradnl" dirty="0"/>
              <a:t>Observación y práctica docente </a:t>
            </a:r>
            <a:r>
              <a:rPr lang="es-ES_tradnl" dirty="0" smtClean="0"/>
              <a:t>IV</a:t>
            </a:r>
            <a:endParaRPr lang="es-ES_tradnl" dirty="0"/>
          </a:p>
          <a:p>
            <a:r>
              <a:rPr lang="es-ES_tradnl" dirty="0" smtClean="0"/>
              <a:t>Taller de diseño de actividades didácticas II</a:t>
            </a:r>
            <a:endParaRPr lang="es-ES" dirty="0"/>
          </a:p>
          <a:p>
            <a:endParaRPr lang="es-ES" dirty="0"/>
          </a:p>
        </p:txBody>
      </p:sp>
    </p:spTree>
    <p:extLst>
      <p:ext uri="{BB962C8B-B14F-4D97-AF65-F5344CB8AC3E}">
        <p14:creationId xmlns="" xmlns:p14="http://schemas.microsoft.com/office/powerpoint/2010/main" val="11589802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b="1" dirty="0" smtClean="0"/>
              <a:t>CAMPOS DEL PERFIL DE EGRESO	</a:t>
            </a:r>
            <a:endParaRPr lang="es-ES" b="1" dirty="0"/>
          </a:p>
        </p:txBody>
      </p:sp>
      <p:sp>
        <p:nvSpPr>
          <p:cNvPr id="3" name="2 Marcador de contenido"/>
          <p:cNvSpPr>
            <a:spLocks noGrp="1"/>
          </p:cNvSpPr>
          <p:nvPr>
            <p:ph idx="1"/>
          </p:nvPr>
        </p:nvSpPr>
        <p:spPr/>
        <p:txBody>
          <a:bodyPr/>
          <a:lstStyle/>
          <a:p>
            <a:pPr algn="just"/>
            <a:r>
              <a:rPr lang="es-ES_tradnl" dirty="0" smtClean="0"/>
              <a:t>Habilidades intelectuales específicas</a:t>
            </a:r>
          </a:p>
          <a:p>
            <a:pPr algn="just"/>
            <a:r>
              <a:rPr lang="es-ES_tradnl" dirty="0" smtClean="0"/>
              <a:t>Dominio de los propósitos y contenidos básicos de la educación preescolar</a:t>
            </a:r>
          </a:p>
          <a:p>
            <a:pPr algn="just"/>
            <a:r>
              <a:rPr lang="es-ES_tradnl" dirty="0" smtClean="0"/>
              <a:t>Competencias didácticas</a:t>
            </a:r>
          </a:p>
          <a:p>
            <a:pPr algn="just"/>
            <a:r>
              <a:rPr lang="es-ES_tradnl" dirty="0" smtClean="0"/>
              <a:t>Identidad profesional y ética</a:t>
            </a:r>
          </a:p>
          <a:p>
            <a:pPr algn="just"/>
            <a:r>
              <a:rPr lang="es-ES_tradnl" dirty="0" smtClean="0"/>
              <a:t>Capacidad de percepción y respuesta a las condiciones sociales del entorno de la escuela.</a:t>
            </a:r>
            <a:endParaRPr lang="es-ES" dirty="0"/>
          </a:p>
        </p:txBody>
      </p:sp>
    </p:spTree>
    <p:extLst>
      <p:ext uri="{BB962C8B-B14F-4D97-AF65-F5344CB8AC3E}">
        <p14:creationId xmlns="" xmlns:p14="http://schemas.microsoft.com/office/powerpoint/2010/main" val="1278393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b="1" dirty="0" smtClean="0"/>
              <a:t>RASGOS DESEABLES DEL PERFIL DE EGRESO</a:t>
            </a:r>
            <a:endParaRPr lang="es-ES" b="1" dirty="0"/>
          </a:p>
        </p:txBody>
      </p:sp>
      <p:sp>
        <p:nvSpPr>
          <p:cNvPr id="3" name="2 Marcador de contenido"/>
          <p:cNvSpPr>
            <a:spLocks noGrp="1"/>
          </p:cNvSpPr>
          <p:nvPr>
            <p:ph idx="1"/>
          </p:nvPr>
        </p:nvSpPr>
        <p:spPr/>
        <p:txBody>
          <a:bodyPr/>
          <a:lstStyle/>
          <a:p>
            <a:pPr algn="just"/>
            <a:r>
              <a:rPr lang="es-ES_tradnl" dirty="0" smtClean="0"/>
              <a:t>Posee alta capacidad de comprensión del material escrito y tiene el hábito de la lectura; en particular valora críticamente lo que lee y lo relaciona con la realidad, y específicamente con su práctica profesional.</a:t>
            </a:r>
          </a:p>
          <a:p>
            <a:pPr marL="0" indent="0" algn="just">
              <a:buNone/>
            </a:pPr>
            <a:r>
              <a:rPr lang="es-ES_tradnl" dirty="0" smtClean="0"/>
              <a:t/>
            </a:r>
            <a:br>
              <a:rPr lang="es-ES_tradnl" dirty="0" smtClean="0"/>
            </a:br>
            <a:endParaRPr lang="es-ES" dirty="0"/>
          </a:p>
        </p:txBody>
      </p:sp>
    </p:spTree>
    <p:extLst>
      <p:ext uri="{BB962C8B-B14F-4D97-AF65-F5344CB8AC3E}">
        <p14:creationId xmlns="" xmlns:p14="http://schemas.microsoft.com/office/powerpoint/2010/main" val="38364050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dirty="0"/>
          </a:p>
        </p:txBody>
      </p:sp>
      <p:sp>
        <p:nvSpPr>
          <p:cNvPr id="3" name="2 Marcador de contenido"/>
          <p:cNvSpPr>
            <a:spLocks noGrp="1"/>
          </p:cNvSpPr>
          <p:nvPr>
            <p:ph idx="1"/>
          </p:nvPr>
        </p:nvSpPr>
        <p:spPr/>
        <p:txBody>
          <a:bodyPr/>
          <a:lstStyle/>
          <a:p>
            <a:pPr algn="just"/>
            <a:r>
              <a:rPr lang="es-ES_tradnl" dirty="0" smtClean="0"/>
              <a:t>Expresa sus ideas con claridad,  sencillez y corrección en forma escrita y oral; en especial ha desarrollado las capacidades de describir, narrar, explicar y argumentar adaptándose al desarrollo y características de sus alumnos.</a:t>
            </a:r>
            <a:endParaRPr lang="es-ES" dirty="0"/>
          </a:p>
        </p:txBody>
      </p:sp>
    </p:spTree>
    <p:extLst>
      <p:ext uri="{BB962C8B-B14F-4D97-AF65-F5344CB8AC3E}">
        <p14:creationId xmlns="" xmlns:p14="http://schemas.microsoft.com/office/powerpoint/2010/main" val="35775052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dirty="0"/>
          </a:p>
        </p:txBody>
      </p:sp>
      <p:sp>
        <p:nvSpPr>
          <p:cNvPr id="3" name="2 Marcador de contenido"/>
          <p:cNvSpPr>
            <a:spLocks noGrp="1"/>
          </p:cNvSpPr>
          <p:nvPr>
            <p:ph idx="1"/>
          </p:nvPr>
        </p:nvSpPr>
        <p:spPr/>
        <p:txBody>
          <a:bodyPr/>
          <a:lstStyle/>
          <a:p>
            <a:pPr algn="just"/>
            <a:r>
              <a:rPr lang="es-ES_tradnl" dirty="0" smtClean="0"/>
              <a:t>Conoce los principales problemas, necesidades y deficiencias que deben resolverse para fortalecer el sistema educativo mexicano, en especial las que se ubican en su campo de trabajo y en la entidad donde vive.</a:t>
            </a:r>
          </a:p>
          <a:p>
            <a:pPr marL="0" indent="0" algn="just">
              <a:buNone/>
            </a:pPr>
            <a:endParaRPr lang="es-ES" dirty="0"/>
          </a:p>
        </p:txBody>
      </p:sp>
    </p:spTree>
    <p:extLst>
      <p:ext uri="{BB962C8B-B14F-4D97-AF65-F5344CB8AC3E}">
        <p14:creationId xmlns="" xmlns:p14="http://schemas.microsoft.com/office/powerpoint/2010/main" val="31594980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dirty="0"/>
          </a:p>
        </p:txBody>
      </p:sp>
      <p:sp>
        <p:nvSpPr>
          <p:cNvPr id="3" name="2 Marcador de contenido"/>
          <p:cNvSpPr>
            <a:spLocks noGrp="1"/>
          </p:cNvSpPr>
          <p:nvPr>
            <p:ph idx="1"/>
          </p:nvPr>
        </p:nvSpPr>
        <p:spPr/>
        <p:txBody>
          <a:bodyPr/>
          <a:lstStyle/>
          <a:p>
            <a:pPr algn="just"/>
            <a:r>
              <a:rPr lang="es-ES_tradnl" dirty="0" smtClean="0"/>
              <a:t>Aprecia y respeta la diversidad regional, social, cultural y ética del país como  un componente valioso de la nacionalidad, y acepta que dicha diversidad estará presente en las situaciones en las que realice su trabajo.</a:t>
            </a:r>
            <a:endParaRPr lang="es-ES" dirty="0"/>
          </a:p>
        </p:txBody>
      </p:sp>
    </p:spTree>
    <p:extLst>
      <p:ext uri="{BB962C8B-B14F-4D97-AF65-F5344CB8AC3E}">
        <p14:creationId xmlns="" xmlns:p14="http://schemas.microsoft.com/office/powerpoint/2010/main" val="39874757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dirty="0"/>
          </a:p>
        </p:txBody>
      </p:sp>
      <p:sp>
        <p:nvSpPr>
          <p:cNvPr id="3" name="2 Marcador de contenido"/>
          <p:cNvSpPr>
            <a:spLocks noGrp="1"/>
          </p:cNvSpPr>
          <p:nvPr>
            <p:ph idx="1"/>
          </p:nvPr>
        </p:nvSpPr>
        <p:spPr/>
        <p:txBody>
          <a:bodyPr/>
          <a:lstStyle/>
          <a:p>
            <a:pPr algn="just"/>
            <a:r>
              <a:rPr lang="es-ES_tradnl" dirty="0" smtClean="0"/>
              <a:t>Valora la función educativa de la familia, se relaciona con las madres y los padres de los alumnos, de manera receptiva, colaborativa y respetuosa, y es capaz de orientarlos para que participen en la formación del educando.</a:t>
            </a:r>
            <a:endParaRPr lang="es-ES" dirty="0"/>
          </a:p>
        </p:txBody>
      </p:sp>
    </p:spTree>
    <p:extLst>
      <p:ext uri="{BB962C8B-B14F-4D97-AF65-F5344CB8AC3E}">
        <p14:creationId xmlns="" xmlns:p14="http://schemas.microsoft.com/office/powerpoint/2010/main" val="285521447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hincheta">
  <a:themeElements>
    <a:clrScheme name="Chincheta">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Chincheta">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hincheta">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134</TotalTime>
  <Words>921</Words>
  <Application>Microsoft Office PowerPoint</Application>
  <PresentationFormat>Presentación en pantalla (4:3)</PresentationFormat>
  <Paragraphs>52</Paragraphs>
  <Slides>25</Slides>
  <Notes>0</Notes>
  <HiddenSlides>0</HiddenSlides>
  <MMClips>0</MMClips>
  <ScaleCrop>false</ScaleCrop>
  <HeadingPairs>
    <vt:vector size="4" baseType="variant">
      <vt:variant>
        <vt:lpstr>Tema</vt:lpstr>
      </vt:variant>
      <vt:variant>
        <vt:i4>1</vt:i4>
      </vt:variant>
      <vt:variant>
        <vt:lpstr>Títulos de diapositiva</vt:lpstr>
      </vt:variant>
      <vt:variant>
        <vt:i4>25</vt:i4>
      </vt:variant>
    </vt:vector>
  </HeadingPairs>
  <TitlesOfParts>
    <vt:vector size="26" baseType="lpstr">
      <vt:lpstr>Chincheta</vt:lpstr>
      <vt:lpstr>Asignatura Regional II JARDINES DE NIÑOS UNITARIOS Y GRUPOS MIXTOS </vt:lpstr>
      <vt:lpstr>ASIGNATURA ANTECEDENTE</vt:lpstr>
      <vt:lpstr>ASIGNATURAS CON LAS QUE SE RELACIONA DEL MISMO SEMESTRE</vt:lpstr>
      <vt:lpstr>CAMPOS DEL PERFIL DE EGRESO </vt:lpstr>
      <vt:lpstr>RASGOS DESEABLES DEL PERFIL DE EGRESO</vt:lpstr>
      <vt:lpstr>Diapositiva 6</vt:lpstr>
      <vt:lpstr>Diapositiva 7</vt:lpstr>
      <vt:lpstr>Diapositiva 8</vt:lpstr>
      <vt:lpstr>Diapositiva 9</vt:lpstr>
      <vt:lpstr>Diapositiva 10</vt:lpstr>
      <vt:lpstr>Diapositiva 11</vt:lpstr>
      <vt:lpstr>ENFOQUE</vt:lpstr>
      <vt:lpstr>PROPÓSITOS DEL CURSO</vt:lpstr>
      <vt:lpstr>Diapositiva 14</vt:lpstr>
      <vt:lpstr>Diapositiva 15</vt:lpstr>
      <vt:lpstr>Diapositiva 16</vt:lpstr>
      <vt:lpstr>BLOQUES</vt:lpstr>
      <vt:lpstr>ORIENTACIONES DIDÁCTICAS</vt:lpstr>
      <vt:lpstr>Diapositiva 19</vt:lpstr>
      <vt:lpstr>Diapositiva 20</vt:lpstr>
      <vt:lpstr>BIBLIOGRAFÍA Y MATERIALES DE APOYO</vt:lpstr>
      <vt:lpstr>ACTIVIDAD DE CIERRE Y PRODUCTO FINAL</vt:lpstr>
      <vt:lpstr>FECHAS DE O y P Y EVALUACIÓN</vt:lpstr>
      <vt:lpstr>CRIETRIOS DE EVALUACIÓN</vt:lpstr>
      <vt:lpstr>REGLAMENTOS INTERNOS DE LA CLASE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Asignatura Regional II JARDINES DE NIÑOS UNITARIOS Y GRUPOS MIXTOS</dc:title>
  <dc:creator>efi</dc:creator>
  <cp:lastModifiedBy>comp</cp:lastModifiedBy>
  <cp:revision>20</cp:revision>
  <dcterms:created xsi:type="dcterms:W3CDTF">2014-02-07T17:29:43Z</dcterms:created>
  <dcterms:modified xsi:type="dcterms:W3CDTF">2014-03-05T19:38:56Z</dcterms:modified>
</cp:coreProperties>
</file>