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5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0D409-B6FB-4261-9B3E-9F3027EB4119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EED00-5B52-4AB0-B5A8-95DB0EB12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64C1FB-DD33-49C4-8DE4-EB1448D714CB}" type="slidenum">
              <a:rPr lang="es-ES" smtClean="0"/>
              <a:pPr/>
              <a:t>4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0965-5BE0-4BE9-8943-D46F46A4BB8E}" type="datetimeFigureOut">
              <a:rPr lang="es-ES" smtClean="0"/>
              <a:pPr/>
              <a:t>20/04/2015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EBC87-F36A-4945-9A7F-B97AB81673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m/imgres?imgurl=http://image.made-in-china.com/2f0j00TvQaglEFOVkA/Silver-Ring.jpg&amp;imgrefurl=http://www.made-in-china.com/showroom/pocvt8209/product-detailmqQJrlnjsIkZ/China-Silver-Ring.html&amp;usg=__oPCcuIMd04IFd6tGLRaACLCDDHc=&amp;h=360&amp;w=360&amp;sz=10&amp;hl=es&amp;start=4&amp;zoom=1&amp;tbnid=Z5jhz2jfh-xoZM:&amp;tbnh=121&amp;tbnw=121&amp;prev=/images?q=silver+ring&amp;hl=es&amp;gbv=2&amp;tbs=isch:1&amp;itbs=1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www.google.cm/imgres?imgurl=http://www.whelmar.com/store/images/Bracelets/Blue%20Fantasy%20Bracelet.JPG&amp;imgrefurl=http://www.whelmar.com/store/index.php?main_page=index&amp;cPath=3_14&amp;usg=__M262BkzLzgmFdzgw2CEOzXi8yXg=&amp;h=600&amp;w=600&amp;sz=90&amp;hl=es&amp;start=9&amp;zoom=1&amp;tbnid=fiV5oKvP7PtBsM:&amp;tbnh=135&amp;tbnw=135&amp;prev=/images?q=fantasy+bracelet&amp;hl=es&amp;gbv=2&amp;tbs=isch:1&amp;itbs=1" TargetMode="External"/><Relationship Id="rId2" Type="http://schemas.openxmlformats.org/officeDocument/2006/relationships/hyperlink" Target="http://www.google.cm/imgres?imgurl=http://store.captainsgear2.com/catalog/CoosaBlueshirt-W.jpg&amp;imgrefurl=http://store.captainsgear2.com/servlet/-strse-67/royal-blue-shirt-USCG/Detail&amp;usg=__KnLgv6kXj_1hQBy3Xq8KE0QqZrE=&amp;h=355&amp;w=281&amp;sz=14&amp;hl=es&amp;start=3&amp;zoom=1&amp;tbnid=GU9yrId6MgffnM:&amp;tbnh=121&amp;tbnw=96&amp;prev=/images?q=blue+shirt&amp;hl=es&amp;gbv=2&amp;tbs=isch:1&amp;itb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m/imgres?imgurl=http://bluediamondring-s.com/wp-content/uploads/2010/08/gold-ring.jpg&amp;imgrefurl=http://bluediamondring-s.com/gold-rings&amp;usg=__DvDKqblrchi50NcM1LHHpiWfd6U=&amp;h=300&amp;w=300&amp;sz=18&amp;hl=es&amp;start=1&amp;zoom=1&amp;tbnid=rl4EaL1Jk7eFyM:&amp;tbnh=116&amp;tbnw=116&amp;prev=/images?q=gold+ring&amp;hl=es&amp;gbv=2&amp;tbs=isch:1&amp;itbs=1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www.google.cm/imgres?imgurl=http://www.squiggly.com/pictures/Swatch-Bijoux-Florecita-Silver-Bracelet-JBM032-M-5.jpg&amp;imgrefurl=http://www.squiggly.com/us/gb/swatchbijoux/florecita-silver-bracelet-jbm032-m.htm&amp;usg=__shPSrbcokNdhg8YYV_gBDGrIb7c=&amp;h=388&amp;w=388&amp;sz=97&amp;hl=es&amp;start=12&amp;zoom=1&amp;tbnid=AAA_ecfYjQl0qM:&amp;tbnh=123&amp;tbnw=123&amp;prev=/images?q=silver+bracelet&amp;hl=es&amp;gbv=2&amp;tbs=isch:1&amp;itbs=1" TargetMode="External"/><Relationship Id="rId4" Type="http://schemas.openxmlformats.org/officeDocument/2006/relationships/hyperlink" Target="http://www.google.cm/imgres?imgurl=http://networkblog.littlefallsnetwork.com/uploaded_images/red-shirt-711680.jpg&amp;imgrefurl=http://networkblog.littlefallsnetwork.com/&amp;usg=__jZbMDk_9s5SLByBgBUCsQ2h4waw=&amp;h=315&amp;w=320&amp;sz=12&amp;hl=es&amp;start=1&amp;zoom=1&amp;tbnid=wHFVjDz4oaoJrM:&amp;tbnh=116&amp;tbnw=118&amp;prev=/images?q=red+shirt&amp;hl=es&amp;gbv=2&amp;tbs=isch:1&amp;itbs=1" TargetMode="Externa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hyperlink" Target="http://www.google.cm/imgres?imgurl=http://www.instablogsimages.com/images/2009/12/15/lanvin_mid-heel_-pumps_O1QEb_23163.jpg&amp;imgrefurl=http://www.madaboutshoes.org/entry/cant-wear-high-heels/&amp;usg=__rR5EYfsGZ8HDHPOCxrcJlOXGvgM=&amp;h=459&amp;w=550&amp;sz=28&amp;hl=es&amp;start=69&amp;zoom=1&amp;tbnid=wBECy3eBHH6oJM:&amp;tbnh=111&amp;tbnw=133&amp;prev=/images?q=high+pumps&amp;start=60&amp;hl=es&amp;sa=N&amp;gbv=2&amp;tbs=isch:1&amp;itbs=1" TargetMode="External"/><Relationship Id="rId3" Type="http://schemas.openxmlformats.org/officeDocument/2006/relationships/hyperlink" Target="http://www.google.cm/imgres?imgurl=http://aryanwear.com/images/CamoPants1.jpg&amp;imgrefurl=http://aryanwear.com/clothing-pants-c-96_66.html&amp;usg=__xCslWjF_ev4naIFx6x6ighKGBog=&amp;h=400&amp;w=400&amp;sz=21&amp;hl=es&amp;start=1&amp;zoom=1&amp;tbnid=uDrJ4RyL7yCDcM:&amp;tbnh=124&amp;tbnw=124&amp;prev=/images?q=pants&amp;hl=es&amp;gbv=2&amp;tbs=isch:1&amp;itbs=1" TargetMode="External"/><Relationship Id="rId7" Type="http://schemas.openxmlformats.org/officeDocument/2006/relationships/hyperlink" Target="http://www.google.com.mx/imgres?imgurl=https://www.vanmildert.com/mens-1/shoes-106/nicholas-deakins-pistol-loafers-146092-4164_medium.jpg&amp;imgrefurl=https://www.vanmildert.com/mens-1/shoes-106/nicholas-deakins-pistol-loafers-146092.htm&amp;usg=__V9EufNW2hRBvOchueSaPIBGzGWA=&amp;h=346&amp;w=346&amp;sz=13&amp;hl=es&amp;start=15&amp;zoom=1&amp;um=1&amp;itbs=1&amp;tbnid=aZTw1UcAlGRLJM:&amp;tbnh=120&amp;tbnw=120&amp;prev=/images?q=loafers&amp;um=1&amp;hl=es&amp;safe=active&amp;rlz=1R2ADBS_enMX368&amp;tbs=isch:1" TargetMode="External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hyperlink" Target="http://www.google.cm/imgres?imgurl=http://mtm-lojaonline.com/images/pants-pro-jt.gif&amp;imgrefurl=http://mtm-lojaonline.com/index.php?manufacturers_id=18&amp;language=es&amp;osCsid=b068875ea9edeb270067029b56742f65&amp;usg=__b0cI7LU_2SCmq2LqvLgOEaiyekg=&amp;h=600&amp;w=600&amp;sz=73&amp;hl=es&amp;start=15&amp;zoom=1&amp;tbnid=0UIcGEzvewz7uM:&amp;tbnh=135&amp;tbnw=135&amp;prev=/images?q=pants&amp;hl=es&amp;gbv=2&amp;tbs=isch:1&amp;itbs=1" TargetMode="External"/><Relationship Id="rId5" Type="http://schemas.openxmlformats.org/officeDocument/2006/relationships/hyperlink" Target="http://www.google.com.mx/imgres?imgurl=http://www.getkempt.com/photos/oxfords.jpg&amp;imgrefurl=http://www.getkempt.com/object/hungry-like-the-wolf.php&amp;usg=__BcU4cLb0MRls4ILYm9_xUUNgEGA=&amp;h=309&amp;w=429&amp;sz=21&amp;hl=es&amp;start=2&amp;zoom=1&amp;um=1&amp;itbs=1&amp;tbnid=XL7uP-YU3-KKdM:&amp;tbnh=91&amp;tbnw=126&amp;prev=/images?q=oxfords&amp;um=1&amp;hl=es&amp;tbs=isch:1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hyperlink" Target="http://www.google.com.mx/imgres?imgurl=http://danimcdani.files.wordpress.com/2009/09/lamb-womens-daly-stiletto-pumps.jpg&amp;imgrefurl=http://picses.eu/keyword/lamb%20pumps/&amp;usg=__ksuQMJw88XFoYBAmKuKTmfx_Oks=&amp;h=300&amp;w=300&amp;sz=13&amp;hl=es&amp;start=8&amp;zoom=1&amp;um=1&amp;itbs=1&amp;tbnid=6fpStsT8YtIcYM:&amp;tbnh=116&amp;tbnw=116&amp;prev=/images?q=pumps&amp;um=1&amp;hl=es&amp;tbs=isch:1" TargetMode="External"/><Relationship Id="rId1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m/imgres?imgurl=http://img.infocoches.com/img/volkswagen/2003-Beetle_Last_Edition/volkswagen_2003-Beetle_Last_Edition-007_1.jpg&amp;imgrefurl=http://www.taringa.net/posts/autos-motos/2069636/Recordando-al-Bocho_.html&amp;usg=__ih5jA5gb1NFs6zsezWeAVbS7WFE=&amp;h=600&amp;w=800&amp;sz=51&amp;hl=es&amp;start=33&amp;zoom=1&amp;tbnid=ZqeU2PPWRiJGiM:&amp;tbnh=107&amp;tbnw=143&amp;prev=/images?q=bocho&amp;start=20&amp;hl=es&amp;sa=N&amp;gbv=2&amp;tbs=isch:1&amp;itbs=1" TargetMode="External"/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www.google.cm/imgres?imgurl=http://www.jambitz.com/wp-content/uploads/2009/07/bmw-m6-convertible-nm-editi.jpg&amp;imgrefurl=http://www.jambitz.com/nuevo-sistema-de-proteccion-de-bmw/&amp;usg=__qSLB7Nl-ydZZ3H0R6Bal6i9h0ko=&amp;h=406&amp;w=600&amp;sz=145&amp;hl=es&amp;start=1&amp;zoom=1&amp;tbnid=0pBvua68S-JZdM:&amp;tbnh=91&amp;tbnw=135&amp;prev=/images?q=bmw+convertible&amp;hl=es&amp;gbv=2&amp;tbs=isch:1&amp;itbs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m/imgres?imgurl=http://eslatele.com/wp-content/uploads/betty.jpg&amp;imgrefurl=http://eslatele.com/2008/05/dexter-y-ugly-betty-se-estrenaran-al-fin-en-cuatro.html&amp;usg=__dpC_rR7gMiuxZD1FNmkHVwZB9cg=&amp;h=599&amp;w=450&amp;sz=307&amp;hl=es&amp;start=8&amp;zoom=1&amp;tbnid=R4smFfMWtuglYM:&amp;tbnh=135&amp;tbnw=101&amp;prev=/images?q=ugly+betty&amp;hl=es&amp;gbv=2&amp;tbs=isch:1&amp;itbs=1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www.google.cm/imgres?imgurl=http://www.bobpitch.com/anon/freeradical_rachel_weisz.jpg&amp;imgrefurl=http://forums.allaboutjazz.com/showthread.php?t=14708&amp;page=29&amp;usg=__kOhygQvV_qk3stVNG-I-WQcEkfM=&amp;h=600&amp;w=532&amp;sz=50&amp;hl=es&amp;start=11&amp;zoom=1&amp;tbnid=j0ejwQj2wwzmfM:&amp;tbnh=135&amp;tbnw=120&amp;prev=/images?q=intelligent+woman&amp;hl=es&amp;gbv=2&amp;tbs=isch:1&amp;itbs=1" TargetMode="External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s-ES" sz="4000" dirty="0" err="1" smtClean="0">
                <a:solidFill>
                  <a:srgbClr val="002060"/>
                </a:solidFill>
                <a:latin typeface="Brush Script MT" pitchFamily="66" charset="0"/>
              </a:rPr>
              <a:t>Comparative</a:t>
            </a:r>
            <a:r>
              <a:rPr lang="es-ES" sz="4000" dirty="0" smtClean="0">
                <a:solidFill>
                  <a:srgbClr val="002060"/>
                </a:solidFill>
                <a:latin typeface="Brush Script MT" pitchFamily="66" charset="0"/>
              </a:rPr>
              <a:t>   </a:t>
            </a:r>
            <a:r>
              <a:rPr lang="es-ES" sz="4000" dirty="0" err="1" smtClean="0">
                <a:solidFill>
                  <a:srgbClr val="002060"/>
                </a:solidFill>
                <a:latin typeface="Brush Script MT" pitchFamily="66" charset="0"/>
              </a:rPr>
              <a:t>adjectives</a:t>
            </a:r>
            <a:endParaRPr lang="es-ES" sz="4000" dirty="0" smtClean="0">
              <a:solidFill>
                <a:srgbClr val="002060"/>
              </a:solidFill>
              <a:latin typeface="Brush Script MT" pitchFamily="66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7504" y="2492896"/>
          <a:ext cx="8929687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84"/>
                <a:gridCol w="1512679"/>
                <a:gridCol w="1488281"/>
                <a:gridCol w="1317497"/>
                <a:gridCol w="1829855"/>
                <a:gridCol w="1317491"/>
              </a:tblGrid>
              <a:tr h="2288052"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Words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that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end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in   </a:t>
                      </a:r>
                      <a:r>
                        <a:rPr lang="es-E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just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add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 …</a:t>
                      </a:r>
                    </a:p>
                    <a:p>
                      <a:pPr algn="ctr"/>
                      <a:r>
                        <a:rPr lang="es-ES" sz="2000" u="none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s-ES" sz="1400" u="non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400" u="none" baseline="0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es-ES" sz="1400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Words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that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end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in   </a:t>
                      </a:r>
                      <a:r>
                        <a:rPr lang="es-E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ommit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 y 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add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 …</a:t>
                      </a:r>
                    </a:p>
                    <a:p>
                      <a:pPr algn="ctr"/>
                      <a:r>
                        <a:rPr lang="es-ES" sz="2000" u="none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s-ES" sz="1400" u="non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400" u="none" baseline="0" dirty="0" err="1" smtClean="0">
                          <a:latin typeface="Arial" pitchFamily="34" charset="0"/>
                          <a:cs typeface="Arial" pitchFamily="34" charset="0"/>
                        </a:rPr>
                        <a:t>ier</a:t>
                      </a:r>
                      <a:endParaRPr lang="es-ES" sz="1400" u="non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Short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words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that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end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in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consonant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preceded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by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vowel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double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E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consonant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Words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of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two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sylables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just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add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s-ES" sz="2400" dirty="0" err="1" smtClean="0">
                          <a:latin typeface="Arial" pitchFamily="34" charset="0"/>
                          <a:cs typeface="Arial" pitchFamily="34" charset="0"/>
                        </a:rPr>
                        <a:t>er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ending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Words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mo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re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than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three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sylables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add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more</a:t>
                      </a:r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es-ES" sz="1800" dirty="0" err="1" smtClean="0">
                          <a:latin typeface="Arial" pitchFamily="34" charset="0"/>
                          <a:cs typeface="Arial" pitchFamily="34" charset="0"/>
                        </a:rPr>
                        <a:t>adjective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latin typeface="Arial" pitchFamily="34" charset="0"/>
                          <a:cs typeface="Arial" pitchFamily="34" charset="0"/>
                        </a:rPr>
                        <a:t>Irregular  </a:t>
                      </a:r>
                      <a:r>
                        <a:rPr lang="es-ES" sz="1400" dirty="0" err="1" smtClean="0">
                          <a:latin typeface="Arial" pitchFamily="34" charset="0"/>
                          <a:cs typeface="Arial" pitchFamily="34" charset="0"/>
                        </a:rPr>
                        <a:t>adjectives</a:t>
                      </a:r>
                      <a:r>
                        <a:rPr lang="es-E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s-E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71512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Large</a:t>
                      </a:r>
                      <a:r>
                        <a:rPr lang="es-ES" dirty="0" smtClean="0"/>
                        <a:t> /</a:t>
                      </a:r>
                    </a:p>
                    <a:p>
                      <a:r>
                        <a:rPr lang="es-ES" dirty="0" err="1" smtClean="0"/>
                        <a:t>Larger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pretty</a:t>
                      </a:r>
                      <a:r>
                        <a:rPr lang="es-ES" dirty="0" smtClean="0"/>
                        <a:t>/</a:t>
                      </a:r>
                    </a:p>
                    <a:p>
                      <a:r>
                        <a:rPr lang="es-ES" dirty="0" err="1" smtClean="0"/>
                        <a:t>prettier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Big/</a:t>
                      </a:r>
                    </a:p>
                    <a:p>
                      <a:r>
                        <a:rPr lang="es-ES" dirty="0" err="1" smtClean="0"/>
                        <a:t>Bigger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Tall</a:t>
                      </a:r>
                      <a:r>
                        <a:rPr lang="es-ES" dirty="0" smtClean="0"/>
                        <a:t>/</a:t>
                      </a:r>
                    </a:p>
                    <a:p>
                      <a:r>
                        <a:rPr lang="es-ES" dirty="0" smtClean="0"/>
                        <a:t>Taller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Expensive</a:t>
                      </a:r>
                      <a:r>
                        <a:rPr lang="es-ES" dirty="0" smtClean="0"/>
                        <a:t>/</a:t>
                      </a:r>
                    </a:p>
                    <a:p>
                      <a:r>
                        <a:rPr lang="es-ES" dirty="0" smtClean="0"/>
                        <a:t>More </a:t>
                      </a:r>
                      <a:r>
                        <a:rPr lang="es-ES" dirty="0" err="1" smtClean="0"/>
                        <a:t>expensive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Good</a:t>
                      </a:r>
                      <a:r>
                        <a:rPr lang="es-ES" dirty="0" smtClean="0"/>
                        <a:t>/</a:t>
                      </a:r>
                    </a:p>
                    <a:p>
                      <a:r>
                        <a:rPr lang="es-ES" dirty="0" err="1" smtClean="0"/>
                        <a:t>better</a:t>
                      </a:r>
                      <a:endParaRPr lang="es-ES" dirty="0"/>
                    </a:p>
                  </a:txBody>
                  <a:tcPr/>
                </a:tc>
              </a:tr>
              <a:tr h="55845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5845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179512" y="881425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1.- </a:t>
            </a:r>
            <a:r>
              <a:rPr lang="es-MX" sz="2000" dirty="0" err="1" smtClean="0"/>
              <a:t>Click</a:t>
            </a:r>
            <a:r>
              <a:rPr lang="es-MX" sz="2000" dirty="0" smtClean="0"/>
              <a:t> </a:t>
            </a:r>
            <a:r>
              <a:rPr lang="es-MX" sz="2000" dirty="0" err="1" smtClean="0"/>
              <a:t>on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following</a:t>
            </a:r>
            <a:r>
              <a:rPr lang="es-MX" sz="2000" dirty="0" smtClean="0"/>
              <a:t> link </a:t>
            </a:r>
            <a:r>
              <a:rPr lang="es-MX" sz="2000" dirty="0" err="1" smtClean="0"/>
              <a:t>watch</a:t>
            </a:r>
            <a:r>
              <a:rPr lang="es-MX" sz="2000" dirty="0" smtClean="0"/>
              <a:t>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comparative</a:t>
            </a:r>
            <a:r>
              <a:rPr lang="es-MX" sz="2000" dirty="0" smtClean="0"/>
              <a:t> </a:t>
            </a:r>
            <a:r>
              <a:rPr lang="es-MX" sz="2000" dirty="0" err="1" smtClean="0"/>
              <a:t>form</a:t>
            </a:r>
            <a:r>
              <a:rPr lang="es-MX" sz="2000" dirty="0" smtClean="0"/>
              <a:t> </a:t>
            </a:r>
            <a:r>
              <a:rPr lang="es-MX" sz="2000" dirty="0" err="1" smtClean="0"/>
              <a:t>explanation</a:t>
            </a:r>
            <a:endParaRPr lang="es-MX" sz="2000" dirty="0" smtClean="0"/>
          </a:p>
          <a:p>
            <a:r>
              <a:rPr lang="es-MX" sz="2000" u="sng" dirty="0" smtClean="0">
                <a:solidFill>
                  <a:srgbClr val="0000FF"/>
                </a:solidFill>
              </a:rPr>
              <a:t>https</a:t>
            </a:r>
            <a:r>
              <a:rPr lang="es-MX" sz="2000" u="sng" dirty="0" smtClean="0">
                <a:solidFill>
                  <a:srgbClr val="0000FF"/>
                </a:solidFill>
              </a:rPr>
              <a:t>://www.youtube.com/watch?v=UeVtGgMd8H0</a:t>
            </a:r>
            <a:endParaRPr lang="es-MX" sz="2000" u="sng" dirty="0">
              <a:solidFill>
                <a:srgbClr val="0000FF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9512" y="2020778"/>
            <a:ext cx="69847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2.- Complete </a:t>
            </a:r>
            <a:r>
              <a:rPr lang="es-MX" sz="2000" dirty="0" err="1" smtClean="0"/>
              <a:t>the</a:t>
            </a:r>
            <a:r>
              <a:rPr lang="es-MX" sz="2000" dirty="0" smtClean="0"/>
              <a:t> </a:t>
            </a:r>
            <a:r>
              <a:rPr lang="es-MX" sz="2000" dirty="0" err="1" smtClean="0"/>
              <a:t>following</a:t>
            </a:r>
            <a:r>
              <a:rPr lang="es-MX" sz="2000" dirty="0" smtClean="0"/>
              <a:t> chart </a:t>
            </a:r>
            <a:r>
              <a:rPr lang="es-MX" sz="2000" dirty="0" err="1" smtClean="0"/>
              <a:t>with</a:t>
            </a:r>
            <a:r>
              <a:rPr lang="es-MX" sz="2000" dirty="0" smtClean="0"/>
              <a:t> </a:t>
            </a:r>
            <a:r>
              <a:rPr lang="es-MX" sz="2000" dirty="0" err="1" smtClean="0"/>
              <a:t>two</a:t>
            </a:r>
            <a:r>
              <a:rPr lang="es-MX" sz="2000" dirty="0" smtClean="0"/>
              <a:t> </a:t>
            </a:r>
            <a:r>
              <a:rPr lang="es-MX" sz="2000" dirty="0" err="1" smtClean="0"/>
              <a:t>adjectives</a:t>
            </a:r>
            <a:r>
              <a:rPr lang="es-MX" sz="2000" dirty="0" smtClean="0"/>
              <a:t> </a:t>
            </a:r>
            <a:r>
              <a:rPr lang="es-MX" sz="2000" dirty="0" err="1" smtClean="0"/>
              <a:t>on</a:t>
            </a:r>
            <a:r>
              <a:rPr lang="es-MX" sz="2000" dirty="0" smtClean="0"/>
              <a:t> </a:t>
            </a:r>
            <a:r>
              <a:rPr lang="es-MX" sz="2000" dirty="0" err="1" smtClean="0"/>
              <a:t>each</a:t>
            </a:r>
            <a:r>
              <a:rPr lang="es-MX" sz="2000" dirty="0" smtClean="0"/>
              <a:t> </a:t>
            </a:r>
            <a:r>
              <a:rPr lang="es-MX" sz="2000" dirty="0" smtClean="0"/>
              <a:t>gap  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620089"/>
            <a:ext cx="73584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u="sng" dirty="0" smtClean="0">
                <a:solidFill>
                  <a:srgbClr val="0000FF"/>
                </a:solidFill>
              </a:rPr>
              <a:t>http://gamestolearnenglish.com/compare/</a:t>
            </a:r>
            <a:endParaRPr lang="es-MX" sz="3200" u="sng" dirty="0">
              <a:solidFill>
                <a:srgbClr val="0000FF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7647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3.-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Click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on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link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play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paste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final score.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ctrTitle"/>
          </p:nvPr>
        </p:nvSpPr>
        <p:spPr>
          <a:xfrm>
            <a:off x="285750" y="2124720"/>
            <a:ext cx="8643938" cy="584200"/>
          </a:xfrm>
        </p:spPr>
        <p:txBody>
          <a:bodyPr>
            <a:normAutofit/>
          </a:bodyPr>
          <a:lstStyle/>
          <a:p>
            <a:r>
              <a:rPr lang="es-ES" sz="2000" dirty="0" err="1" smtClean="0"/>
              <a:t>This</a:t>
            </a:r>
            <a:r>
              <a:rPr lang="es-ES" sz="2000" dirty="0" smtClean="0"/>
              <a:t> </a:t>
            </a:r>
            <a:r>
              <a:rPr lang="es-ES" sz="2000" dirty="0" err="1" smtClean="0"/>
              <a:t>blue</a:t>
            </a:r>
            <a:r>
              <a:rPr lang="es-ES" sz="2000" dirty="0" smtClean="0"/>
              <a:t> </a:t>
            </a:r>
            <a:r>
              <a:rPr lang="es-ES" sz="2000" dirty="0" err="1" smtClean="0"/>
              <a:t>shirt</a:t>
            </a:r>
            <a:r>
              <a:rPr lang="es-ES" sz="2000" dirty="0" smtClean="0"/>
              <a:t> </a:t>
            </a:r>
            <a:r>
              <a:rPr lang="es-ES" sz="2000" dirty="0" err="1" smtClean="0"/>
              <a:t>is</a:t>
            </a:r>
            <a:r>
              <a:rPr lang="es-ES" sz="2000" dirty="0" smtClean="0"/>
              <a:t>                                                                     </a:t>
            </a:r>
            <a:r>
              <a:rPr lang="es-ES" sz="2000" dirty="0" err="1" smtClean="0"/>
              <a:t>than</a:t>
            </a:r>
            <a:r>
              <a:rPr lang="es-ES" sz="2000" dirty="0" smtClean="0"/>
              <a:t>  </a:t>
            </a:r>
            <a:r>
              <a:rPr lang="es-ES" sz="2000" dirty="0" err="1" smtClean="0"/>
              <a:t>this</a:t>
            </a:r>
            <a:r>
              <a:rPr lang="es-ES" sz="2000" dirty="0" smtClean="0"/>
              <a:t> red </a:t>
            </a:r>
            <a:r>
              <a:rPr lang="es-ES" sz="2000" dirty="0" err="1" smtClean="0"/>
              <a:t>shirt</a:t>
            </a:r>
            <a:endParaRPr lang="es-ES" sz="2000" dirty="0" smtClean="0"/>
          </a:p>
        </p:txBody>
      </p:sp>
      <p:sp>
        <p:nvSpPr>
          <p:cNvPr id="4" name="1 Título"/>
          <p:cNvSpPr txBox="1">
            <a:spLocks/>
          </p:cNvSpPr>
          <p:nvPr/>
        </p:nvSpPr>
        <p:spPr bwMode="auto">
          <a:xfrm>
            <a:off x="464566" y="3852912"/>
            <a:ext cx="864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2000" dirty="0" err="1">
                <a:latin typeface="+mj-lt"/>
                <a:ea typeface="+mj-ea"/>
                <a:cs typeface="+mj-cs"/>
              </a:rPr>
              <a:t>The</a:t>
            </a:r>
            <a:r>
              <a:rPr lang="es-ES" sz="2000" dirty="0">
                <a:latin typeface="+mj-lt"/>
                <a:ea typeface="+mj-ea"/>
                <a:cs typeface="+mj-cs"/>
              </a:rPr>
              <a:t> </a:t>
            </a:r>
            <a:r>
              <a:rPr lang="es-ES" sz="2000" dirty="0" err="1">
                <a:latin typeface="+mj-lt"/>
                <a:ea typeface="+mj-ea"/>
                <a:cs typeface="+mj-cs"/>
              </a:rPr>
              <a:t>gold</a:t>
            </a:r>
            <a:r>
              <a:rPr lang="es-ES" sz="2000" dirty="0">
                <a:latin typeface="+mj-lt"/>
                <a:ea typeface="+mj-ea"/>
                <a:cs typeface="+mj-cs"/>
              </a:rPr>
              <a:t> ring </a:t>
            </a:r>
            <a:r>
              <a:rPr lang="es-ES" sz="2000" dirty="0" err="1">
                <a:latin typeface="+mj-lt"/>
                <a:ea typeface="+mj-ea"/>
                <a:cs typeface="+mj-cs"/>
              </a:rPr>
              <a:t>is</a:t>
            </a:r>
            <a:r>
              <a:rPr lang="es-ES" sz="2000" dirty="0">
                <a:latin typeface="+mj-lt"/>
                <a:ea typeface="+mj-ea"/>
                <a:cs typeface="+mj-cs"/>
              </a:rPr>
              <a:t>                                                        </a:t>
            </a:r>
            <a:r>
              <a:rPr lang="es-ES" sz="2000" dirty="0" smtClean="0">
                <a:latin typeface="+mj-lt"/>
                <a:ea typeface="+mj-ea"/>
                <a:cs typeface="+mj-cs"/>
              </a:rPr>
              <a:t>                  </a:t>
            </a:r>
            <a:r>
              <a:rPr lang="es-ES" sz="2000" dirty="0" err="1" smtClean="0">
                <a:latin typeface="+mj-lt"/>
                <a:ea typeface="+mj-ea"/>
                <a:cs typeface="+mj-cs"/>
              </a:rPr>
              <a:t>than</a:t>
            </a:r>
            <a:r>
              <a:rPr lang="es-ES" sz="2000" dirty="0" smtClean="0">
                <a:latin typeface="+mj-lt"/>
                <a:ea typeface="+mj-ea"/>
                <a:cs typeface="+mj-cs"/>
              </a:rPr>
              <a:t>  </a:t>
            </a:r>
            <a:r>
              <a:rPr lang="es-ES" sz="2000" dirty="0" err="1">
                <a:latin typeface="+mj-lt"/>
                <a:ea typeface="+mj-ea"/>
                <a:cs typeface="+mj-cs"/>
              </a:rPr>
              <a:t>the</a:t>
            </a:r>
            <a:r>
              <a:rPr lang="es-ES" sz="2000" dirty="0">
                <a:latin typeface="+mj-lt"/>
                <a:ea typeface="+mj-ea"/>
                <a:cs typeface="+mj-cs"/>
              </a:rPr>
              <a:t> </a:t>
            </a:r>
            <a:r>
              <a:rPr lang="es-ES" sz="2000" dirty="0" err="1">
                <a:latin typeface="+mj-lt"/>
                <a:ea typeface="+mj-ea"/>
                <a:cs typeface="+mj-cs"/>
              </a:rPr>
              <a:t>silver</a:t>
            </a:r>
            <a:r>
              <a:rPr lang="es-ES" sz="2000" dirty="0">
                <a:latin typeface="+mj-lt"/>
                <a:ea typeface="+mj-ea"/>
                <a:cs typeface="+mj-cs"/>
              </a:rPr>
              <a:t> ring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285750" y="6085160"/>
            <a:ext cx="864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2000" dirty="0" err="1">
                <a:latin typeface="+mj-lt"/>
                <a:ea typeface="+mj-ea"/>
                <a:cs typeface="+mj-cs"/>
              </a:rPr>
              <a:t>The</a:t>
            </a:r>
            <a:r>
              <a:rPr lang="es-ES" sz="2000" dirty="0">
                <a:latin typeface="+mj-lt"/>
                <a:ea typeface="+mj-ea"/>
                <a:cs typeface="+mj-cs"/>
              </a:rPr>
              <a:t> </a:t>
            </a:r>
            <a:r>
              <a:rPr lang="es-ES" sz="2000" dirty="0" err="1">
                <a:latin typeface="+mj-lt"/>
                <a:ea typeface="+mj-ea"/>
                <a:cs typeface="+mj-cs"/>
              </a:rPr>
              <a:t>fantasy</a:t>
            </a:r>
            <a:r>
              <a:rPr lang="es-ES" sz="2000" dirty="0">
                <a:latin typeface="+mj-lt"/>
                <a:ea typeface="+mj-ea"/>
                <a:cs typeface="+mj-cs"/>
              </a:rPr>
              <a:t> </a:t>
            </a:r>
            <a:r>
              <a:rPr lang="es-ES" sz="2000" dirty="0" err="1">
                <a:latin typeface="+mj-lt"/>
                <a:ea typeface="+mj-ea"/>
                <a:cs typeface="+mj-cs"/>
              </a:rPr>
              <a:t>bracelet</a:t>
            </a:r>
            <a:r>
              <a:rPr lang="es-ES" sz="2000" dirty="0">
                <a:latin typeface="+mj-lt"/>
                <a:ea typeface="+mj-ea"/>
                <a:cs typeface="+mj-cs"/>
              </a:rPr>
              <a:t>  </a:t>
            </a:r>
            <a:r>
              <a:rPr lang="es-ES" sz="2000" dirty="0" err="1">
                <a:latin typeface="+mj-lt"/>
                <a:ea typeface="+mj-ea"/>
                <a:cs typeface="+mj-cs"/>
              </a:rPr>
              <a:t>is</a:t>
            </a:r>
            <a:r>
              <a:rPr lang="es-ES" sz="2000" dirty="0">
                <a:latin typeface="+mj-lt"/>
                <a:ea typeface="+mj-ea"/>
                <a:cs typeface="+mj-cs"/>
              </a:rPr>
              <a:t>                                       </a:t>
            </a:r>
            <a:r>
              <a:rPr lang="es-ES" sz="2000" dirty="0" smtClean="0">
                <a:latin typeface="+mj-lt"/>
                <a:ea typeface="+mj-ea"/>
                <a:cs typeface="+mj-cs"/>
              </a:rPr>
              <a:t>                   </a:t>
            </a:r>
            <a:r>
              <a:rPr lang="es-ES" sz="2000" dirty="0" err="1" smtClean="0">
                <a:latin typeface="+mj-lt"/>
                <a:ea typeface="+mj-ea"/>
                <a:cs typeface="+mj-cs"/>
              </a:rPr>
              <a:t>than</a:t>
            </a:r>
            <a:r>
              <a:rPr lang="es-ES" sz="2000" dirty="0" smtClean="0">
                <a:latin typeface="+mj-lt"/>
                <a:ea typeface="+mj-ea"/>
                <a:cs typeface="+mj-cs"/>
              </a:rPr>
              <a:t>  </a:t>
            </a:r>
            <a:r>
              <a:rPr lang="es-ES" sz="2000" dirty="0" err="1">
                <a:latin typeface="+mj-lt"/>
                <a:ea typeface="+mj-ea"/>
                <a:cs typeface="+mj-cs"/>
              </a:rPr>
              <a:t>the</a:t>
            </a:r>
            <a:r>
              <a:rPr lang="es-ES" sz="2000" dirty="0">
                <a:latin typeface="+mj-lt"/>
                <a:ea typeface="+mj-ea"/>
                <a:cs typeface="+mj-cs"/>
              </a:rPr>
              <a:t> </a:t>
            </a:r>
            <a:r>
              <a:rPr lang="es-ES" sz="2000" dirty="0" err="1">
                <a:latin typeface="+mj-lt"/>
                <a:ea typeface="+mj-ea"/>
                <a:cs typeface="+mj-cs"/>
              </a:rPr>
              <a:t>silver</a:t>
            </a:r>
            <a:r>
              <a:rPr lang="es-ES" sz="2000" dirty="0">
                <a:latin typeface="+mj-lt"/>
                <a:ea typeface="+mj-ea"/>
                <a:cs typeface="+mj-cs"/>
              </a:rPr>
              <a:t> </a:t>
            </a:r>
            <a:r>
              <a:rPr lang="es-ES" sz="2000" dirty="0" err="1">
                <a:latin typeface="+mj-lt"/>
                <a:ea typeface="+mj-ea"/>
                <a:cs typeface="+mj-cs"/>
              </a:rPr>
              <a:t>bracelet</a:t>
            </a:r>
            <a:endParaRPr lang="es-E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3317" name="5 CuadroTexto"/>
          <p:cNvSpPr txBox="1">
            <a:spLocks noChangeArrowheads="1"/>
          </p:cNvSpPr>
          <p:nvPr/>
        </p:nvSpPr>
        <p:spPr bwMode="auto">
          <a:xfrm>
            <a:off x="3143250" y="2267580"/>
            <a:ext cx="30572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dirty="0" err="1">
                <a:solidFill>
                  <a:srgbClr val="00B050"/>
                </a:solidFill>
                <a:latin typeface="Bernard MT Condensed" pitchFamily="18" charset="0"/>
              </a:rPr>
              <a:t>small</a:t>
            </a:r>
            <a:r>
              <a:rPr lang="es-ES" dirty="0">
                <a:solidFill>
                  <a:srgbClr val="00B050"/>
                </a:solidFill>
                <a:latin typeface="Bernard MT Condensed" pitchFamily="18" charset="0"/>
              </a:rPr>
              <a:t>           </a:t>
            </a:r>
            <a:r>
              <a:rPr lang="es-ES" dirty="0" err="1">
                <a:solidFill>
                  <a:srgbClr val="00B050"/>
                </a:solidFill>
                <a:latin typeface="Bernard MT Condensed" pitchFamily="18" charset="0"/>
              </a:rPr>
              <a:t>smaller</a:t>
            </a:r>
            <a:endParaRPr lang="es-ES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sp>
        <p:nvSpPr>
          <p:cNvPr id="13318" name="7 CuadroTexto"/>
          <p:cNvSpPr txBox="1">
            <a:spLocks noChangeArrowheads="1"/>
          </p:cNvSpPr>
          <p:nvPr/>
        </p:nvSpPr>
        <p:spPr bwMode="auto">
          <a:xfrm>
            <a:off x="2643188" y="3923764"/>
            <a:ext cx="36327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dirty="0" err="1">
                <a:solidFill>
                  <a:srgbClr val="00B050"/>
                </a:solidFill>
                <a:latin typeface="Bernard MT Condensed" pitchFamily="18" charset="0"/>
              </a:rPr>
              <a:t>expensive</a:t>
            </a:r>
            <a:r>
              <a:rPr lang="es-ES" dirty="0">
                <a:solidFill>
                  <a:srgbClr val="00B050"/>
                </a:solidFill>
                <a:latin typeface="Bernard MT Condensed" pitchFamily="18" charset="0"/>
              </a:rPr>
              <a:t>  </a:t>
            </a:r>
            <a:r>
              <a:rPr lang="es-ES" dirty="0" smtClean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r>
              <a:rPr lang="es-ES" dirty="0" err="1" smtClean="0">
                <a:solidFill>
                  <a:srgbClr val="00B050"/>
                </a:solidFill>
                <a:latin typeface="Bernard MT Condensed" pitchFamily="18" charset="0"/>
              </a:rPr>
              <a:t>expensiver</a:t>
            </a:r>
            <a:endParaRPr lang="es-ES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sp>
        <p:nvSpPr>
          <p:cNvPr id="13319" name="8 CuadroTexto"/>
          <p:cNvSpPr txBox="1">
            <a:spLocks noChangeArrowheads="1"/>
          </p:cNvSpPr>
          <p:nvPr/>
        </p:nvSpPr>
        <p:spPr bwMode="auto">
          <a:xfrm>
            <a:off x="3208338" y="6156012"/>
            <a:ext cx="28969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dirty="0" err="1">
                <a:solidFill>
                  <a:srgbClr val="00B050"/>
                </a:solidFill>
                <a:latin typeface="Bernard MT Condensed" pitchFamily="18" charset="0"/>
              </a:rPr>
              <a:t>cheap</a:t>
            </a:r>
            <a:r>
              <a:rPr lang="es-ES" dirty="0">
                <a:solidFill>
                  <a:srgbClr val="00B050"/>
                </a:solidFill>
                <a:latin typeface="Bernard MT Condensed" pitchFamily="18" charset="0"/>
              </a:rPr>
              <a:t>     </a:t>
            </a:r>
            <a:r>
              <a:rPr lang="es-ES" dirty="0" smtClean="0">
                <a:solidFill>
                  <a:srgbClr val="00B050"/>
                </a:solidFill>
                <a:latin typeface="Bernard MT Condensed" pitchFamily="18" charset="0"/>
              </a:rPr>
              <a:t> </a:t>
            </a:r>
            <a:r>
              <a:rPr lang="es-ES" dirty="0" err="1">
                <a:solidFill>
                  <a:srgbClr val="00B050"/>
                </a:solidFill>
                <a:latin typeface="Bernard MT Condensed" pitchFamily="18" charset="0"/>
              </a:rPr>
              <a:t>cheaper</a:t>
            </a:r>
            <a:endParaRPr lang="es-ES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pic>
        <p:nvPicPr>
          <p:cNvPr id="13320" name="Picture 9" descr="http://t2.gstatic.com/images?q=tbn:GU9yrId6MgffnM:http://store.captainsgear2.com/catalog/CoosaBlueshirt-W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0163" y="836712"/>
            <a:ext cx="914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1" descr="http://t1.gstatic.com/images?q=tbn:wHFVjDz4oaoJrM:http://networkblog.littlefallsnetwork.com/uploaded_images/red-shirt-71168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9863" y="885652"/>
            <a:ext cx="1481137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3" descr="http://t0.gstatic.com/images?q=tbn:rl4EaL1Jk7eFyM:http://bluediamondring-s.com/wp-content/uploads/2010/08/gold-ring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81100" y="2900164"/>
            <a:ext cx="11049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5" descr="http://t1.gstatic.com/images?q=tbn:Z5jhz2jfh-xoZM:http://image.made-in-china.com/2f0j00TvQaglEFOVkA/Silver-Ring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77038" y="2852539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7" descr="http://t3.gstatic.com/images?q=tbn:AAA_ecfYjQl0qM:http://www.squiggly.com/pictures/Swatch-Bijoux-Florecita-Silver-Bracelet-JBM032-M-5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43675" y="4849713"/>
            <a:ext cx="1171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9" descr="http://t1.gstatic.com/images?q=tbn:fiV5oKvP7PtBsM:http://www.whelmar.com/store/images/Bracelets/Blue%2520Fantasy%2520Bracelet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1563" y="4735413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"/>
          <p:cNvSpPr/>
          <p:nvPr/>
        </p:nvSpPr>
        <p:spPr>
          <a:xfrm>
            <a:off x="251520" y="17934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4.-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nswer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excercies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circle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correct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comparative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form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2" descr="http://t1.gstatic.com/images?q=tbn:uDrJ4RyL7yCDcM:http://aryanwear.com/images/CamoPants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2025" y="1676400"/>
            <a:ext cx="11811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/>
        </p:nvSpPr>
        <p:spPr bwMode="auto">
          <a:xfrm>
            <a:off x="285750" y="1143000"/>
            <a:ext cx="864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2400" dirty="0" err="1">
                <a:latin typeface="+mj-lt"/>
                <a:ea typeface="+mj-ea"/>
                <a:cs typeface="+mj-cs"/>
              </a:rPr>
              <a:t>These</a:t>
            </a:r>
            <a:r>
              <a:rPr lang="es-ES" sz="2400" dirty="0">
                <a:latin typeface="+mj-lt"/>
                <a:ea typeface="+mj-ea"/>
                <a:cs typeface="+mj-cs"/>
              </a:rPr>
              <a:t> </a:t>
            </a:r>
            <a:r>
              <a:rPr lang="es-ES" sz="2400" dirty="0" err="1">
                <a:latin typeface="+mj-lt"/>
                <a:ea typeface="+mj-ea"/>
                <a:cs typeface="+mj-cs"/>
              </a:rPr>
              <a:t>shoes</a:t>
            </a:r>
            <a:r>
              <a:rPr lang="es-ES" sz="2400" dirty="0">
                <a:latin typeface="+mj-lt"/>
                <a:ea typeface="+mj-ea"/>
                <a:cs typeface="+mj-cs"/>
              </a:rPr>
              <a:t> are                                                        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than</a:t>
            </a:r>
            <a:r>
              <a:rPr lang="es-ES" sz="2400" dirty="0">
                <a:latin typeface="+mj-lt"/>
                <a:ea typeface="+mj-ea"/>
                <a:cs typeface="+mj-cs"/>
              </a:rPr>
              <a:t>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the</a:t>
            </a:r>
            <a:r>
              <a:rPr lang="es-ES" sz="2400" dirty="0">
                <a:latin typeface="+mj-lt"/>
                <a:ea typeface="+mj-ea"/>
                <a:cs typeface="+mj-cs"/>
              </a:rPr>
              <a:t>se </a:t>
            </a:r>
            <a:r>
              <a:rPr lang="es-ES" sz="2400" dirty="0" err="1">
                <a:latin typeface="+mj-lt"/>
                <a:ea typeface="+mj-ea"/>
                <a:cs typeface="+mj-cs"/>
              </a:rPr>
              <a:t>ones</a:t>
            </a:r>
            <a:endParaRPr lang="es-E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14340" name="4 CuadroTexto"/>
          <p:cNvSpPr txBox="1">
            <a:spLocks noChangeArrowheads="1"/>
          </p:cNvSpPr>
          <p:nvPr/>
        </p:nvSpPr>
        <p:spPr bwMode="auto">
          <a:xfrm>
            <a:off x="3143250" y="1285875"/>
            <a:ext cx="2409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>
                <a:solidFill>
                  <a:srgbClr val="00B050"/>
                </a:solidFill>
                <a:latin typeface="Bernard MT Condensed" pitchFamily="18" charset="0"/>
              </a:rPr>
              <a:t>more big           bigger</a:t>
            </a:r>
          </a:p>
        </p:txBody>
      </p:sp>
      <p:pic>
        <p:nvPicPr>
          <p:cNvPr id="14341" name="Picture 12" descr="http://t2.gstatic.com/images?q=tbn:XL7uP-YU3-KKdM:http://www.getkempt.com/photos/oxfords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2288" y="276225"/>
            <a:ext cx="12001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4" descr="http://t0.gstatic.com/images?q=tbn:aZTw1UcAlGRLJM:https://www.vanmildert.com/mens-1/shoes-106/nicholas-deakins-pistol-loafers-146092-4164_medium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8688" y="0"/>
            <a:ext cx="1571625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Título"/>
          <p:cNvSpPr txBox="1">
            <a:spLocks/>
          </p:cNvSpPr>
          <p:nvPr/>
        </p:nvSpPr>
        <p:spPr bwMode="auto">
          <a:xfrm>
            <a:off x="285750" y="3273425"/>
            <a:ext cx="864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2400" dirty="0" err="1">
                <a:latin typeface="+mj-lt"/>
                <a:ea typeface="+mj-ea"/>
                <a:cs typeface="+mj-cs"/>
              </a:rPr>
              <a:t>These</a:t>
            </a:r>
            <a:r>
              <a:rPr lang="es-ES" sz="2400" dirty="0">
                <a:latin typeface="+mj-lt"/>
                <a:ea typeface="+mj-ea"/>
                <a:cs typeface="+mj-cs"/>
              </a:rPr>
              <a:t> pants are                                </a:t>
            </a:r>
            <a:r>
              <a:rPr lang="es-ES" sz="2400" dirty="0" smtClean="0">
                <a:latin typeface="+mj-lt"/>
                <a:ea typeface="+mj-ea"/>
                <a:cs typeface="+mj-cs"/>
              </a:rPr>
              <a:t>                           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than</a:t>
            </a:r>
            <a:r>
              <a:rPr lang="es-ES" sz="2400" dirty="0">
                <a:latin typeface="+mj-lt"/>
                <a:ea typeface="+mj-ea"/>
                <a:cs typeface="+mj-cs"/>
              </a:rPr>
              <a:t>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these</a:t>
            </a:r>
            <a:r>
              <a:rPr lang="es-ES" sz="2400" dirty="0">
                <a:latin typeface="+mj-lt"/>
                <a:ea typeface="+mj-ea"/>
                <a:cs typeface="+mj-cs"/>
              </a:rPr>
              <a:t> </a:t>
            </a:r>
            <a:r>
              <a:rPr lang="es-ES" sz="2400" dirty="0" err="1">
                <a:latin typeface="+mj-lt"/>
                <a:ea typeface="+mj-ea"/>
                <a:cs typeface="+mj-cs"/>
              </a:rPr>
              <a:t>ones</a:t>
            </a:r>
            <a:endParaRPr lang="es-E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14344" name="8 CuadroTexto"/>
          <p:cNvSpPr txBox="1">
            <a:spLocks noChangeArrowheads="1"/>
          </p:cNvSpPr>
          <p:nvPr/>
        </p:nvSpPr>
        <p:spPr bwMode="auto">
          <a:xfrm>
            <a:off x="3000375" y="3386138"/>
            <a:ext cx="32146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large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     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larger</a:t>
            </a:r>
            <a:endParaRPr lang="es-ES" sz="2000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 bwMode="auto">
          <a:xfrm>
            <a:off x="285750" y="5572125"/>
            <a:ext cx="8643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2400" dirty="0" err="1">
                <a:latin typeface="+mj-lt"/>
                <a:ea typeface="+mj-ea"/>
                <a:cs typeface="+mj-cs"/>
              </a:rPr>
              <a:t>These</a:t>
            </a:r>
            <a:r>
              <a:rPr lang="es-ES" sz="2400" dirty="0">
                <a:latin typeface="+mj-lt"/>
                <a:ea typeface="+mj-ea"/>
                <a:cs typeface="+mj-cs"/>
              </a:rPr>
              <a:t> </a:t>
            </a:r>
            <a:r>
              <a:rPr lang="es-ES" sz="2400" dirty="0" err="1">
                <a:latin typeface="+mj-lt"/>
                <a:ea typeface="+mj-ea"/>
                <a:cs typeface="+mj-cs"/>
              </a:rPr>
              <a:t>pumps</a:t>
            </a:r>
            <a:r>
              <a:rPr lang="es-ES" sz="2400" dirty="0">
                <a:latin typeface="+mj-lt"/>
                <a:ea typeface="+mj-ea"/>
                <a:cs typeface="+mj-cs"/>
              </a:rPr>
              <a:t> are                                                        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than</a:t>
            </a:r>
            <a:r>
              <a:rPr lang="es-ES" sz="2400" dirty="0">
                <a:latin typeface="+mj-lt"/>
                <a:ea typeface="+mj-ea"/>
                <a:cs typeface="+mj-cs"/>
              </a:rPr>
              <a:t>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the</a:t>
            </a:r>
            <a:r>
              <a:rPr lang="es-ES" sz="2400" dirty="0">
                <a:latin typeface="+mj-lt"/>
                <a:ea typeface="+mj-ea"/>
                <a:cs typeface="+mj-cs"/>
              </a:rPr>
              <a:t>se </a:t>
            </a:r>
            <a:r>
              <a:rPr lang="es-ES" sz="2400" dirty="0" err="1">
                <a:latin typeface="+mj-lt"/>
                <a:ea typeface="+mj-ea"/>
                <a:cs typeface="+mj-cs"/>
              </a:rPr>
              <a:t>ones</a:t>
            </a:r>
            <a:endParaRPr lang="es-E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14346" name="10 CuadroTexto"/>
          <p:cNvSpPr txBox="1">
            <a:spLocks noChangeArrowheads="1"/>
          </p:cNvSpPr>
          <p:nvPr/>
        </p:nvSpPr>
        <p:spPr bwMode="auto">
          <a:xfrm>
            <a:off x="3071813" y="5786438"/>
            <a:ext cx="3214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high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  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higher</a:t>
            </a:r>
            <a:endParaRPr lang="es-ES" sz="2000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pic>
        <p:nvPicPr>
          <p:cNvPr id="14347" name="Picture 16" descr="http://t2.gstatic.com/images?q=tbn:6fpStsT8YtIcYM:http://danimcdani.files.wordpress.com/2009/09/lamb-womens-daly-stiletto-pumps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5813" y="4071938"/>
            <a:ext cx="15001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4" descr="http://t0.gstatic.com/images?q=tbn:0UIcGEzvewz7uM:http://mtm-lojaonline.com/images/pants-pro-jt.gif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86563" y="1857375"/>
            <a:ext cx="1143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6" descr="http://t2.gstatic.com/images?q=tbn:wBECy3eBHH6oJM:http://www.instablogsimages.com/images/2009/12/15/lanvin_mid-heel_-pumps_O1QEb_23163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25" y="4229100"/>
            <a:ext cx="1500188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 descr="http://t3.gstatic.com/images?q=tbn:0pBvua68S-JZdM:http://www.jambitz.com/wp-content/uploads/2009/07/bmw-m6-convertible-nm-editi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881" y="3573016"/>
            <a:ext cx="176494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/>
        </p:nvSpPr>
        <p:spPr bwMode="auto">
          <a:xfrm>
            <a:off x="576064" y="2124720"/>
            <a:ext cx="8316416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s-ES" sz="2400" dirty="0">
                <a:latin typeface="+mj-lt"/>
                <a:ea typeface="+mj-ea"/>
                <a:cs typeface="+mj-cs"/>
              </a:rPr>
              <a:t>Juanita  </a:t>
            </a:r>
            <a:r>
              <a:rPr lang="es-ES" sz="2400" dirty="0" err="1">
                <a:latin typeface="+mj-lt"/>
                <a:ea typeface="+mj-ea"/>
                <a:cs typeface="+mj-cs"/>
              </a:rPr>
              <a:t>is</a:t>
            </a:r>
            <a:r>
              <a:rPr lang="es-ES" sz="2400" dirty="0">
                <a:latin typeface="+mj-lt"/>
                <a:ea typeface="+mj-ea"/>
                <a:cs typeface="+mj-cs"/>
              </a:rPr>
              <a:t>                                                            </a:t>
            </a:r>
            <a:r>
              <a:rPr lang="es-ES" sz="2400" dirty="0" smtClean="0">
                <a:latin typeface="+mj-lt"/>
                <a:ea typeface="+mj-ea"/>
                <a:cs typeface="+mj-cs"/>
              </a:rPr>
              <a:t>                </a:t>
            </a:r>
            <a:r>
              <a:rPr lang="es-ES" sz="2400" dirty="0" err="1" smtClean="0">
                <a:latin typeface="+mj-lt"/>
                <a:ea typeface="+mj-ea"/>
                <a:cs typeface="+mj-cs"/>
              </a:rPr>
              <a:t>than</a:t>
            </a:r>
            <a:r>
              <a:rPr lang="es-ES" sz="2400" dirty="0" smtClean="0">
                <a:latin typeface="+mj-lt"/>
                <a:ea typeface="+mj-ea"/>
                <a:cs typeface="+mj-cs"/>
              </a:rPr>
              <a:t>  </a:t>
            </a:r>
            <a:r>
              <a:rPr lang="es-ES" sz="2400" dirty="0">
                <a:latin typeface="+mj-lt"/>
                <a:ea typeface="+mj-ea"/>
                <a:cs typeface="+mj-cs"/>
              </a:rPr>
              <a:t>Betty</a:t>
            </a:r>
          </a:p>
        </p:txBody>
      </p:sp>
      <p:sp>
        <p:nvSpPr>
          <p:cNvPr id="16390" name="4 CuadroTexto"/>
          <p:cNvSpPr txBox="1">
            <a:spLocks noChangeArrowheads="1"/>
          </p:cNvSpPr>
          <p:nvPr/>
        </p:nvSpPr>
        <p:spPr bwMode="auto">
          <a:xfrm>
            <a:off x="2857500" y="189696"/>
            <a:ext cx="3571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pretty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prettier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</a:p>
        </p:txBody>
      </p:sp>
      <p:sp>
        <p:nvSpPr>
          <p:cNvPr id="16391" name="5 CuadroTexto"/>
          <p:cNvSpPr txBox="1">
            <a:spLocks noChangeArrowheads="1"/>
          </p:cNvSpPr>
          <p:nvPr/>
        </p:nvSpPr>
        <p:spPr bwMode="auto">
          <a:xfrm>
            <a:off x="2411760" y="1732746"/>
            <a:ext cx="48245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intelligent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    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intelligenter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endParaRPr lang="es-ES" sz="2000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sp>
        <p:nvSpPr>
          <p:cNvPr id="16392" name="6 CuadroTexto"/>
          <p:cNvSpPr txBox="1">
            <a:spLocks noChangeArrowheads="1"/>
          </p:cNvSpPr>
          <p:nvPr/>
        </p:nvSpPr>
        <p:spPr bwMode="auto">
          <a:xfrm>
            <a:off x="2267744" y="2204864"/>
            <a:ext cx="54572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conservative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 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conservativer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endParaRPr lang="es-ES" sz="2000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sp>
        <p:nvSpPr>
          <p:cNvPr id="16393" name="7 CuadroTexto"/>
          <p:cNvSpPr txBox="1">
            <a:spLocks noChangeArrowheads="1"/>
          </p:cNvSpPr>
          <p:nvPr/>
        </p:nvSpPr>
        <p:spPr bwMode="auto">
          <a:xfrm>
            <a:off x="2857500" y="661184"/>
            <a:ext cx="3571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thin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   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thinner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endParaRPr lang="es-ES" sz="2000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sp>
        <p:nvSpPr>
          <p:cNvPr id="16394" name="8 CuadroTexto"/>
          <p:cNvSpPr txBox="1">
            <a:spLocks noChangeArrowheads="1"/>
          </p:cNvSpPr>
          <p:nvPr/>
        </p:nvSpPr>
        <p:spPr bwMode="auto">
          <a:xfrm>
            <a:off x="2857500" y="1189821"/>
            <a:ext cx="3571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old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 </a:t>
            </a:r>
            <a:r>
              <a:rPr lang="es-ES" sz="2000" dirty="0" err="1" smtClean="0">
                <a:solidFill>
                  <a:srgbClr val="00B050"/>
                </a:solidFill>
                <a:latin typeface="Bernard MT Condensed" pitchFamily="18" charset="0"/>
              </a:rPr>
              <a:t>older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</a:t>
            </a:r>
            <a:endParaRPr lang="es-ES" sz="2000" dirty="0">
              <a:solidFill>
                <a:srgbClr val="00B050"/>
              </a:solidFill>
              <a:latin typeface="Bernard MT Condensed" pitchFamily="18" charset="0"/>
            </a:endParaRPr>
          </a:p>
        </p:txBody>
      </p:sp>
      <p:pic>
        <p:nvPicPr>
          <p:cNvPr id="16396" name="Picture 17" descr="http://t3.gstatic.com/images?q=tbn:j0ejwQj2wwzmfM:http://www.bobpitch.com/anon/freeradical_rachel_weisz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188640"/>
            <a:ext cx="1382553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23" descr="http://t2.gstatic.com/images?q=tbn:R4smFfMWtuglYM:http://eslatele.com/wp-content/uploads/betty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55264" y="96665"/>
            <a:ext cx="1577176" cy="210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1 Título"/>
          <p:cNvSpPr txBox="1">
            <a:spLocks/>
          </p:cNvSpPr>
          <p:nvPr/>
        </p:nvSpPr>
        <p:spPr bwMode="auto">
          <a:xfrm>
            <a:off x="107379" y="4789016"/>
            <a:ext cx="9001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s-ES" sz="2200" dirty="0">
                <a:latin typeface="+mj-lt"/>
                <a:ea typeface="+mj-ea"/>
                <a:cs typeface="+mj-cs"/>
              </a:rPr>
              <a:t>A convertible BMW  </a:t>
            </a:r>
            <a:r>
              <a:rPr lang="es-ES" sz="2200" dirty="0" err="1">
                <a:latin typeface="+mj-lt"/>
                <a:ea typeface="+mj-ea"/>
                <a:cs typeface="+mj-cs"/>
              </a:rPr>
              <a:t>is</a:t>
            </a:r>
            <a:r>
              <a:rPr lang="es-ES" sz="2200" dirty="0">
                <a:latin typeface="+mj-lt"/>
                <a:ea typeface="+mj-ea"/>
                <a:cs typeface="+mj-cs"/>
              </a:rPr>
              <a:t>                                           </a:t>
            </a:r>
            <a:r>
              <a:rPr lang="es-ES" sz="2200" dirty="0" err="1">
                <a:latin typeface="+mj-lt"/>
                <a:ea typeface="+mj-ea"/>
                <a:cs typeface="+mj-cs"/>
              </a:rPr>
              <a:t>than</a:t>
            </a:r>
            <a:r>
              <a:rPr lang="es-ES" sz="2200" dirty="0">
                <a:latin typeface="+mj-lt"/>
                <a:ea typeface="+mj-ea"/>
                <a:cs typeface="+mj-cs"/>
              </a:rPr>
              <a:t>  a  </a:t>
            </a:r>
            <a:r>
              <a:rPr lang="es-ES" sz="2200" dirty="0" err="1">
                <a:latin typeface="+mj-lt"/>
                <a:ea typeface="+mj-ea"/>
                <a:cs typeface="+mj-cs"/>
              </a:rPr>
              <a:t>wolskwagen</a:t>
            </a:r>
            <a:endParaRPr lang="es-ES" sz="2200" dirty="0">
              <a:latin typeface="+mj-lt"/>
              <a:ea typeface="+mj-ea"/>
              <a:cs typeface="+mj-cs"/>
            </a:endParaRPr>
          </a:p>
        </p:txBody>
      </p:sp>
      <p:sp>
        <p:nvSpPr>
          <p:cNvPr id="23" name="2 CuadroTexto"/>
          <p:cNvSpPr txBox="1">
            <a:spLocks noChangeArrowheads="1"/>
          </p:cNvSpPr>
          <p:nvPr/>
        </p:nvSpPr>
        <p:spPr bwMode="auto">
          <a:xfrm>
            <a:off x="1495053" y="5301208"/>
            <a:ext cx="6533331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good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       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gooder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      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better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</a:t>
            </a:r>
          </a:p>
        </p:txBody>
      </p:sp>
      <p:sp>
        <p:nvSpPr>
          <p:cNvPr id="24" name="3 CuadroTexto"/>
          <p:cNvSpPr txBox="1">
            <a:spLocks noChangeArrowheads="1"/>
          </p:cNvSpPr>
          <p:nvPr/>
        </p:nvSpPr>
        <p:spPr bwMode="auto">
          <a:xfrm>
            <a:off x="1495053" y="5982989"/>
            <a:ext cx="631730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more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bad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    </a:t>
            </a:r>
            <a:r>
              <a:rPr lang="es-ES" sz="2000" dirty="0" smtClean="0">
                <a:solidFill>
                  <a:srgbClr val="00B050"/>
                </a:solidFill>
                <a:latin typeface="Bernard MT Condensed" pitchFamily="18" charset="0"/>
              </a:rPr>
              <a:t>     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badder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       </a:t>
            </a:r>
            <a:r>
              <a:rPr lang="es-ES" sz="2000" dirty="0" err="1">
                <a:solidFill>
                  <a:srgbClr val="00B050"/>
                </a:solidFill>
                <a:latin typeface="Bernard MT Condensed" pitchFamily="18" charset="0"/>
              </a:rPr>
              <a:t>worse</a:t>
            </a:r>
            <a:r>
              <a:rPr lang="es-ES" sz="2000" dirty="0">
                <a:solidFill>
                  <a:srgbClr val="00B050"/>
                </a:solidFill>
                <a:latin typeface="Bernard MT Condensed" pitchFamily="18" charset="0"/>
              </a:rPr>
              <a:t>        </a:t>
            </a:r>
          </a:p>
        </p:txBody>
      </p:sp>
      <p:pic>
        <p:nvPicPr>
          <p:cNvPr id="26" name="Picture 8" descr="http://t0.gstatic.com/images?q=tbn:ZqeU2PPWRiJGiM:http://img.infocoches.com/img/volkswagen/2003-Beetle_Last_Edition/volkswagen_2003-Beetle_Last_Edition-007_1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6686" y="3510891"/>
            <a:ext cx="1911698" cy="143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228</Words>
  <Application>Microsoft Office PowerPoint</Application>
  <PresentationFormat>Presentación en pantalla (4:3)</PresentationFormat>
  <Paragraphs>49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Comparative   adjectives</vt:lpstr>
      <vt:lpstr>Diapositiva 2</vt:lpstr>
      <vt:lpstr>This blue shirt is                                                                     than  this red shirt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  adjectives</dc:title>
  <dc:creator>alejandra</dc:creator>
  <cp:lastModifiedBy>Admin</cp:lastModifiedBy>
  <cp:revision>13</cp:revision>
  <dcterms:created xsi:type="dcterms:W3CDTF">2012-11-06T00:27:47Z</dcterms:created>
  <dcterms:modified xsi:type="dcterms:W3CDTF">2015-04-21T02:34:02Z</dcterms:modified>
</cp:coreProperties>
</file>