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D093B9-563E-4D0B-BD7E-F86D8BF75EEA}" type="datetimeFigureOut">
              <a:rPr lang="es-MX" smtClean="0"/>
              <a:t>20/09/2015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527918-6230-4224-B104-8500CEB1762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uro15mtz@hotmail.com" TargetMode="External"/><Relationship Id="rId2" Type="http://schemas.openxmlformats.org/officeDocument/2006/relationships/hyperlink" Target="mailto:mmartinez@icai.org.m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28926" y="285728"/>
            <a:ext cx="3857652" cy="642942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TRANSPARENCIA</a:t>
            </a:r>
            <a:endParaRPr lang="es-MX" sz="2400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215370" cy="4357718"/>
          </a:xfrm>
        </p:spPr>
        <p:txBody>
          <a:bodyPr>
            <a:normAutofit fontScale="92500" lnSpcReduction="20000"/>
          </a:bodyPr>
          <a:lstStyle/>
          <a:p>
            <a:r>
              <a:rPr lang="es-MX" u="sng" dirty="0" smtClean="0">
                <a:solidFill>
                  <a:schemeClr val="tx1"/>
                </a:solidFill>
              </a:rPr>
              <a:t>El Artículo 6 constitucional </a:t>
            </a:r>
          </a:p>
          <a:p>
            <a:endParaRPr lang="es-MX" u="sng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>
                <a:solidFill>
                  <a:schemeClr val="tx1"/>
                </a:solidFill>
              </a:rPr>
              <a:t>manifestación de ideas no será objeto de ninguna inquisición judicial o administrativa, si no en el caso que ataque a la moral los derechos de tercero, provoque algún delito o perturbe el orden público; 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b="1" dirty="0" smtClean="0">
                <a:solidFill>
                  <a:schemeClr val="tx1"/>
                </a:solidFill>
              </a:rPr>
              <a:t>el </a:t>
            </a:r>
            <a:r>
              <a:rPr lang="es-MX" b="1" dirty="0">
                <a:solidFill>
                  <a:schemeClr val="tx1"/>
                </a:solidFill>
              </a:rPr>
              <a:t>derecho a la información será garantizado por el estado. </a:t>
            </a:r>
            <a:r>
              <a:rPr lang="es-MX" dirty="0">
                <a:solidFill>
                  <a:schemeClr val="tx1"/>
                </a:solidFill>
              </a:rPr>
              <a:t>Este artículo trata sobre las personas que se pueden expresar libremente sobre cualquier tema en público siempre y cuando no afecte a terceras personas.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r>
              <a:rPr lang="es-MX" dirty="0" smtClean="0"/>
              <a:t>Lic. Mauro Raymundo Martínez Rodríguez</a:t>
            </a:r>
          </a:p>
          <a:p>
            <a:r>
              <a:rPr lang="es-MX" dirty="0" smtClean="0">
                <a:hlinkClick r:id="rId2"/>
              </a:rPr>
              <a:t>mmartinez@icai.org.mx</a:t>
            </a:r>
            <a:endParaRPr lang="es-MX" dirty="0" smtClean="0"/>
          </a:p>
          <a:p>
            <a:r>
              <a:rPr lang="es-MX" dirty="0" smtClean="0">
                <a:hlinkClick r:id="rId3"/>
              </a:rPr>
              <a:t>mauro15mtz@hotmail.com</a:t>
            </a:r>
            <a:endParaRPr lang="es-MX" dirty="0" smtClean="0"/>
          </a:p>
          <a:p>
            <a:r>
              <a:rPr lang="es-MX" dirty="0" smtClean="0"/>
              <a:t>844 488 16 67</a:t>
            </a:r>
          </a:p>
          <a:p>
            <a:r>
              <a:rPr lang="es-MX" dirty="0" smtClean="0"/>
              <a:t>844 488 33 46 ext. 113</a:t>
            </a:r>
          </a:p>
          <a:p>
            <a:r>
              <a:rPr lang="es-MX" dirty="0" smtClean="0"/>
              <a:t>Dom. Allende esq. Con Acuña; </a:t>
            </a:r>
          </a:p>
          <a:p>
            <a:r>
              <a:rPr lang="es-MX" dirty="0" smtClean="0"/>
              <a:t>Ramos Arizpe Coahuila.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Unidad de atención a Solicitudes</a:t>
            </a:r>
            <a:endParaRPr lang="es-MX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43042" y="3143248"/>
            <a:ext cx="6472254" cy="10001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000" dirty="0" smtClean="0">
                <a:latin typeface="Arial Black" pitchFamily="34" charset="0"/>
              </a:rPr>
              <a:t>Muchas Gracias.</a:t>
            </a:r>
          </a:p>
          <a:p>
            <a:pPr algn="ctr">
              <a:buNone/>
            </a:pPr>
            <a:endParaRPr lang="es-MX" sz="4000" dirty="0" smtClean="0"/>
          </a:p>
          <a:p>
            <a:pPr algn="ctr">
              <a:buNone/>
            </a:pPr>
            <a:endParaRPr lang="es-MX" sz="4000" dirty="0" smtClean="0"/>
          </a:p>
          <a:p>
            <a:pPr algn="r">
              <a:buNone/>
            </a:pPr>
            <a:r>
              <a:rPr lang="es-MX" sz="2400" b="1" i="1" dirty="0" smtClean="0">
                <a:latin typeface="MV Boli" pitchFamily="2" charset="0"/>
                <a:cs typeface="MV Boli" pitchFamily="2" charset="0"/>
              </a:rPr>
              <a:t>DDG</a:t>
            </a:r>
            <a:endParaRPr lang="es-MX" sz="2400" b="1" i="1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14522" y="1428736"/>
            <a:ext cx="62579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Bookman Old Style" pitchFamily="18" charset="0"/>
              </a:rPr>
              <a:t>Por Su Atención</a:t>
            </a:r>
            <a:br>
              <a:rPr lang="es-MX" dirty="0" smtClean="0">
                <a:latin typeface="Bookman Old Style" pitchFamily="18" charset="0"/>
              </a:rPr>
            </a:br>
            <a:endParaRPr lang="es-MX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es-MX" dirty="0" smtClean="0"/>
              <a:t>Artículo 8.- Los funcionarios y empleados públicos </a:t>
            </a:r>
            <a:r>
              <a:rPr lang="es-MX" dirty="0" smtClean="0"/>
              <a:t>respetarán </a:t>
            </a:r>
            <a:r>
              <a:rPr lang="es-MX" dirty="0" smtClean="0"/>
              <a:t>el ejercicio del derecho de petición, siempre que esta se formule por escrito, de manera pacifica y respetuosa; pero en materia política solo podrán hacer uso de ese derecho los ciudadanos de la </a:t>
            </a:r>
            <a:r>
              <a:rPr lang="es-MX" dirty="0" smtClean="0"/>
              <a:t>República. </a:t>
            </a:r>
            <a:r>
              <a:rPr lang="es-MX" dirty="0" smtClean="0"/>
              <a:t>Este articulo habla sobre el ejercicio del </a:t>
            </a:r>
            <a:r>
              <a:rPr lang="es-MX" b="1" dirty="0" smtClean="0"/>
              <a:t>derecho de petición de que debe de hacerse por escrito y que el estado tiene la obligación de contestar de igual manera en determinado tiempo.</a:t>
            </a:r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0066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Cualquier autoridad Federal, Estatal o Municipal, partidos políticos, fideicomisos, sindicatos, o cualquier institución que maneje fondos públicos o reciba recursos públicos.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principio de máxima publicidad: </a:t>
            </a:r>
            <a:r>
              <a:rPr lang="es-MX" dirty="0" smtClean="0"/>
              <a:t>E</a:t>
            </a:r>
            <a:r>
              <a:rPr lang="es-MX" dirty="0" smtClean="0"/>
              <a:t>s la prioridad de entregar la información a quien la solicite.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En diciembre de 2004 nace en Coahuila el </a:t>
            </a:r>
            <a:r>
              <a:rPr lang="es-MX" dirty="0" err="1" smtClean="0"/>
              <a:t>icai</a:t>
            </a:r>
            <a:r>
              <a:rPr lang="es-MX" dirty="0" smtClean="0"/>
              <a:t> instituto coahuilense de acceso a la información.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Sujetos obligados a informar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400" dirty="0" smtClean="0"/>
              <a:t>Datos personales por seguridad. Estabilidad  financiera.</a:t>
            </a:r>
          </a:p>
          <a:p>
            <a:pPr algn="just"/>
            <a:r>
              <a:rPr lang="es-MX" sz="2400" dirty="0" smtClean="0"/>
              <a:t>Poner en riesgo la implementación o ambos.</a:t>
            </a:r>
          </a:p>
          <a:p>
            <a:pPr algn="just"/>
            <a:r>
              <a:rPr lang="es-MX" sz="2400" dirty="0" smtClean="0"/>
              <a:t>No se requiere acreditar para que los voy a utilizar. </a:t>
            </a:r>
          </a:p>
          <a:p>
            <a:pPr algn="just"/>
            <a:r>
              <a:rPr lang="es-MX" sz="2400" dirty="0" smtClean="0"/>
              <a:t>Sólo con entrar el portal. </a:t>
            </a:r>
          </a:p>
          <a:p>
            <a:pPr algn="just"/>
            <a:r>
              <a:rPr lang="es-MX" sz="2400" dirty="0" smtClean="0"/>
              <a:t>Sin costo.</a:t>
            </a:r>
          </a:p>
          <a:p>
            <a:pPr algn="just"/>
            <a:r>
              <a:rPr lang="es-MX" sz="2400" dirty="0" smtClean="0"/>
              <a:t>Al pasar la información de privada a pública, ya no podrá hacerse de nuevo privada en ningún caso. </a:t>
            </a:r>
          </a:p>
          <a:p>
            <a:pPr algn="just"/>
            <a:endParaRPr lang="es-MX" sz="1000" dirty="0" smtClean="0"/>
          </a:p>
          <a:p>
            <a:pPr algn="just"/>
            <a:r>
              <a:rPr lang="es-MX" sz="2400" dirty="0" smtClean="0"/>
              <a:t>Si lo pido notificado, si tiene costo.</a:t>
            </a:r>
          </a:p>
          <a:p>
            <a:pPr algn="just"/>
            <a:r>
              <a:rPr lang="es-MX" sz="2400" dirty="0" smtClean="0"/>
              <a:t>La LGTAIP es la ley general de transparencia y acceso a la información pública, publicada el 4 de mayo de 2015 nos hace el primer estado en armonizar la Ley de Transparencia y el día 11 de septiembre de 2015 entra en vigor esta Ley en Coahuila.</a:t>
            </a:r>
          </a:p>
          <a:p>
            <a:pPr algn="just"/>
            <a:endParaRPr lang="es-MX" sz="2400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654032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Que información se puede reservar</a:t>
            </a:r>
            <a:endParaRPr lang="es-MX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r>
              <a:rPr lang="es-MX" sz="2400" dirty="0" smtClean="0"/>
              <a:t>Los sujetos tienen que actualizar su información cada 30 días.</a:t>
            </a:r>
          </a:p>
          <a:p>
            <a:r>
              <a:rPr lang="es-MX" sz="2400" dirty="0" smtClean="0"/>
              <a:t>Tienen 9 días + una prórroga de 5 días para informar, al octavo día deben avisar al </a:t>
            </a:r>
            <a:r>
              <a:rPr lang="es-MX" sz="2400" dirty="0" err="1" smtClean="0"/>
              <a:t>icai</a:t>
            </a:r>
            <a:r>
              <a:rPr lang="es-MX" sz="2400" dirty="0" smtClean="0"/>
              <a:t>.</a:t>
            </a:r>
          </a:p>
          <a:p>
            <a:endParaRPr lang="es-MX" sz="1000" dirty="0" smtClean="0"/>
          </a:p>
          <a:p>
            <a:pPr algn="just"/>
            <a:r>
              <a:rPr lang="es-MX" sz="2400" dirty="0" smtClean="0"/>
              <a:t>La Unidad de Atención atiende las solicitudes  o peticiones, y se encarga de gestionar las obligaciones de transparencia de los sujetos obligados; y gestiona que se instale un programa de capacitación para su personal.</a:t>
            </a:r>
          </a:p>
          <a:p>
            <a:pPr algn="just"/>
            <a:r>
              <a:rPr lang="es-MX" sz="2400" dirty="0" smtClean="0"/>
              <a:t>El mecanismo debe ser simple, preciso, claro.</a:t>
            </a:r>
          </a:p>
          <a:p>
            <a:pPr algn="just"/>
            <a:r>
              <a:rPr lang="es-MX" sz="2400" dirty="0" smtClean="0"/>
              <a:t>Quien solicita información debe hacerlo de manera específica</a:t>
            </a:r>
          </a:p>
          <a:p>
            <a:pPr algn="just"/>
            <a:endParaRPr lang="es-MX" sz="2400" dirty="0" smtClean="0"/>
          </a:p>
          <a:p>
            <a:pPr algn="just"/>
            <a:endParaRPr lang="es-MX" sz="2400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dirty="0" smtClean="0"/>
              <a:t>+ información = a mejor calidad de vida</a:t>
            </a:r>
            <a:endParaRPr lang="es-MX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243018" y="2428868"/>
            <a:ext cx="6115064" cy="4071966"/>
          </a:xfrm>
        </p:spPr>
        <p:txBody>
          <a:bodyPr>
            <a:normAutofit/>
          </a:bodyPr>
          <a:lstStyle/>
          <a:p>
            <a:r>
              <a:rPr lang="es-MX" sz="2200" dirty="0" smtClean="0"/>
              <a:t>TIPOS DE RESPUESTA:</a:t>
            </a:r>
          </a:p>
          <a:p>
            <a:r>
              <a:rPr lang="es-MX" sz="2200" dirty="0" smtClean="0"/>
              <a:t>Canalización.-</a:t>
            </a:r>
          </a:p>
          <a:p>
            <a:r>
              <a:rPr lang="es-MX" sz="2200" dirty="0" smtClean="0"/>
              <a:t>Prorroga.-</a:t>
            </a:r>
          </a:p>
          <a:p>
            <a:r>
              <a:rPr lang="es-MX" sz="2200" dirty="0" smtClean="0"/>
              <a:t>Inexistencia de la información.-</a:t>
            </a:r>
          </a:p>
          <a:p>
            <a:r>
              <a:rPr lang="es-MX" sz="2200" dirty="0" smtClean="0"/>
              <a:t>Información reservada.-</a:t>
            </a:r>
          </a:p>
          <a:p>
            <a:r>
              <a:rPr lang="es-MX" sz="2200" dirty="0" smtClean="0"/>
              <a:t>Negativa parcial.-</a:t>
            </a:r>
          </a:p>
          <a:p>
            <a:r>
              <a:rPr lang="es-MX" sz="2200" dirty="0" smtClean="0"/>
              <a:t>Improcedente.-</a:t>
            </a:r>
          </a:p>
          <a:p>
            <a:r>
              <a:rPr lang="es-MX" sz="2200" dirty="0" smtClean="0"/>
              <a:t>Confidencial.-</a:t>
            </a:r>
          </a:p>
          <a:p>
            <a:r>
              <a:rPr lang="es-MX" sz="2200" dirty="0" smtClean="0"/>
              <a:t>Entrega vía informe.-</a:t>
            </a:r>
          </a:p>
          <a:p>
            <a:r>
              <a:rPr lang="es-MX" sz="2200" dirty="0" smtClean="0"/>
              <a:t>Disponible públicamente.-</a:t>
            </a:r>
            <a:endParaRPr lang="es-MX" sz="2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2918" y="274638"/>
            <a:ext cx="8543924" cy="2225668"/>
          </a:xfrm>
        </p:spPr>
        <p:txBody>
          <a:bodyPr>
            <a:normAutofit fontScale="90000"/>
          </a:bodyPr>
          <a:lstStyle/>
          <a:p>
            <a:r>
              <a:rPr lang="es-MX" sz="2400" dirty="0" smtClean="0"/>
              <a:t>La Ley permite que durante 2 años </a:t>
            </a:r>
            <a:br>
              <a:rPr lang="es-MX" sz="2400" dirty="0" smtClean="0"/>
            </a:br>
            <a:r>
              <a:rPr lang="es-MX" sz="2400" dirty="0" smtClean="0"/>
              <a:t>se pueda reservar la información. Después de este tiempo la hace pública.</a:t>
            </a:r>
            <a:br>
              <a:rPr lang="es-MX" sz="2400" dirty="0" smtClean="0"/>
            </a:br>
            <a:r>
              <a:rPr lang="es-MX" sz="2400" dirty="0" smtClean="0"/>
              <a:t>Objetivo:  Socializar el derecho,  que lo ejerza,  que participe.</a:t>
            </a:r>
            <a:br>
              <a:rPr lang="es-MX" sz="2400" dirty="0" smtClean="0"/>
            </a:br>
            <a:r>
              <a:rPr lang="es-MX" sz="1100" dirty="0" smtClean="0"/>
              <a:t/>
            </a:r>
            <a:br>
              <a:rPr lang="es-MX" sz="1100" dirty="0" smtClean="0"/>
            </a:br>
            <a:r>
              <a:rPr lang="es-MX" sz="2400" dirty="0" smtClean="0"/>
              <a:t>Brindar información completa, actual, confiable, oportuna y ponerla a disposición para el público en general.</a:t>
            </a:r>
            <a:br>
              <a:rPr lang="es-MX" sz="2400" dirty="0" smtClean="0"/>
            </a:br>
            <a:endParaRPr lang="es-MX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r>
              <a:rPr lang="es-MX" sz="2400" dirty="0" smtClean="0"/>
              <a:t>De manera directa o por medios electrónicos.</a:t>
            </a:r>
          </a:p>
          <a:p>
            <a:r>
              <a:rPr lang="es-MX" sz="2400" dirty="0" smtClean="0"/>
              <a:t>La unidad deberá  orientar al particular sobre su derecho de interponer revisión.-</a:t>
            </a:r>
          </a:p>
          <a:p>
            <a:pPr>
              <a:buNone/>
            </a:pPr>
            <a:endParaRPr lang="es-MX" sz="1000" dirty="0" smtClean="0"/>
          </a:p>
          <a:p>
            <a:r>
              <a:rPr lang="es-MX" dirty="0" smtClean="0"/>
              <a:t>*</a:t>
            </a:r>
            <a:r>
              <a:rPr lang="es-MX" dirty="0" err="1" smtClean="0"/>
              <a:t>Telcel</a:t>
            </a:r>
            <a:endParaRPr lang="es-MX" dirty="0" smtClean="0"/>
          </a:p>
          <a:p>
            <a:r>
              <a:rPr lang="es-MX" dirty="0" smtClean="0"/>
              <a:t>*Banamex</a:t>
            </a:r>
          </a:p>
          <a:p>
            <a:pPr algn="just"/>
            <a:r>
              <a:rPr lang="es-MX" sz="2400" dirty="0" smtClean="0"/>
              <a:t>La mayor multa que se ha aplicado ha sido por el orden de los 36 millones de pesos por utilizar Datos personales.</a:t>
            </a:r>
          </a:p>
          <a:p>
            <a:pPr algn="just"/>
            <a:endParaRPr lang="es-MX" sz="1000" dirty="0" smtClean="0"/>
          </a:p>
          <a:p>
            <a:pPr algn="just"/>
            <a:r>
              <a:rPr lang="es-MX" sz="2400" dirty="0" smtClean="0"/>
              <a:t>El mayor castigo para un funcionario público es: retirarlo de su cargo así como inhabilitarlo de manera permanente. </a:t>
            </a:r>
            <a:endParaRPr lang="es-MX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/>
              <a:t>Cómo se podrá interponer un recurso de revisión</a:t>
            </a:r>
            <a:endParaRPr lang="es-MX" sz="24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b="1" dirty="0" smtClean="0"/>
              <a:t>Artículo 3° LGTAIP</a:t>
            </a:r>
            <a:endParaRPr lang="es-MX" b="1" dirty="0" smtClean="0"/>
          </a:p>
          <a:p>
            <a:pPr algn="just"/>
            <a:r>
              <a:rPr lang="es-MX" dirty="0" smtClean="0"/>
              <a:t>No se considerará el nombre como un dato personal hasta que lo asocie con algo particular o personal.</a:t>
            </a:r>
          </a:p>
          <a:p>
            <a:r>
              <a:rPr lang="es-MX" dirty="0" smtClean="0"/>
              <a:t>El aviso de privacidades: Donde se dice para qué se van a utilizar sus datos personales.</a:t>
            </a:r>
          </a:p>
          <a:p>
            <a:r>
              <a:rPr lang="es-MX" dirty="0" smtClean="0"/>
              <a:t>Queda prohibido divulgar, distribuir, o comercializar los datos personales, usar fines distintos, confrontar y completar. </a:t>
            </a:r>
            <a:endParaRPr lang="es-MX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PROTECCIÓN DE DATOS PERSONALES.-</a:t>
            </a:r>
            <a:br>
              <a:rPr lang="es-MX" sz="2800" dirty="0" smtClean="0"/>
            </a:br>
            <a:endParaRPr lang="es-MX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Acceder a información.-</a:t>
            </a:r>
          </a:p>
          <a:p>
            <a:r>
              <a:rPr lang="es-MX" dirty="0" smtClean="0"/>
              <a:t>Solicitar se rectifiquen datos.-</a:t>
            </a:r>
          </a:p>
          <a:p>
            <a:r>
              <a:rPr lang="es-MX" dirty="0" smtClean="0"/>
              <a:t>Cancelar datos.-</a:t>
            </a:r>
          </a:p>
          <a:p>
            <a:r>
              <a:rPr lang="es-MX" dirty="0" smtClean="0"/>
              <a:t>Oponerme a los datos recabados sin mi autorización.-</a:t>
            </a:r>
          </a:p>
          <a:p>
            <a:endParaRPr lang="es-MX" dirty="0" smtClean="0"/>
          </a:p>
          <a:p>
            <a:r>
              <a:rPr lang="es-MX" dirty="0" smtClean="0"/>
              <a:t>Se hace por medio de una solicitud por escrito, registros de acceso, respaldos, claves, etcétera.- 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Derechos Arco:</a:t>
            </a:r>
            <a:endParaRPr lang="es-MX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</TotalTime>
  <Words>625</Words>
  <Application>Microsoft Office PowerPoint</Application>
  <PresentationFormat>Presentación en pantalla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TRANSPARENCIA</vt:lpstr>
      <vt:lpstr>Diapositiva 2</vt:lpstr>
      <vt:lpstr>Sujetos obligados a informar </vt:lpstr>
      <vt:lpstr>Que información se puede reservar</vt:lpstr>
      <vt:lpstr>+ información = a mejor calidad de vida</vt:lpstr>
      <vt:lpstr>La Ley permite que durante 2 años  se pueda reservar la información. Después de este tiempo la hace pública. Objetivo:  Socializar el derecho,  que lo ejerza,  que participe.  Brindar información completa, actual, confiable, oportuna y ponerla a disposición para el público en general. </vt:lpstr>
      <vt:lpstr>Cómo se podrá interponer un recurso de revisión</vt:lpstr>
      <vt:lpstr>PROTECCIÓN DE DATOS PERSONALES.- </vt:lpstr>
      <vt:lpstr>Derechos Arco:</vt:lpstr>
      <vt:lpstr>Unidad de atención a Solicitudes</vt:lpstr>
      <vt:lpstr>Por Su Atención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TRANSPARENCIA</dc:title>
  <dc:creator>user</dc:creator>
  <cp:lastModifiedBy>user</cp:lastModifiedBy>
  <cp:revision>32</cp:revision>
  <dcterms:created xsi:type="dcterms:W3CDTF">2015-09-20T20:32:22Z</dcterms:created>
  <dcterms:modified xsi:type="dcterms:W3CDTF">2015-09-21T03:33:57Z</dcterms:modified>
</cp:coreProperties>
</file>