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5223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17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26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3390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6536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5419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1307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3533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452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56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7350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2D2D0-1FB4-4487-AF9D-3A8B9EF60B11}" type="datetimeFigureOut">
              <a:rPr lang="es-MX" smtClean="0"/>
              <a:pPr/>
              <a:t>14/03/2016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2DA1-8888-475C-A46A-785559B79AD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1301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 err="1" smtClean="0"/>
              <a:t>That’s</a:t>
            </a:r>
            <a:r>
              <a:rPr lang="es-MX" sz="7200" dirty="0" smtClean="0"/>
              <a:t> </a:t>
            </a:r>
            <a:r>
              <a:rPr lang="es-MX" sz="7200" dirty="0" err="1" smtClean="0"/>
              <a:t>Strange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Module 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388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Reported</a:t>
            </a:r>
            <a:r>
              <a:rPr lang="es-MX" dirty="0" smtClean="0"/>
              <a:t> </a:t>
            </a:r>
            <a:r>
              <a:rPr lang="es-MX" dirty="0" err="1" smtClean="0"/>
              <a:t>speech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7955421"/>
              </p:ext>
            </p:extLst>
          </p:nvPr>
        </p:nvGraphicFramePr>
        <p:xfrm>
          <a:off x="539552" y="711917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05090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Direct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r>
                        <a:rPr lang="es-MX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Indirect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r>
                        <a:rPr lang="es-MX" dirty="0" smtClean="0"/>
                        <a:t> / </a:t>
                      </a:r>
                      <a:r>
                        <a:rPr lang="es-MX" dirty="0" err="1" smtClean="0"/>
                        <a:t>Reported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Speech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Mary: 'The girls </a:t>
                      </a:r>
                      <a:r>
                        <a:rPr lang="en-US" u="sng" dirty="0" smtClean="0"/>
                        <a:t>helped</a:t>
                      </a:r>
                      <a:r>
                        <a:rPr lang="en-US" dirty="0" smtClean="0"/>
                        <a:t> in the house </a:t>
                      </a:r>
                      <a:r>
                        <a:rPr lang="en-US" u="sng" dirty="0" smtClean="0"/>
                        <a:t>last week</a:t>
                      </a:r>
                      <a:r>
                        <a:rPr lang="en-US" dirty="0" smtClean="0"/>
                        <a:t>.'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Lin:</a:t>
                      </a:r>
                      <a:r>
                        <a:rPr lang="en-US" baseline="0" dirty="0" smtClean="0"/>
                        <a:t> Mary </a:t>
                      </a:r>
                      <a:r>
                        <a:rPr lang="en-US" dirty="0" smtClean="0"/>
                        <a:t>told me that the girls </a:t>
                      </a:r>
                      <a:r>
                        <a:rPr lang="en-US" u="sng" dirty="0" smtClean="0"/>
                        <a:t>had helped </a:t>
                      </a:r>
                      <a:r>
                        <a:rPr lang="en-US" dirty="0" smtClean="0"/>
                        <a:t>in the house </a:t>
                      </a:r>
                      <a:r>
                        <a:rPr lang="en-US" u="sng" dirty="0" smtClean="0"/>
                        <a:t>the week before</a:t>
                      </a:r>
                      <a:r>
                        <a:rPr lang="en-US" dirty="0" smtClean="0"/>
                        <a:t>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 descr="https://oscargarcia1997.files.wordpress.com/2015/03/rsst1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365" y="1700807"/>
            <a:ext cx="5434330" cy="50184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http://tx.english-ch.com/teacher/jocelyn/reported%20speech%20ptc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720"/>
          <a:stretch/>
        </p:blipFill>
        <p:spPr bwMode="auto">
          <a:xfrm>
            <a:off x="5814695" y="1700808"/>
            <a:ext cx="3329305" cy="3409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6566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Introductory</a:t>
            </a:r>
            <a:r>
              <a:rPr lang="es-MX" dirty="0" smtClean="0"/>
              <a:t> </a:t>
            </a:r>
            <a:r>
              <a:rPr lang="es-MX" dirty="0" err="1" smtClean="0"/>
              <a:t>Verbs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300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u="sng" dirty="0" err="1" smtClean="0"/>
              <a:t>Statements</a:t>
            </a:r>
            <a:endParaRPr lang="es-MX" u="sng" dirty="0" smtClean="0"/>
          </a:p>
          <a:p>
            <a:pPr marL="0" indent="0">
              <a:buNone/>
            </a:pP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said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me </a:t>
            </a:r>
            <a:r>
              <a:rPr lang="es-MX" dirty="0" err="1" smtClean="0"/>
              <a:t>that</a:t>
            </a:r>
            <a:endParaRPr lang="es-MX" dirty="0" smtClean="0"/>
          </a:p>
          <a:p>
            <a:pPr marL="0" indent="0">
              <a:buNone/>
            </a:pP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told</a:t>
            </a:r>
            <a:r>
              <a:rPr lang="es-MX" dirty="0" smtClean="0"/>
              <a:t> me </a:t>
            </a:r>
            <a:r>
              <a:rPr lang="es-MX" dirty="0" err="1" smtClean="0"/>
              <a:t>that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u="sng" dirty="0" err="1" smtClean="0"/>
              <a:t>Commands</a:t>
            </a:r>
            <a:endParaRPr lang="es-MX" u="sng" dirty="0" smtClean="0"/>
          </a:p>
          <a:p>
            <a:pPr marL="0" indent="0">
              <a:buNone/>
            </a:pPr>
            <a:r>
              <a:rPr lang="es-MX" dirty="0" smtClean="0"/>
              <a:t>He </a:t>
            </a:r>
            <a:r>
              <a:rPr lang="es-MX" dirty="0" err="1" smtClean="0"/>
              <a:t>told</a:t>
            </a:r>
            <a:r>
              <a:rPr lang="es-MX" dirty="0" smtClean="0"/>
              <a:t> </a:t>
            </a:r>
            <a:r>
              <a:rPr lang="es-MX" dirty="0" err="1" smtClean="0"/>
              <a:t>her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u="sng" dirty="0" err="1" smtClean="0"/>
              <a:t>Requests</a:t>
            </a:r>
            <a:r>
              <a:rPr lang="es-MX" u="sng" dirty="0" smtClean="0"/>
              <a:t> and </a:t>
            </a:r>
            <a:r>
              <a:rPr lang="es-MX" u="sng" dirty="0" err="1" smtClean="0"/>
              <a:t>questions</a:t>
            </a:r>
            <a:endParaRPr lang="es-MX" u="sng" dirty="0" smtClean="0"/>
          </a:p>
          <a:p>
            <a:pPr marL="0" indent="0">
              <a:buNone/>
            </a:pP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asked</a:t>
            </a:r>
            <a:r>
              <a:rPr lang="es-MX" dirty="0" smtClean="0"/>
              <a:t> </a:t>
            </a:r>
            <a:r>
              <a:rPr lang="es-MX" dirty="0" err="1" smtClean="0"/>
              <a:t>him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I </a:t>
            </a:r>
            <a:r>
              <a:rPr lang="es-MX" dirty="0" err="1" smtClean="0"/>
              <a:t>wondered</a:t>
            </a:r>
            <a:endParaRPr lang="es-MX" dirty="0" smtClean="0"/>
          </a:p>
          <a:p>
            <a:pPr marL="0" indent="0">
              <a:buNone/>
            </a:pP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wanted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7319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Reported</a:t>
            </a:r>
            <a:r>
              <a:rPr lang="es-MX" dirty="0" smtClean="0"/>
              <a:t> </a:t>
            </a:r>
            <a:r>
              <a:rPr lang="es-MX" dirty="0" err="1" smtClean="0"/>
              <a:t>speech</a:t>
            </a:r>
            <a:r>
              <a:rPr lang="es-MX" dirty="0" smtClean="0"/>
              <a:t> </a:t>
            </a:r>
            <a:r>
              <a:rPr lang="es-MX" dirty="0" err="1" smtClean="0"/>
              <a:t>commands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8165496"/>
              </p:ext>
            </p:extLst>
          </p:nvPr>
        </p:nvGraphicFramePr>
        <p:xfrm>
          <a:off x="457200" y="1600200"/>
          <a:ext cx="8229600" cy="2103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54684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Direct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Indirect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speech</a:t>
                      </a:r>
                      <a:r>
                        <a:rPr lang="es-MX" baseline="0" dirty="0" smtClean="0"/>
                        <a:t> / </a:t>
                      </a:r>
                      <a:r>
                        <a:rPr lang="es-MX" baseline="0" dirty="0" err="1" smtClean="0"/>
                        <a:t>reported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speech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ANAID: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en-US" sz="2200" i="1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Don't 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play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football in the garden!'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Janet: </a:t>
                      </a:r>
                      <a:r>
                        <a:rPr lang="en-US" sz="2200" dirty="0" err="1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Anaid</a:t>
                      </a: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told me 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not to play 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football in the garden.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Marissa</a:t>
                      </a:r>
                      <a:r>
                        <a:rPr lang="es-MX" sz="2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´</a:t>
                      </a:r>
                      <a:r>
                        <a:rPr lang="es-MX" sz="2200" u="sng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Get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 </a:t>
                      </a:r>
                      <a:r>
                        <a:rPr lang="es-MX" sz="2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car!’</a:t>
                      </a:r>
                      <a:endParaRPr lang="es-MX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Larissa: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s-MX" sz="2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Marissa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s-MX" sz="2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told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me </a:t>
                      </a:r>
                      <a:r>
                        <a:rPr lang="es-MX" sz="2200" u="sng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</a:t>
                      </a:r>
                      <a:r>
                        <a:rPr lang="es-MX" sz="2200" u="sng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s-MX" sz="2200" u="sng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get</a:t>
                      </a:r>
                      <a:r>
                        <a:rPr lang="es-MX" sz="2200" u="sng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 </a:t>
                      </a:r>
                      <a:r>
                        <a:rPr lang="es-MX" sz="2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</a:t>
                      </a:r>
                      <a:r>
                        <a:rPr lang="es-MX" sz="2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car.</a:t>
                      </a:r>
                      <a:endParaRPr lang="es-MX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83568" y="4293096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jump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bed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smtClean="0"/>
              <a:t>drive </a:t>
            </a:r>
            <a:r>
              <a:rPr lang="es-MX" dirty="0" err="1" smtClean="0"/>
              <a:t>carefully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eat</a:t>
            </a:r>
            <a:r>
              <a:rPr lang="es-MX" dirty="0" smtClean="0"/>
              <a:t> </a:t>
            </a:r>
            <a:r>
              <a:rPr lang="es-MX" dirty="0" err="1" smtClean="0"/>
              <a:t>slowly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speak</a:t>
            </a:r>
            <a:r>
              <a:rPr lang="es-MX" dirty="0" smtClean="0"/>
              <a:t> </a:t>
            </a:r>
            <a:r>
              <a:rPr lang="es-MX" dirty="0" err="1" smtClean="0"/>
              <a:t>clearly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089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Reported</a:t>
            </a:r>
            <a:r>
              <a:rPr lang="es-MX" dirty="0" smtClean="0"/>
              <a:t> </a:t>
            </a:r>
            <a:r>
              <a:rPr lang="es-MX" dirty="0" err="1" smtClean="0"/>
              <a:t>Speech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2478144"/>
              </p:ext>
            </p:extLst>
          </p:nvPr>
        </p:nvGraphicFramePr>
        <p:xfrm>
          <a:off x="467544" y="908720"/>
          <a:ext cx="8229600" cy="2088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490688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Direct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Indirect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r>
                        <a:rPr lang="es-MX" dirty="0" smtClean="0"/>
                        <a:t> / </a:t>
                      </a:r>
                      <a:r>
                        <a:rPr lang="es-MX" dirty="0" err="1" smtClean="0"/>
                        <a:t>Reported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Speech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 :</a:t>
                      </a:r>
                      <a:r>
                        <a:rPr lang="en-US" sz="20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en-US" sz="2000" i="1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US" sz="20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you want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dance?'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Valery:</a:t>
                      </a:r>
                      <a:r>
                        <a:rPr lang="en-US" sz="2200" baseline="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Ana</a:t>
                      </a: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asked me 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if I wanted to dance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DENNISE</a:t>
                      </a:r>
                      <a:r>
                        <a:rPr lang="en-US" sz="2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200" u="sng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en-US" sz="2200" i="1" u="sng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Did</a:t>
                      </a:r>
                      <a:r>
                        <a:rPr lang="en-US" sz="2200" u="sng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you watch</a:t>
                      </a:r>
                      <a:r>
                        <a:rPr lang="en-US" sz="2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the latest film?'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Montse</a:t>
                      </a: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2200" dirty="0" err="1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Dennise</a:t>
                      </a: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asked me 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if I had watched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the latest film.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4291036"/>
              </p:ext>
            </p:extLst>
          </p:nvPr>
        </p:nvGraphicFramePr>
        <p:xfrm>
          <a:off x="395536" y="3140968"/>
          <a:ext cx="8208912" cy="2103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Direct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Indirect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r>
                        <a:rPr lang="es-MX" dirty="0" smtClean="0"/>
                        <a:t> / </a:t>
                      </a:r>
                      <a:r>
                        <a:rPr lang="es-MX" dirty="0" err="1" smtClean="0"/>
                        <a:t>Reported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LARISSA</a:t>
                      </a:r>
                      <a:r>
                        <a:rPr lang="en-US" sz="2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:'</a:t>
                      </a:r>
                      <a:r>
                        <a:rPr lang="en-US" sz="2200" i="1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What </a:t>
                      </a:r>
                      <a:r>
                        <a:rPr lang="en-US" sz="2200" u="sng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are you doing</a:t>
                      </a:r>
                      <a:r>
                        <a:rPr lang="en-US" sz="2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?'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Arely</a:t>
                      </a: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200" baseline="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Larissa 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asked me what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 was doing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MONTSERRAT</a:t>
                      </a:r>
                      <a:r>
                        <a:rPr lang="en-US" sz="2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200" u="sng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en-US" sz="2200" i="1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When</a:t>
                      </a:r>
                      <a:r>
                        <a:rPr lang="en-US" sz="2200" u="sng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did you come</a:t>
                      </a:r>
                      <a:r>
                        <a:rPr lang="en-US" sz="2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?'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Yolanda:</a:t>
                      </a:r>
                      <a:r>
                        <a:rPr lang="en-US" sz="2200" baseline="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Montse</a:t>
                      </a:r>
                      <a:r>
                        <a:rPr lang="en-US" sz="2200" dirty="0" smtClean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wanted to know when</a:t>
                      </a:r>
                      <a:r>
                        <a:rPr lang="en-US" sz="2200" u="sng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 had come</a:t>
                      </a:r>
                      <a:r>
                        <a:rPr lang="en-US" sz="2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11560" y="566124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gone</a:t>
            </a:r>
            <a:r>
              <a:rPr lang="es-MX" dirty="0" smtClean="0"/>
              <a:t> </a:t>
            </a:r>
            <a:r>
              <a:rPr lang="es-MX" dirty="0" err="1" smtClean="0"/>
              <a:t>skiing</a:t>
            </a:r>
            <a:r>
              <a:rPr lang="es-MX" smtClean="0"/>
              <a:t> </a:t>
            </a:r>
          </a:p>
          <a:p>
            <a:r>
              <a:rPr lang="es-MX" dirty="0" smtClean="0"/>
              <a:t>do </a:t>
            </a:r>
            <a:r>
              <a:rPr lang="es-MX" dirty="0" err="1" smtClean="0"/>
              <a:t>yesterday</a:t>
            </a:r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121215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Oral and </a:t>
            </a:r>
            <a:r>
              <a:rPr lang="es-MX" dirty="0" err="1" smtClean="0"/>
              <a:t>writing</a:t>
            </a:r>
            <a:r>
              <a:rPr lang="es-MX" dirty="0" smtClean="0"/>
              <a:t> </a:t>
            </a:r>
            <a:r>
              <a:rPr lang="es-MX" dirty="0" err="1" smtClean="0"/>
              <a:t>practice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Role play: one person plays a </a:t>
            </a:r>
            <a:r>
              <a:rPr lang="en-US" sz="3000" u="sng" dirty="0">
                <a:solidFill>
                  <a:prstClr val="black"/>
                </a:solidFill>
              </a:rPr>
              <a:t>grandparent</a:t>
            </a:r>
            <a:r>
              <a:rPr lang="en-US" sz="3000" dirty="0">
                <a:solidFill>
                  <a:prstClr val="black"/>
                </a:solidFill>
              </a:rPr>
              <a:t> with hearing loss, another plays the </a:t>
            </a:r>
            <a:r>
              <a:rPr lang="en-US" sz="3000" u="sng" dirty="0">
                <a:solidFill>
                  <a:prstClr val="black"/>
                </a:solidFill>
              </a:rPr>
              <a:t>grandchild</a:t>
            </a:r>
            <a:r>
              <a:rPr lang="en-US" sz="3000" dirty="0">
                <a:solidFill>
                  <a:prstClr val="black"/>
                </a:solidFill>
              </a:rPr>
              <a:t> who must repeat everything for the grandparent and a third person who will play </a:t>
            </a:r>
            <a:r>
              <a:rPr lang="en-US" sz="3000" u="sng" dirty="0">
                <a:solidFill>
                  <a:prstClr val="black"/>
                </a:solidFill>
              </a:rPr>
              <a:t>a travel agent</a:t>
            </a:r>
            <a:r>
              <a:rPr lang="en-US" sz="3000" dirty="0">
                <a:solidFill>
                  <a:prstClr val="black"/>
                </a:solidFill>
              </a:rPr>
              <a:t>. The grandparent and the travel agent will have a conversation, but the grandparent won’t be able to hear anything the agent says. The grandchild must repeat everything for the grandparent using reported </a:t>
            </a:r>
            <a:r>
              <a:rPr lang="en-US" sz="3000" dirty="0" smtClean="0">
                <a:solidFill>
                  <a:prstClr val="black"/>
                </a:solidFill>
              </a:rPr>
              <a:t>speech.</a:t>
            </a: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Have </a:t>
            </a:r>
            <a:r>
              <a:rPr lang="en-US" sz="3000" dirty="0">
                <a:solidFill>
                  <a:prstClr val="black"/>
                </a:solidFill>
              </a:rPr>
              <a:t>fun and be creative and, of course, raise your voices so they can be heard. Include new </a:t>
            </a:r>
            <a:r>
              <a:rPr lang="en-US" sz="3000" dirty="0" smtClean="0">
                <a:solidFill>
                  <a:prstClr val="black"/>
                </a:solidFill>
              </a:rPr>
              <a:t>vocabulary, one statement, one command, one request and one question.</a:t>
            </a:r>
            <a:endParaRPr lang="es-MX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1662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Home </a:t>
            </a:r>
            <a:r>
              <a:rPr lang="es-ES_tradnl" dirty="0" err="1" smtClean="0"/>
              <a:t>work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Complete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Reported</a:t>
            </a:r>
            <a:r>
              <a:rPr lang="es-ES_tradnl" dirty="0" smtClean="0"/>
              <a:t> </a:t>
            </a:r>
            <a:r>
              <a:rPr lang="es-ES_tradnl" dirty="0" err="1" smtClean="0"/>
              <a:t>Speech</a:t>
            </a:r>
            <a:r>
              <a:rPr lang="es-ES_tradnl" dirty="0" smtClean="0"/>
              <a:t> ( </a:t>
            </a:r>
            <a:r>
              <a:rPr lang="es-ES_tradnl" dirty="0" err="1" smtClean="0"/>
              <a:t>commands</a:t>
            </a:r>
            <a:r>
              <a:rPr lang="es-ES_tradnl" dirty="0" smtClean="0"/>
              <a:t>, </a:t>
            </a:r>
            <a:r>
              <a:rPr lang="es-ES_tradnl" dirty="0" err="1" smtClean="0"/>
              <a:t>questions</a:t>
            </a:r>
            <a:r>
              <a:rPr lang="es-ES_tradnl" dirty="0" smtClean="0"/>
              <a:t> and </a:t>
            </a:r>
            <a:r>
              <a:rPr lang="es-ES_tradnl" dirty="0" err="1" smtClean="0"/>
              <a:t>requests</a:t>
            </a:r>
            <a:r>
              <a:rPr lang="es-ES_tradnl" dirty="0" smtClean="0"/>
              <a:t>) </a:t>
            </a:r>
            <a:r>
              <a:rPr lang="es-ES_tradnl" dirty="0" err="1" smtClean="0"/>
              <a:t>activities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 </a:t>
            </a:r>
            <a:r>
              <a:rPr lang="es-ES_tradnl" dirty="0" err="1" smtClean="0"/>
              <a:t>book</a:t>
            </a:r>
            <a:r>
              <a:rPr lang="es-ES_tradnl" dirty="0" smtClean="0"/>
              <a:t> </a:t>
            </a:r>
            <a:r>
              <a:rPr lang="es-ES_tradnl" dirty="0" err="1" smtClean="0"/>
              <a:t>pages</a:t>
            </a:r>
            <a:r>
              <a:rPr lang="es-ES_tradnl" dirty="0" smtClean="0"/>
              <a:t> in Module 5.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360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That’s Strange</vt:lpstr>
      <vt:lpstr>Reported speech</vt:lpstr>
      <vt:lpstr>Introductory Verbs</vt:lpstr>
      <vt:lpstr>Reported speech commands</vt:lpstr>
      <vt:lpstr>Reported Speech questions</vt:lpstr>
      <vt:lpstr>Oral and writing practice</vt:lpstr>
      <vt:lpstr>Home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Strange</dc:title>
  <dc:creator>Reynol</dc:creator>
  <cp:lastModifiedBy>Usuario</cp:lastModifiedBy>
  <cp:revision>20</cp:revision>
  <dcterms:created xsi:type="dcterms:W3CDTF">2016-03-12T19:03:49Z</dcterms:created>
  <dcterms:modified xsi:type="dcterms:W3CDTF">2016-03-14T19:08:00Z</dcterms:modified>
</cp:coreProperties>
</file>