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3" r:id="rId5"/>
    <p:sldId id="261" r:id="rId6"/>
    <p:sldId id="260" r:id="rId7"/>
    <p:sldId id="266" r:id="rId8"/>
    <p:sldId id="26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01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03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60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42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54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91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12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86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99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1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F504-3ACE-4F1F-9299-34AB988ED5BF}" type="datetimeFigureOut">
              <a:rPr lang="es-MX" smtClean="0"/>
              <a:t>10/04/2016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5DF2-F8FA-4D12-ABDD-FDD8FD79B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0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Rúbrica para la exposición en clase.</a:t>
            </a:r>
            <a:endParaRPr lang="es-MX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7158"/>
          <a:ext cx="8229600" cy="4432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5473700"/>
                <a:gridCol w="6731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Rubros para la exposición en clase.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Indicadores de evaluación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Puntos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Se presentó con su nombre completo de manera formal y dio a conocer el tema y su objetivo, acorde a su trabajo académico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Preparación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Se mostró muy seguro, sin titubeos, mirando al público.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El tema versó sobre el trabajo académico.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Ejemplifico con experiencias en práctica docente.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Dicción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Pronunció correctamente las palabras, de modo que fueron fáciles de entenderle.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Volumen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Habló lo suficientemente  alto como para escucharlo con claridad. Voz clara, buena vocalización, entonación adecuada, matizada, seduciendo a los estudiantes.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Léxico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El alumno utilizó correctamente el idioma, sin jergas ni repeticiones.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Tiempo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El alumno utilizó el tiempo adecuado y cerró correctamente su presentación.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Interés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Atrae la atención de la audiencia y mantiene el interés durante toda la exposición.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Recursos didácticos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La exposición se acompaña con los soportes audiovisuales en diversos formatos especialmente atractivos y de mucha calidad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10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05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890086"/>
              </p:ext>
            </p:extLst>
          </p:nvPr>
        </p:nvGraphicFramePr>
        <p:xfrm>
          <a:off x="457200" y="1911572"/>
          <a:ext cx="8229600" cy="427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5473700"/>
                <a:gridCol w="6731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Rubros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Indicadores de evaluación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Puntos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Formato estructura y entrega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Portada: Nombre institución, Logo, Programa, Nombre completo del o los estudiantes si se entrega la actividad en equipo, Nombre completo del docente, Lugar, Fecha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Ideas </a:t>
                      </a:r>
                      <a:r>
                        <a:rPr lang="es-MX" sz="1100" dirty="0" smtClean="0">
                          <a:effectLst/>
                        </a:rPr>
                        <a:t> o enfoque</a:t>
                      </a:r>
                      <a:r>
                        <a:rPr lang="es-MX" sz="1100" baseline="0" dirty="0" smtClean="0">
                          <a:effectLst/>
                        </a:rPr>
                        <a:t> </a:t>
                      </a:r>
                      <a:r>
                        <a:rPr lang="es-MX" sz="1100" dirty="0" smtClean="0">
                          <a:effectLst/>
                        </a:rPr>
                        <a:t>del </a:t>
                      </a:r>
                      <a:r>
                        <a:rPr lang="es-MX" sz="1100" dirty="0">
                          <a:effectLst/>
                        </a:rPr>
                        <a:t>autor, Cómo lo aplico a mi práctica docente y crítica para el autor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Referencias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Letra Arial 12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Cantidad de información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>
                          <a:effectLst/>
                        </a:rPr>
                        <a:t>Aborda todos los temas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Exposición clara y lógicamente estructurada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>
                          <a:effectLst/>
                        </a:rPr>
                        <a:t>Hace una breve descripción de los principales temas de la lectura.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>
                          <a:effectLst/>
                        </a:rPr>
                        <a:t>Organiza las ideas de lo general a lo particular.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>
                          <a:effectLst/>
                        </a:rPr>
                        <a:t>Las ideas secundarias contribuyen a una mejor comprensión de la idea central.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>
                          <a:effectLst/>
                        </a:rPr>
                        <a:t>Señala la(s) conclusión(es).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Redacción y estilo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Desarrolla una idea a la vez en cada párrafo.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Utiliza nexos que vinculan lógicamente las ideas entre oraciones y párrafos.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Utiliza un lenguaje sencillo, claro y fluido.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100" dirty="0">
                          <a:effectLst/>
                        </a:rPr>
                        <a:t>No presenta errores ortográficos y/o gramaticales.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90852" y="4046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Rúbrica para el trabajo escrito.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Idea o enfoque del autor (es) de la lectura.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¿Cómo lo aplican a su práctica docente?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Crítica para el autor.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852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Rúbrica para elaborar un mapa conceptual de la lectura</a:t>
            </a:r>
            <a:endParaRPr lang="es-MX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612464"/>
              </p:ext>
            </p:extLst>
          </p:nvPr>
        </p:nvGraphicFramePr>
        <p:xfrm>
          <a:off x="395536" y="908720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472608"/>
                <a:gridCol w="66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Rubros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Indicadores de</a:t>
                      </a:r>
                      <a:r>
                        <a:rPr lang="es-MX" sz="1200" baseline="0" dirty="0" smtClean="0"/>
                        <a:t> evaluación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Puntos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Formato estructura y entrega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Portada: Nombre institución, Logo, Programa, Nombre completo del o los estudiantes si se entrega la actividad en equipo, Nombre completo del docente, Lugar, Fecha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Mapa Conceptual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Referencias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Letra Arial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.50 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Concepto principal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Es inclusivo y permite el desarrollo del mapa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4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Conceptos secundarios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Son los más relevantes del tema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Relacionados con el concepto principal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Si hay dos o más que tienen el mismo peso están colocados al mismo nivel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3 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Palabras de enlace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Contempla preposiciones, conjunciones, adverbios y palabras que no son conceptos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Permiten relacionar los conceptos presentados, de tal manera que se construye una oración o frase con significado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1 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Relación entre conceptos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Hay líneas que unen los conceptos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La colocación de las líneas permiten apreciar la interrelación y jerarquía entre los conceptos, así como su secuencia cronológica, causal o relacional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1 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Ortografía y Tipografía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Sin errores de sintaxis y ortografía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Tipo y tamaño de letra legible 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.50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Total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10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/>
              <a:t>Rúbrica para elaborar un glosario por lectura de 10 conceptos básicos. </a:t>
            </a:r>
            <a:endParaRPr lang="es-MX" sz="2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14049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5472608"/>
                <a:gridCol w="65841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Rubros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Puntos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Formato estructura y entrega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Portada: Nombre institución, Logo, Programa, Nombre completo del o los estudiantes si se entrega la actividad en equipo, Nombre completo del docente, Lugar, Fecha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Glosario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Letra Arial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Definiciones principales</a:t>
                      </a:r>
                      <a:r>
                        <a:rPr lang="es-MX" sz="1200" baseline="0" dirty="0" smtClean="0"/>
                        <a:t> de la lectura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Incluye 10 definiciones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Las definiciones incluyen la referencia de donde se obtuvo (bibliografía)</a:t>
                      </a:r>
                      <a:r>
                        <a:rPr lang="es-MX" sz="1200" baseline="0" dirty="0" smtClean="0"/>
                        <a:t> </a:t>
                      </a:r>
                      <a:endParaRPr lang="es-MX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4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Conceptos con los que establece contacto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Se incluyen 10 conceptos relacionados con el concepto</a:t>
                      </a:r>
                      <a:r>
                        <a:rPr lang="es-MX" sz="1200" baseline="0" dirty="0" smtClean="0"/>
                        <a:t> principal de la lectura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Están las definiciones de los 10 conceptos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Las definiciones incluyen la referencia de donde se obtuvo  (bibliografía)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2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Estrategias para promover el aprendizaje.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 smtClean="0"/>
                        <a:t>Descripción de 3 estrategias para promover el aprendizaje</a:t>
                      </a:r>
                      <a:r>
                        <a:rPr lang="es-MX" sz="1200" baseline="0" dirty="0" smtClean="0"/>
                        <a:t> en los estudiantes</a:t>
                      </a:r>
                      <a:endParaRPr lang="es-MX" sz="1200" dirty="0" smtClean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3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Total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10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8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Dinámica o actividad en el grupo</a:t>
            </a:r>
            <a:endParaRPr lang="es-MX" b="1" dirty="0"/>
          </a:p>
        </p:txBody>
      </p:sp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239543"/>
              </p:ext>
            </p:extLst>
          </p:nvPr>
        </p:nvGraphicFramePr>
        <p:xfrm>
          <a:off x="457200" y="1600200"/>
          <a:ext cx="8229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5472608"/>
                <a:gridCol w="65841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Rubros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Indicadores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Puntos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Organización</a:t>
                      </a:r>
                      <a:r>
                        <a:rPr lang="es-MX" sz="1200" baseline="0" dirty="0" smtClean="0"/>
                        <a:t>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Organización</a:t>
                      </a:r>
                      <a:r>
                        <a:rPr lang="es-MX" sz="1200" baseline="0" dirty="0" smtClean="0"/>
                        <a:t> en equipos.</a:t>
                      </a:r>
                      <a:endParaRPr lang="es-MX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2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Material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Innovador</a:t>
                      </a:r>
                      <a:r>
                        <a:rPr lang="es-MX" sz="1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aseline="0" dirty="0" smtClean="0"/>
                        <a:t>Creativo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aseline="0" dirty="0" smtClean="0"/>
                        <a:t>Elaborado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aseline="0" dirty="0" smtClean="0"/>
                        <a:t>Visual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aseline="0" dirty="0" smtClean="0"/>
                        <a:t>Suficiente </a:t>
                      </a:r>
                      <a:endParaRPr lang="es-MX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4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Aprendizajes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Conceptos</a:t>
                      </a:r>
                      <a:r>
                        <a:rPr lang="es-MX" sz="1200" baseline="0" dirty="0" smtClean="0"/>
                        <a:t> básicos de lo visto en clase aplicados en la actividad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2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Tiempo</a:t>
                      </a:r>
                      <a:r>
                        <a:rPr lang="es-MX" sz="1200" baseline="0" dirty="0" smtClean="0"/>
                        <a:t>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 smtClean="0"/>
                        <a:t>15</a:t>
                      </a:r>
                      <a:r>
                        <a:rPr lang="es-MX" sz="1200" baseline="0" dirty="0" smtClean="0"/>
                        <a:t> minutos </a:t>
                      </a:r>
                      <a:endParaRPr lang="es-MX" sz="1200" dirty="0" smtClean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2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Total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10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5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Realizar 10 reactivos de la lectura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b="1" dirty="0"/>
              <a:t>RECOMENDACIONES PARA LA ELABORACIÓN DE </a:t>
            </a:r>
            <a:r>
              <a:rPr lang="es-ES_tradnl" b="1" dirty="0" smtClean="0"/>
              <a:t>REACTIVOS.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/>
              <a:t>Identificar contenidos representativos que favorezcan las competencias del curso.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En casos necesarios, citar autores (solo apellido y año de la publicación), </a:t>
            </a:r>
            <a:r>
              <a:rPr lang="es-ES" b="1" dirty="0"/>
              <a:t>no los títulos de las lecturas o los libros</a:t>
            </a:r>
            <a:r>
              <a:rPr lang="es-ES" dirty="0"/>
              <a:t>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Dar cuatro opciones de respuesta. (A, B, C y D)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Cuidar no dar la respuesta en la base del reactivo. En el siguiente ejemplo en la base se habla de la pedagogía de la integración y la opción correcta de respuesta dice ocasión de integrar, lo que resulta obvio para el alumno.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Incluir el significado de las siglas en caso de utilizar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Cuidar que la extensión en las opciones de respuesta sea simétricas (todas cortas, todas largas o dos y dos).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Evitar el uso de sinónimos en los distractores, ya que cualquier respuesta que tenga el mismo significado que la correcta puede ser tomada como tal.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Usar mayúsculas en las opciones de respuesta solo cuando sea necesario de acuerdo a la regla ortográfica (nombres propios,  después de puntos o al inicio de la oración).</a:t>
            </a:r>
            <a:endParaRPr lang="es-MX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Sintaxis correcta para elaborar el reactivo.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167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b="1" dirty="0" smtClean="0"/>
              <a:t>Rúbricas para </a:t>
            </a:r>
            <a:r>
              <a:rPr lang="es-MX" sz="3200" b="1" dirty="0"/>
              <a:t>el cuadro </a:t>
            </a:r>
            <a:r>
              <a:rPr lang="es-MX" sz="3200" b="1" dirty="0" smtClean="0"/>
              <a:t>comparativo del trabajo de las estudiantes que no aprobaron.  </a:t>
            </a:r>
            <a:r>
              <a:rPr lang="es-MX" sz="3200" b="1" dirty="0">
                <a:ea typeface="Calibri"/>
                <a:cs typeface="Times New Roman"/>
              </a:rPr>
              <a:t/>
            </a:r>
            <a:br>
              <a:rPr lang="es-MX" sz="3200" b="1" dirty="0">
                <a:ea typeface="Calibri"/>
                <a:cs typeface="Times New Roman"/>
              </a:rPr>
            </a:br>
            <a:endParaRPr lang="es-MX" sz="32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" y="1906873"/>
          <a:ext cx="8229600" cy="385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5473700"/>
                <a:gridCol w="6731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Rubros para el cuadro comparativo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Indicadores de evaluación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Puntos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Establece los elementos y las características a comparar.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Identifica todos los elementos de comparación de las teorías y perspectivas psicológicas acerca de la infancia.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Identifica todos los elementos de comparación de las teorías y perspectivas sociológicas acerca de la infancia.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Identifica todos los elementos de comparación del desarrollo personal y social de los alumnos.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MX" sz="1100">
                          <a:effectLst/>
                        </a:rPr>
                        <a:t>Las características elegidas son suficientes y pertinentes.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Identifica las semejanzas y diferencias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Identifica de manera clara y precisa las semejanzas y diferencias entre los elementos comparados como son: teorías, perspectivas psicológicas y sociológicas de la infancia y del proceso de socialización de los alumnos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Representación esquemática de la información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Demuestra el dominio de elementos teóricos conceptuales en relación a la socialización infantil y al desarrollo personal y social de los alumnos.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Ortografía, gramática y presentación.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Sin errores ortográficos o gramaticales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10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39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7569"/>
              </p:ext>
            </p:extLst>
          </p:nvPr>
        </p:nvGraphicFramePr>
        <p:xfrm>
          <a:off x="395536" y="1628800"/>
          <a:ext cx="8229600" cy="38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5473700"/>
                <a:gridCol w="6731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Rubros para el ensayo.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Indicadores de evaluación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Puntos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Introducción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Presenta ampliamente todos los puntos sugeridos en el tema asignado.</a:t>
                      </a:r>
                      <a:endParaRPr lang="es-MX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Contenido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Explica con claridad las posturas teóricas sobre la concepción de la infancia cono na construcción social, histórica y cultural que reconoce el niño como sujeto social de qué trata el ensayo, especificando las partes que los componen y una pequeña descripción de cada una de ellas.</a:t>
                      </a:r>
                      <a:endParaRPr lang="es-MX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Organización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09650" algn="l"/>
                        </a:tabLst>
                      </a:pPr>
                      <a:r>
                        <a:rPr lang="es-MX" sz="1100">
                          <a:effectLst/>
                        </a:rPr>
                        <a:t>Los conceptos están organizados de manera que hay conexión lógica entre ellos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Presentación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 apoyos gráficos.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100" dirty="0" smtClean="0">
                          <a:effectLst/>
                          <a:latin typeface="Calibri"/>
                        </a:rPr>
                        <a:t>Análisis </a:t>
                      </a:r>
                      <a:endParaRPr lang="es-MX" sz="11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8795" algn="l"/>
                          <a:tab pos="5290820" algn="r"/>
                        </a:tabLst>
                      </a:pPr>
                      <a:r>
                        <a:rPr lang="es-MX" sz="1100">
                          <a:effectLst/>
                        </a:rPr>
                        <a:t>Se nota un análisis personal de lo que está describiendo	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Conclusiones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8795" algn="l"/>
                          <a:tab pos="5290820" algn="r"/>
                        </a:tabLst>
                      </a:pPr>
                      <a:r>
                        <a:rPr lang="es-MX" sz="1100">
                          <a:effectLst/>
                        </a:rPr>
                        <a:t>Incluye opiniones personales combinados con argumentos bibliográficos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Bibliografía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8795" algn="l"/>
                          <a:tab pos="5290820" algn="r"/>
                        </a:tabLst>
                      </a:pPr>
                      <a:r>
                        <a:rPr lang="es-MX" sz="1100">
                          <a:effectLst/>
                        </a:rPr>
                        <a:t>Incluye bibliografía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8795" algn="l"/>
                          <a:tab pos="5290820" algn="r"/>
                        </a:tabLst>
                      </a:pPr>
                      <a:r>
                        <a:rPr lang="es-MX" sz="1100" dirty="0">
                          <a:effectLst/>
                        </a:rPr>
                        <a:t>Total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10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618368"/>
            <a:ext cx="734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Adicional: 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Ortografía: cada error dará un 1% menos. (Tolerancia 1 por página) 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Descuidos de escritura: cada error dará un 1% menos. (Tolerancia 1 por página)</a:t>
            </a: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Rúbricas para </a:t>
            </a:r>
            <a:r>
              <a:rPr lang="es-MX" sz="3200" b="1" dirty="0"/>
              <a:t>el </a:t>
            </a:r>
            <a:r>
              <a:rPr lang="es-MX" sz="3200" b="1" dirty="0" smtClean="0"/>
              <a:t>ensayo de las estudiantes que no aprobaron.  </a:t>
            </a:r>
            <a:r>
              <a:rPr lang="es-MX" sz="3200" b="1" dirty="0">
                <a:ea typeface="Calibri"/>
                <a:cs typeface="Times New Roman"/>
              </a:rPr>
              <a:t/>
            </a:r>
            <a:br>
              <a:rPr lang="es-MX" sz="3200" b="1" dirty="0">
                <a:ea typeface="Calibri"/>
                <a:cs typeface="Times New Roman"/>
              </a:rPr>
            </a:b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718730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1276</Words>
  <Application>Microsoft Office PowerPoint</Application>
  <PresentationFormat>Presentación en pantalla (4:3)</PresentationFormat>
  <Paragraphs>203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Rúbrica para la exposición en clase.</vt:lpstr>
      <vt:lpstr>Presentación de PowerPoint</vt:lpstr>
      <vt:lpstr>Rúbrica para elaborar un mapa conceptual de la lectura</vt:lpstr>
      <vt:lpstr>Rúbrica para elaborar un glosario por lectura de 10 conceptos básicos. </vt:lpstr>
      <vt:lpstr>Dinámica o actividad en el grupo</vt:lpstr>
      <vt:lpstr>Realizar 10 reactivos de la lectura </vt:lpstr>
      <vt:lpstr>Rúbricas para el cuadro comparativo del trabajo de las estudiantes que no aprobaron.   </vt:lpstr>
      <vt:lpstr>Rúbricas para el ensayo de las estudiantes que no aprobaron.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o enfoque del autor (es) de la lectura.</dc:title>
  <dc:creator>cuauhtemoc</dc:creator>
  <cp:lastModifiedBy>cuauhtemoc</cp:lastModifiedBy>
  <cp:revision>10</cp:revision>
  <dcterms:created xsi:type="dcterms:W3CDTF">2016-04-10T23:50:04Z</dcterms:created>
  <dcterms:modified xsi:type="dcterms:W3CDTF">2016-04-11T02:11:53Z</dcterms:modified>
</cp:coreProperties>
</file>