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7" r:id="rId3"/>
    <p:sldId id="259" r:id="rId4"/>
    <p:sldId id="263" r:id="rId5"/>
    <p:sldId id="261" r:id="rId6"/>
    <p:sldId id="260" r:id="rId7"/>
    <p:sldId id="266" r:id="rId8"/>
    <p:sldId id="267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F504-3ACE-4F1F-9299-34AB988ED5BF}" type="datetimeFigureOut">
              <a:rPr lang="es-MX" smtClean="0"/>
              <a:t>10/04/2016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5DF2-F8FA-4D12-ABDD-FDD8FD79B6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7019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F504-3ACE-4F1F-9299-34AB988ED5BF}" type="datetimeFigureOut">
              <a:rPr lang="es-MX" smtClean="0"/>
              <a:t>10/04/2016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5DF2-F8FA-4D12-ABDD-FDD8FD79B6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5034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F504-3ACE-4F1F-9299-34AB988ED5BF}" type="datetimeFigureOut">
              <a:rPr lang="es-MX" smtClean="0"/>
              <a:t>10/04/2016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5DF2-F8FA-4D12-ABDD-FDD8FD79B6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8960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F504-3ACE-4F1F-9299-34AB988ED5BF}" type="datetimeFigureOut">
              <a:rPr lang="es-MX" smtClean="0"/>
              <a:t>10/04/2016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5DF2-F8FA-4D12-ABDD-FDD8FD79B6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5422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F504-3ACE-4F1F-9299-34AB988ED5BF}" type="datetimeFigureOut">
              <a:rPr lang="es-MX" smtClean="0"/>
              <a:t>10/04/2016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5DF2-F8FA-4D12-ABDD-FDD8FD79B6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3549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F504-3ACE-4F1F-9299-34AB988ED5BF}" type="datetimeFigureOut">
              <a:rPr lang="es-MX" smtClean="0"/>
              <a:t>10/04/2016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5DF2-F8FA-4D12-ABDD-FDD8FD79B6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2913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F504-3ACE-4F1F-9299-34AB988ED5BF}" type="datetimeFigureOut">
              <a:rPr lang="es-MX" smtClean="0"/>
              <a:t>10/04/2016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5DF2-F8FA-4D12-ABDD-FDD8FD79B6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747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F504-3ACE-4F1F-9299-34AB988ED5BF}" type="datetimeFigureOut">
              <a:rPr lang="es-MX" smtClean="0"/>
              <a:t>10/04/2016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5DF2-F8FA-4D12-ABDD-FDD8FD79B6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5128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F504-3ACE-4F1F-9299-34AB988ED5BF}" type="datetimeFigureOut">
              <a:rPr lang="es-MX" smtClean="0"/>
              <a:t>10/04/2016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5DF2-F8FA-4D12-ABDD-FDD8FD79B6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3863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F504-3ACE-4F1F-9299-34AB988ED5BF}" type="datetimeFigureOut">
              <a:rPr lang="es-MX" smtClean="0"/>
              <a:t>10/04/2016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5DF2-F8FA-4D12-ABDD-FDD8FD79B6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3993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CF504-3ACE-4F1F-9299-34AB988ED5BF}" type="datetimeFigureOut">
              <a:rPr lang="es-MX" smtClean="0"/>
              <a:t>10/04/2016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B5DF2-F8FA-4D12-ABDD-FDD8FD79B6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712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1CF504-3ACE-4F1F-9299-34AB988ED5BF}" type="datetimeFigureOut">
              <a:rPr lang="es-MX" smtClean="0"/>
              <a:t>10/04/2016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B5DF2-F8FA-4D12-ABDD-FDD8FD79B6D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807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b="1" dirty="0" smtClean="0"/>
              <a:t>Rúbrica para la exposición en clase.</a:t>
            </a:r>
            <a:endParaRPr lang="es-MX" sz="32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47158"/>
          <a:ext cx="8229600" cy="44320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0"/>
                <a:gridCol w="5473700"/>
                <a:gridCol w="6731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Rubros para la exposición en clase.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Indicadores de evaluación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Puntos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Presentación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Se presentó con su nombre completo de manera formal y dio a conocer el tema y su objetivo, acorde a su trabajo académico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1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Preparación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100">
                          <a:effectLst/>
                        </a:rPr>
                        <a:t>Se mostró muy seguro, sin titubeos, mirando al público.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100">
                          <a:effectLst/>
                        </a:rPr>
                        <a:t>El tema versó sobre el trabajo académico.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100">
                          <a:effectLst/>
                        </a:rPr>
                        <a:t>Ejemplifico con experiencias en práctica docente.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2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Dicción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Pronunció correctamente las palabras, de modo que fueron fáciles de entenderle.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1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Volumen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Habló lo suficientemente  alto como para escucharlo con claridad. Voz clara, buena vocalización, entonación adecuada, matizada, seduciendo a los estudiantes.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1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Léxico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El alumno utilizó correctamente el idioma, sin jergas ni repeticiones.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1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Tiempo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El alumno utilizó el tiempo adecuado y cerró correctamente su presentación.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1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Interés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Atrae la atención de la audiencia y mantiene el interés durante toda la exposición.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1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Recursos didácticos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La exposición se acompaña con los soportes audiovisuales en diversos formatos especialmente atractivos y de mucha calidad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2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100"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Total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10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7056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9890086"/>
              </p:ext>
            </p:extLst>
          </p:nvPr>
        </p:nvGraphicFramePr>
        <p:xfrm>
          <a:off x="457200" y="1911572"/>
          <a:ext cx="8229600" cy="4274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0"/>
                <a:gridCol w="5473700"/>
                <a:gridCol w="6731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Rubros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Indicadores de evaluación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Puntos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Formato estructura y entrega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es-MX" sz="1100" dirty="0">
                          <a:effectLst/>
                        </a:rPr>
                        <a:t>Portada: Nombre institución, Logo, Programa, Nombre completo del o los estudiantes si se entrega la actividad en equipo, Nombre completo del docente, Lugar, Fecha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es-MX" sz="1100" dirty="0">
                          <a:effectLst/>
                        </a:rPr>
                        <a:t>Ideas </a:t>
                      </a:r>
                      <a:r>
                        <a:rPr lang="es-MX" sz="1100" dirty="0" smtClean="0">
                          <a:effectLst/>
                        </a:rPr>
                        <a:t> o enfoque</a:t>
                      </a:r>
                      <a:r>
                        <a:rPr lang="es-MX" sz="1100" baseline="0" dirty="0" smtClean="0">
                          <a:effectLst/>
                        </a:rPr>
                        <a:t> </a:t>
                      </a:r>
                      <a:r>
                        <a:rPr lang="es-MX" sz="1100" dirty="0" smtClean="0">
                          <a:effectLst/>
                        </a:rPr>
                        <a:t>del </a:t>
                      </a:r>
                      <a:r>
                        <a:rPr lang="es-MX" sz="1100" dirty="0">
                          <a:effectLst/>
                        </a:rPr>
                        <a:t>autor, Cómo lo aplico a mi práctica docente y crítica para el autor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es-MX" sz="1100" dirty="0">
                          <a:effectLst/>
                        </a:rPr>
                        <a:t>Referencias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es-MX" sz="1100" dirty="0">
                          <a:effectLst/>
                        </a:rPr>
                        <a:t>Letra Arial 12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Cantidad de información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es-MX" sz="1100">
                          <a:effectLst/>
                        </a:rPr>
                        <a:t>Aborda todos los temas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Exposición clara y lógicamente estructurada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es-MX" sz="1100">
                          <a:effectLst/>
                        </a:rPr>
                        <a:t>Hace una breve descripción de los principales temas de la lectura.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es-MX" sz="1100">
                          <a:effectLst/>
                        </a:rPr>
                        <a:t>Organiza las ideas de lo general a lo particular.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es-MX" sz="1100">
                          <a:effectLst/>
                        </a:rPr>
                        <a:t>Las ideas secundarias contribuyen a una mejor comprensión de la idea central.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es-MX" sz="1100">
                          <a:effectLst/>
                        </a:rPr>
                        <a:t>Señala la(s) conclusión(es).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Redacción y estilo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es-MX" sz="1100" dirty="0">
                          <a:effectLst/>
                        </a:rPr>
                        <a:t>Desarrolla una idea a la vez en cada párrafo.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es-MX" sz="1100" dirty="0">
                          <a:effectLst/>
                        </a:rPr>
                        <a:t>Utiliza nexos que vinculan lógicamente las ideas entre oraciones y párrafos.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es-MX" sz="1100" dirty="0">
                          <a:effectLst/>
                        </a:rPr>
                        <a:t>Utiliza un lenguaje sencillo, claro y fluido.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es-MX" sz="1100" dirty="0">
                          <a:effectLst/>
                        </a:rPr>
                        <a:t>No presenta errores ortográficos y/o gramaticales.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None/>
                        <a:tabLst>
                          <a:tab pos="457200" algn="l"/>
                        </a:tabLs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r>
                        <a:rPr lang="es-MX" sz="11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890852" y="404664"/>
            <a:ext cx="66967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b="1" dirty="0" smtClean="0"/>
              <a:t>Rúbrica para el trabajo escrito.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Idea o enfoque del autor (es) de la lectura.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¿Cómo lo aplican a su práctica docente?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b="1" dirty="0" smtClean="0"/>
              <a:t>Crítica para el autor.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78529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>
            <a:normAutofit/>
          </a:bodyPr>
          <a:lstStyle/>
          <a:p>
            <a:r>
              <a:rPr lang="es-MX" sz="2400" b="1" dirty="0" smtClean="0"/>
              <a:t>Rúbrica para elaborar un mapa conceptual de la lectura</a:t>
            </a:r>
            <a:endParaRPr lang="es-MX" sz="24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24612464"/>
              </p:ext>
            </p:extLst>
          </p:nvPr>
        </p:nvGraphicFramePr>
        <p:xfrm>
          <a:off x="395536" y="908720"/>
          <a:ext cx="8229600" cy="5765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232"/>
                <a:gridCol w="5472608"/>
                <a:gridCol w="66876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Rubros 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Indicadores de</a:t>
                      </a:r>
                      <a:r>
                        <a:rPr lang="es-MX" sz="1200" baseline="0" dirty="0" smtClean="0"/>
                        <a:t> evaluación 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Puntos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Formato estructura y entrega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 smtClean="0"/>
                        <a:t>Portada: Nombre institución, Logo, Programa, Nombre completo del o los estudiantes si se entrega la actividad en equipo, Nombre completo del docente, Lugar, Fecha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 smtClean="0"/>
                        <a:t>Mapa Conceptual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 smtClean="0"/>
                        <a:t>Referencias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 smtClean="0"/>
                        <a:t>Letra Arial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.50 </a:t>
                      </a:r>
                    </a:p>
                    <a:p>
                      <a:pPr algn="ctr"/>
                      <a:endParaRPr lang="es-MX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Concepto principal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 smtClean="0"/>
                        <a:t>Es inclusivo y permite el desarrollo del mapa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4</a:t>
                      </a:r>
                    </a:p>
                    <a:p>
                      <a:pPr algn="ctr"/>
                      <a:endParaRPr lang="es-MX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Conceptos secundarios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 smtClean="0"/>
                        <a:t>Son los más relevantes del tema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 smtClean="0"/>
                        <a:t>Relacionados con el concepto principal 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 smtClean="0"/>
                        <a:t>Si hay dos o más que tienen el mismo peso están colocados al mismo nivel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3 </a:t>
                      </a:r>
                    </a:p>
                    <a:p>
                      <a:pPr algn="ctr"/>
                      <a:endParaRPr lang="es-MX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Palabras de enlace 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 smtClean="0"/>
                        <a:t>Contempla preposiciones, conjunciones, adverbios y palabras que no son conceptos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 smtClean="0"/>
                        <a:t>Permiten relacionar los conceptos presentados, de tal manera que se construye una oración o frase con significado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1 </a:t>
                      </a:r>
                    </a:p>
                    <a:p>
                      <a:pPr algn="ctr"/>
                      <a:endParaRPr lang="es-MX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Relación entre conceptos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 smtClean="0"/>
                        <a:t>Hay líneas que unen los conceptos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 smtClean="0"/>
                        <a:t>La colocación de las líneas permiten apreciar la interrelación y jerarquía entre los conceptos, así como su secuencia cronológica, causal o relacional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1 </a:t>
                      </a:r>
                    </a:p>
                    <a:p>
                      <a:pPr algn="ctr"/>
                      <a:endParaRPr lang="es-MX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Ortografía y Tipografía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 smtClean="0"/>
                        <a:t>Sin errores de sintaxis y ortografía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 smtClean="0"/>
                        <a:t>Tipo y tamaño de letra legible .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.50</a:t>
                      </a:r>
                    </a:p>
                    <a:p>
                      <a:pPr algn="ctr"/>
                      <a:endParaRPr lang="es-MX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Total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10</a:t>
                      </a:r>
                    </a:p>
                    <a:p>
                      <a:pPr algn="ctr"/>
                      <a:endParaRPr lang="es-MX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9998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800" b="1" dirty="0" smtClean="0"/>
              <a:t>Rúbrica para elaborar un glosario por lectura de 10 conceptos básicos. </a:t>
            </a:r>
            <a:endParaRPr lang="es-MX" sz="2800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0314049"/>
              </p:ext>
            </p:extLst>
          </p:nvPr>
        </p:nvGraphicFramePr>
        <p:xfrm>
          <a:off x="457200" y="1600200"/>
          <a:ext cx="8229600" cy="3754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/>
                <a:gridCol w="5472608"/>
                <a:gridCol w="658416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Rubros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Indicadores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Puntos</a:t>
                      </a:r>
                      <a:endParaRPr lang="es-MX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Formato estructura y entrega 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Portada: Nombre institución, Logo, Programa, Nombre completo del o los estudiantes si se entrega la actividad en equipo, Nombre completo del docente, Lugar, Fecha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Glosario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Letra Arial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1</a:t>
                      </a:r>
                      <a:endParaRPr lang="es-MX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Definiciones principales</a:t>
                      </a:r>
                      <a:r>
                        <a:rPr lang="es-MX" sz="1200" baseline="0" dirty="0" smtClean="0"/>
                        <a:t> de la lectura 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 smtClean="0"/>
                        <a:t>Incluye 10 definiciones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 smtClean="0"/>
                        <a:t>Las definiciones incluyen la referencia de donde se obtuvo (bibliografía)</a:t>
                      </a:r>
                      <a:r>
                        <a:rPr lang="es-MX" sz="1200" baseline="0" dirty="0" smtClean="0"/>
                        <a:t> </a:t>
                      </a:r>
                      <a:endParaRPr lang="es-MX" sz="1200" dirty="0" smtClean="0"/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4 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Conceptos con los que establece contacto 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smtClean="0"/>
                        <a:t>Se incluyen 10 conceptos relacionados con el concepto</a:t>
                      </a:r>
                      <a:r>
                        <a:rPr lang="es-MX" sz="1200" baseline="0" dirty="0" smtClean="0"/>
                        <a:t> principal de la lectura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smtClean="0"/>
                        <a:t>Están las definiciones de los 10 conceptos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smtClean="0"/>
                        <a:t>Las definiciones incluyen la referencia de donde se obtuvo  (bibliografía) 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2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Estrategias para promover el aprendizaje.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1200" dirty="0" smtClean="0"/>
                        <a:t>Descripción de 3 estrategias para promover el aprendizaje</a:t>
                      </a:r>
                      <a:r>
                        <a:rPr lang="es-MX" sz="1200" baseline="0" dirty="0" smtClean="0"/>
                        <a:t> en los estudiantes</a:t>
                      </a:r>
                      <a:endParaRPr lang="es-MX" sz="1200" dirty="0" smtClean="0"/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3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Total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10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3786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Dinámica o actividad en el grupo</a:t>
            </a:r>
            <a:endParaRPr lang="es-MX" b="1" dirty="0"/>
          </a:p>
        </p:txBody>
      </p:sp>
      <p:graphicFrame>
        <p:nvGraphicFramePr>
          <p:cNvPr id="7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1239543"/>
              </p:ext>
            </p:extLst>
          </p:nvPr>
        </p:nvGraphicFramePr>
        <p:xfrm>
          <a:off x="457200" y="1600200"/>
          <a:ext cx="8229600" cy="311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8576"/>
                <a:gridCol w="5472608"/>
                <a:gridCol w="658416"/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Rubros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Indicadores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Puntos</a:t>
                      </a:r>
                      <a:endParaRPr lang="es-MX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Organización</a:t>
                      </a:r>
                      <a:r>
                        <a:rPr lang="es-MX" sz="1200" baseline="0" dirty="0" smtClean="0"/>
                        <a:t> 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Organización</a:t>
                      </a:r>
                      <a:r>
                        <a:rPr lang="es-MX" sz="1200" baseline="0" dirty="0" smtClean="0"/>
                        <a:t> en equipos.</a:t>
                      </a:r>
                      <a:endParaRPr lang="es-MX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2</a:t>
                      </a:r>
                      <a:endParaRPr lang="es-MX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Material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200" dirty="0" smtClean="0"/>
                        <a:t>Innovador</a:t>
                      </a:r>
                      <a:r>
                        <a:rPr lang="es-MX" sz="1200" baseline="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200" baseline="0" dirty="0" smtClean="0"/>
                        <a:t>Creativo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200" baseline="0" dirty="0" smtClean="0"/>
                        <a:t>Elaborado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200" baseline="0" dirty="0" smtClean="0"/>
                        <a:t>Visual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200" baseline="0" dirty="0" smtClean="0"/>
                        <a:t>Suficiente </a:t>
                      </a:r>
                      <a:endParaRPr lang="es-MX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4 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Aprendizajes 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Conceptos</a:t>
                      </a:r>
                      <a:r>
                        <a:rPr lang="es-MX" sz="1200" baseline="0" dirty="0" smtClean="0"/>
                        <a:t> básicos de lo visto en clase aplicados en la actividad 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2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sz="1200" dirty="0" smtClean="0"/>
                        <a:t>Tiempo</a:t>
                      </a:r>
                      <a:r>
                        <a:rPr lang="es-MX" sz="1200" baseline="0" dirty="0" smtClean="0"/>
                        <a:t> 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200" dirty="0" smtClean="0"/>
                        <a:t>15</a:t>
                      </a:r>
                      <a:r>
                        <a:rPr lang="es-MX" sz="1200" baseline="0" dirty="0" smtClean="0"/>
                        <a:t> minutos </a:t>
                      </a:r>
                      <a:endParaRPr lang="es-MX" sz="1200" dirty="0" smtClean="0"/>
                    </a:p>
                    <a:p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2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Total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/>
                        <a:t>10</a:t>
                      </a:r>
                    </a:p>
                    <a:p>
                      <a:endParaRPr lang="es-MX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3859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Realizar 10 reactivos de la lectura </a:t>
            </a:r>
            <a:endParaRPr lang="es-MX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s-ES_tradnl" b="1" dirty="0"/>
              <a:t>RECOMENDACIONES PARA LA ELABORACIÓN DE </a:t>
            </a:r>
            <a:r>
              <a:rPr lang="es-ES_tradnl" b="1" dirty="0" smtClean="0"/>
              <a:t>REACTIVOS.</a:t>
            </a:r>
            <a:endParaRPr lang="es-MX" dirty="0"/>
          </a:p>
          <a:p>
            <a:pPr marL="0" indent="0">
              <a:buNone/>
            </a:pPr>
            <a:endParaRPr lang="es-MX" dirty="0"/>
          </a:p>
          <a:p>
            <a:pPr marL="514350" lvl="0" indent="-514350">
              <a:buFont typeface="+mj-lt"/>
              <a:buAutoNum type="arabicPeriod"/>
            </a:pPr>
            <a:r>
              <a:rPr lang="es-ES_tradnl" dirty="0"/>
              <a:t>Identificar contenidos representativos que favorezcan las competencias del curso.</a:t>
            </a:r>
            <a:endParaRPr lang="es-MX" dirty="0"/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En casos necesarios, citar autores (solo apellido y año de la publicación), </a:t>
            </a:r>
            <a:r>
              <a:rPr lang="es-ES" b="1" dirty="0"/>
              <a:t>no los títulos de las lecturas o los libros</a:t>
            </a:r>
            <a:r>
              <a:rPr lang="es-ES" dirty="0"/>
              <a:t>.</a:t>
            </a:r>
            <a:endParaRPr lang="es-MX" dirty="0"/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Dar cuatro opciones de respuesta. (A, B, C y D)</a:t>
            </a:r>
            <a:endParaRPr lang="es-MX" dirty="0"/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Cuidar no dar la respuesta en la base del reactivo. En el siguiente ejemplo en la base se habla de la pedagogía de la integración y la opción correcta de respuesta dice ocasión de integrar, lo que resulta obvio para el alumno.</a:t>
            </a:r>
            <a:endParaRPr lang="es-MX" dirty="0"/>
          </a:p>
          <a:p>
            <a:pPr marL="514350" lvl="0" indent="-514350">
              <a:buFont typeface="+mj-lt"/>
              <a:buAutoNum type="arabicPeriod"/>
            </a:pPr>
            <a:r>
              <a:rPr lang="es-MX" dirty="0"/>
              <a:t>Incluir el significado de las siglas en caso de utilizar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Cuidar que la extensión en las opciones de respuesta sea simétricas (todas cortas, todas largas o dos y dos).</a:t>
            </a:r>
            <a:endParaRPr lang="es-MX" dirty="0"/>
          </a:p>
          <a:p>
            <a:pPr marL="514350" lvl="0" indent="-514350">
              <a:buFont typeface="+mj-lt"/>
              <a:buAutoNum type="arabicPeriod"/>
            </a:pPr>
            <a:r>
              <a:rPr lang="es-MX" dirty="0"/>
              <a:t>Evitar el uso de sinónimos en los distractores, ya que cualquier respuesta que tenga el mismo significado que la correcta puede ser tomada como tal.</a:t>
            </a:r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Usar mayúsculas en las opciones de respuesta solo cuando sea necesario de acuerdo a la regla ortográfica (nombres propios,  después de puntos o al inicio de la oración).</a:t>
            </a:r>
            <a:endParaRPr lang="es-MX" dirty="0"/>
          </a:p>
          <a:p>
            <a:pPr marL="514350" lvl="0" indent="-514350">
              <a:buFont typeface="+mj-lt"/>
              <a:buAutoNum type="arabicPeriod"/>
            </a:pPr>
            <a:r>
              <a:rPr lang="es-ES" dirty="0"/>
              <a:t>Sintaxis correcta para elaborar el reactivo.</a:t>
            </a: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51673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3200" b="1" dirty="0" smtClean="0"/>
              <a:t>Rúbricas para </a:t>
            </a:r>
            <a:r>
              <a:rPr lang="es-MX" sz="3200" b="1" dirty="0"/>
              <a:t>el cuadro </a:t>
            </a:r>
            <a:r>
              <a:rPr lang="es-MX" sz="3200" b="1" dirty="0" smtClean="0"/>
              <a:t>comparativo del trabajo de las estudiantes que no aprobaron.  </a:t>
            </a:r>
            <a:r>
              <a:rPr lang="es-MX" sz="3200" b="1" dirty="0">
                <a:ea typeface="Calibri"/>
                <a:cs typeface="Times New Roman"/>
              </a:rPr>
              <a:t/>
            </a:r>
            <a:br>
              <a:rPr lang="es-MX" sz="3200" b="1" dirty="0">
                <a:ea typeface="Calibri"/>
                <a:cs typeface="Times New Roman"/>
              </a:rPr>
            </a:br>
            <a:endParaRPr lang="es-MX" sz="3200" b="1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457200" y="1906873"/>
          <a:ext cx="8229600" cy="38561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0"/>
                <a:gridCol w="5473700"/>
                <a:gridCol w="6731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Rubros para el cuadro comparativo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Indicadores de evaluación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Puntos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Establece los elementos y las características a comparar.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100">
                          <a:effectLst/>
                        </a:rPr>
                        <a:t>Identifica todos los elementos de comparación de las teorías y perspectivas psicológicas acerca de la infancia.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100">
                          <a:effectLst/>
                        </a:rPr>
                        <a:t>Identifica todos los elementos de comparación de las teorías y perspectivas sociológicas acerca de la infancia.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s-MX" sz="1100">
                          <a:effectLst/>
                        </a:rPr>
                        <a:t>Identifica todos los elementos de comparación del desarrollo personal y social de los alumnos. 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/>
                        <a:buChar char=""/>
                      </a:pPr>
                      <a:r>
                        <a:rPr lang="es-MX" sz="1100">
                          <a:effectLst/>
                        </a:rPr>
                        <a:t>Las características elegidas son suficientes y pertinentes.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4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Identifica las semejanzas y diferencias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100">
                          <a:effectLst/>
                        </a:rPr>
                        <a:t>Identifica de manera clara y precisa las semejanzas y diferencias entre los elementos comparados como son: teorías, perspectivas psicológicas y sociológicas de la infancia y del proceso de socialización de los alumnos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3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Representación esquemática de la información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Demuestra el dominio de elementos teóricos conceptuales en relación a la socialización infantil y al desarrollo personal y social de los alumnos.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2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Ortografía, gramática y presentación.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Sin errores ortográficos o gramaticales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1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s-MX" sz="1100"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Total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10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5394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57569"/>
              </p:ext>
            </p:extLst>
          </p:nvPr>
        </p:nvGraphicFramePr>
        <p:xfrm>
          <a:off x="395536" y="1628800"/>
          <a:ext cx="8229600" cy="38180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0"/>
                <a:gridCol w="5473700"/>
                <a:gridCol w="673100"/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Rubros para el ensayo.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Indicadores de evaluación 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Puntos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r>
                        <a:rPr lang="es-MX" sz="1100" dirty="0" smtClean="0">
                          <a:effectLst/>
                        </a:rPr>
                        <a:t>Introducción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effectLst/>
                        </a:rPr>
                        <a:t>Presenta ampliamente todos los puntos sugeridos en el tema asignado.</a:t>
                      </a:r>
                      <a:endParaRPr lang="es-MX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r>
                        <a:rPr lang="es-MX" sz="1100" dirty="0" smtClean="0">
                          <a:effectLst/>
                        </a:rPr>
                        <a:t>Contenido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effectLst/>
                        </a:rPr>
                        <a:t>Explica con claridad las posturas teóricas sobre la concepción de la infancia cono na construcción social, histórica y cultural que reconoce el niño como sujeto social de qué trata el ensayo, especificando las partes que los componen y una pequeña descripción de cada una de ellas.</a:t>
                      </a:r>
                      <a:endParaRPr lang="es-MX" sz="11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r>
                        <a:rPr lang="es-MX" sz="1100" dirty="0" smtClean="0">
                          <a:effectLst/>
                        </a:rPr>
                        <a:t>Organización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1009650" algn="l"/>
                        </a:tabLst>
                      </a:pPr>
                      <a:r>
                        <a:rPr lang="es-MX" sz="1100">
                          <a:effectLst/>
                        </a:rPr>
                        <a:t>Los conceptos están organizados de manera que hay conexión lógica entre ellos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1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</a:rPr>
                        <a:t>Presentación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Presenta apoyos gráficos.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1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es-MX" sz="1100" dirty="0" smtClean="0">
                          <a:effectLst/>
                          <a:latin typeface="Calibri"/>
                        </a:rPr>
                        <a:t>Análisis </a:t>
                      </a:r>
                      <a:endParaRPr lang="es-MX" sz="1100" dirty="0">
                        <a:effectLst/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18795" algn="l"/>
                          <a:tab pos="5290820" algn="r"/>
                        </a:tabLst>
                      </a:pPr>
                      <a:r>
                        <a:rPr lang="es-MX" sz="1100">
                          <a:effectLst/>
                        </a:rPr>
                        <a:t>Se nota un análisis personal de lo que está describiendo	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1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r>
                        <a:rPr lang="es-MX" sz="1100" dirty="0" smtClean="0">
                          <a:effectLst/>
                        </a:rPr>
                        <a:t>Conclusiones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18795" algn="l"/>
                          <a:tab pos="5290820" algn="r"/>
                        </a:tabLst>
                      </a:pPr>
                      <a:r>
                        <a:rPr lang="es-MX" sz="1100">
                          <a:effectLst/>
                        </a:rPr>
                        <a:t>Incluye opiniones personales combinados con argumentos bibliográficos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1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 </a:t>
                      </a:r>
                      <a:r>
                        <a:rPr lang="es-MX" sz="1100" dirty="0" smtClean="0">
                          <a:effectLst/>
                        </a:rPr>
                        <a:t>Bibliografía 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18795" algn="l"/>
                          <a:tab pos="5290820" algn="r"/>
                        </a:tabLst>
                      </a:pPr>
                      <a:r>
                        <a:rPr lang="es-MX" sz="1100">
                          <a:effectLst/>
                        </a:rPr>
                        <a:t>Incluye bibliografía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1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>
                          <a:effectLst/>
                        </a:rPr>
                        <a:t> </a:t>
                      </a:r>
                      <a:endParaRPr lang="es-MX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  <a:tabLst>
                          <a:tab pos="518795" algn="l"/>
                          <a:tab pos="5290820" algn="r"/>
                        </a:tabLst>
                      </a:pPr>
                      <a:r>
                        <a:rPr lang="es-MX" sz="1100" dirty="0">
                          <a:effectLst/>
                        </a:rPr>
                        <a:t>Total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>
                          <a:effectLst/>
                        </a:rPr>
                        <a:t>10</a:t>
                      </a:r>
                      <a:endParaRPr lang="es-MX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23528" y="5618368"/>
            <a:ext cx="734481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Adicional: </a:t>
            </a:r>
            <a:endParaRPr kumimoji="0" lang="es-MX" alt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Ortografía: cada error dará un 1% menos. (Tolerancia 1 por página) </a:t>
            </a:r>
            <a:endParaRPr kumimoji="0" lang="es-MX" altLang="es-MX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s-MX" altLang="es-MX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Descuidos de escritura: cada error dará un 1% menos. (Tolerancia 1 por página)</a:t>
            </a:r>
            <a:endParaRPr kumimoji="0" lang="es-MX" altLang="es-MX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Rúbricas para </a:t>
            </a:r>
            <a:r>
              <a:rPr lang="es-MX" sz="3200" b="1" dirty="0"/>
              <a:t>el </a:t>
            </a:r>
            <a:r>
              <a:rPr lang="es-MX" sz="3200" b="1" dirty="0" smtClean="0"/>
              <a:t>ensayo de las estudiantes que no aprobaron.  </a:t>
            </a:r>
            <a:r>
              <a:rPr lang="es-MX" sz="3200" b="1" dirty="0">
                <a:ea typeface="Calibri"/>
                <a:cs typeface="Times New Roman"/>
              </a:rPr>
              <a:t/>
            </a:r>
            <a:br>
              <a:rPr lang="es-MX" sz="3200" b="1" dirty="0">
                <a:ea typeface="Calibri"/>
                <a:cs typeface="Times New Roman"/>
              </a:rPr>
            </a:br>
            <a:endParaRPr lang="es-MX" sz="3200" b="1" dirty="0"/>
          </a:p>
        </p:txBody>
      </p:sp>
    </p:spTree>
    <p:extLst>
      <p:ext uri="{BB962C8B-B14F-4D97-AF65-F5344CB8AC3E}">
        <p14:creationId xmlns:p14="http://schemas.microsoft.com/office/powerpoint/2010/main" val="17187303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1276</Words>
  <Application>Microsoft Office PowerPoint</Application>
  <PresentationFormat>Presentación en pantalla (4:3)</PresentationFormat>
  <Paragraphs>203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Rúbrica para la exposición en clase.</vt:lpstr>
      <vt:lpstr>Presentación de PowerPoint</vt:lpstr>
      <vt:lpstr>Rúbrica para elaborar un mapa conceptual de la lectura</vt:lpstr>
      <vt:lpstr>Rúbrica para elaborar un glosario por lectura de 10 conceptos básicos. </vt:lpstr>
      <vt:lpstr>Dinámica o actividad en el grupo</vt:lpstr>
      <vt:lpstr>Realizar 10 reactivos de la lectura </vt:lpstr>
      <vt:lpstr>Rúbricas para el cuadro comparativo del trabajo de las estudiantes que no aprobaron.   </vt:lpstr>
      <vt:lpstr>Rúbricas para el ensayo de las estudiantes que no aprobaron.   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Idea o enfoque del autor (es) de la lectura.</dc:title>
  <dc:creator>cuauhtemoc</dc:creator>
  <cp:lastModifiedBy>cuauhtemoc</cp:lastModifiedBy>
  <cp:revision>10</cp:revision>
  <dcterms:created xsi:type="dcterms:W3CDTF">2016-04-10T23:50:04Z</dcterms:created>
  <dcterms:modified xsi:type="dcterms:W3CDTF">2016-04-11T02:11:53Z</dcterms:modified>
</cp:coreProperties>
</file>