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538" y="-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AED02D-5FEC-454B-B871-3947AF181940}" type="datetimeFigureOut">
              <a:rPr lang="es-MX" smtClean="0"/>
              <a:t>11/11/2016</a:t>
            </a:fld>
            <a:endParaRPr lang="es-MX"/>
          </a:p>
        </p:txBody>
      </p:sp>
      <p:sp>
        <p:nvSpPr>
          <p:cNvPr id="4" name="3 Marcador de imagen de diapositiva"/>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C700A4-D208-4927-A794-02C97295B65D}" type="slidenum">
              <a:rPr lang="es-MX" smtClean="0"/>
              <a:t>‹Nº›</a:t>
            </a:fld>
            <a:endParaRPr lang="es-MX"/>
          </a:p>
        </p:txBody>
      </p:sp>
    </p:spTree>
    <p:extLst>
      <p:ext uri="{BB962C8B-B14F-4D97-AF65-F5344CB8AC3E}">
        <p14:creationId xmlns:p14="http://schemas.microsoft.com/office/powerpoint/2010/main" val="1393436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FC263F5-24C4-48B6-B93E-C1AFB7C69FA4}" type="datetimeFigureOut">
              <a:rPr lang="es-MX" smtClean="0"/>
              <a:t>11/11/2016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D521276-32F6-4C45-ADDC-89F2B40946D8}"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FC263F5-24C4-48B6-B93E-C1AFB7C69FA4}" type="datetimeFigureOut">
              <a:rPr lang="es-MX" smtClean="0"/>
              <a:t>11/11/2016</a:t>
            </a:fld>
            <a:endParaRPr lang="es-MX"/>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D521276-32F6-4C45-ADDC-89F2B40946D8}"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00808" y="683568"/>
            <a:ext cx="4394152" cy="95410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2800" b="1" dirty="0" smtClean="0">
                <a:ln w="11430"/>
                <a:solidFill>
                  <a:schemeClr val="tx2">
                    <a:lumMod val="75000"/>
                  </a:schemeClr>
                </a:solidFill>
                <a:effectLst>
                  <a:outerShdw blurRad="50800" dist="39000" dir="5460000" algn="tl">
                    <a:srgbClr val="000000">
                      <a:alpha val="38000"/>
                    </a:srgbClr>
                  </a:outerShdw>
                </a:effectLst>
                <a:latin typeface="Century Schoolbook" pitchFamily="18" charset="0"/>
                <a:ea typeface="Champagne &amp; Limousines" pitchFamily="34" charset="0"/>
              </a:rPr>
              <a:t>Escuela Normal de </a:t>
            </a:r>
          </a:p>
          <a:p>
            <a:pPr algn="ctr"/>
            <a:r>
              <a:rPr lang="es-ES" sz="2800" b="1" dirty="0" smtClean="0">
                <a:ln w="11430"/>
                <a:solidFill>
                  <a:schemeClr val="tx2">
                    <a:lumMod val="75000"/>
                  </a:schemeClr>
                </a:solidFill>
                <a:effectLst>
                  <a:outerShdw blurRad="50800" dist="39000" dir="5460000" algn="tl">
                    <a:srgbClr val="000000">
                      <a:alpha val="38000"/>
                    </a:srgbClr>
                  </a:outerShdw>
                </a:effectLst>
                <a:latin typeface="Century Schoolbook" pitchFamily="18" charset="0"/>
                <a:ea typeface="Champagne &amp; Limousines" pitchFamily="34" charset="0"/>
              </a:rPr>
              <a:t>Educación Preescolar</a:t>
            </a:r>
            <a:endParaRPr lang="es-ES" sz="2800" b="1" dirty="0">
              <a:ln w="11430"/>
              <a:solidFill>
                <a:schemeClr val="tx2">
                  <a:lumMod val="75000"/>
                </a:schemeClr>
              </a:solidFill>
              <a:effectLst>
                <a:outerShdw blurRad="50800" dist="39000" dir="5460000" algn="tl">
                  <a:srgbClr val="000000">
                    <a:alpha val="38000"/>
                  </a:srgbClr>
                </a:outerShdw>
              </a:effectLst>
              <a:latin typeface="Century Schoolbook" pitchFamily="18" charset="0"/>
              <a:ea typeface="Champagne &amp; Limousines" pitchFamily="34" charset="0"/>
            </a:endParaRPr>
          </a:p>
        </p:txBody>
      </p:sp>
      <p:pic>
        <p:nvPicPr>
          <p:cNvPr id="12290" name="Picture 2" descr="Resultado de imagen para escudo enep"/>
          <p:cNvPicPr>
            <a:picLocks noChangeAspect="1" noChangeArrowheads="1"/>
          </p:cNvPicPr>
          <p:nvPr/>
        </p:nvPicPr>
        <p:blipFill>
          <a:blip r:embed="rId2" cstate="print"/>
          <a:srcRect/>
          <a:stretch>
            <a:fillRect/>
          </a:stretch>
        </p:blipFill>
        <p:spPr bwMode="auto">
          <a:xfrm>
            <a:off x="-315416" y="539552"/>
            <a:ext cx="2204864" cy="1512168"/>
          </a:xfrm>
          <a:prstGeom prst="rect">
            <a:avLst/>
          </a:prstGeom>
          <a:noFill/>
        </p:spPr>
      </p:pic>
      <p:sp>
        <p:nvSpPr>
          <p:cNvPr id="6" name="5 Rectángulo"/>
          <p:cNvSpPr/>
          <p:nvPr/>
        </p:nvSpPr>
        <p:spPr>
          <a:xfrm>
            <a:off x="301398" y="2555776"/>
            <a:ext cx="6556602" cy="954107"/>
          </a:xfrm>
          <a:prstGeom prst="rect">
            <a:avLst/>
          </a:prstGeom>
          <a:noFill/>
        </p:spPr>
        <p:txBody>
          <a:bodyPr wrap="none" lIns="91440" tIns="45720" rIns="91440" bIns="45720">
            <a:prstTxWarp prst="textChevronInverted">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2800" b="1" cap="none" spc="0" dirty="0" smtClean="0">
                <a:ln w="11430"/>
                <a:solidFill>
                  <a:schemeClr val="tx2">
                    <a:lumMod val="75000"/>
                  </a:schemeClr>
                </a:solidFill>
                <a:effectLst>
                  <a:outerShdw blurRad="50800" dist="39000" dir="5460000" algn="tl">
                    <a:srgbClr val="000000">
                      <a:alpha val="38000"/>
                    </a:srgbClr>
                  </a:outerShdw>
                </a:effectLst>
                <a:latin typeface="Century Schoolbook" pitchFamily="18" charset="0"/>
              </a:rPr>
              <a:t>Panorama  actual de la Educación</a:t>
            </a:r>
          </a:p>
          <a:p>
            <a:pPr algn="ctr"/>
            <a:r>
              <a:rPr lang="es-ES" sz="2800" b="1" dirty="0" smtClean="0">
                <a:ln w="11430"/>
                <a:solidFill>
                  <a:schemeClr val="tx2">
                    <a:lumMod val="75000"/>
                  </a:schemeClr>
                </a:solidFill>
                <a:effectLst>
                  <a:outerShdw blurRad="50800" dist="39000" dir="5460000" algn="tl">
                    <a:srgbClr val="000000">
                      <a:alpha val="38000"/>
                    </a:srgbClr>
                  </a:outerShdw>
                </a:effectLst>
                <a:latin typeface="Century Schoolbook" pitchFamily="18" charset="0"/>
              </a:rPr>
              <a:t>Básica en México</a:t>
            </a:r>
            <a:endParaRPr lang="es-ES" sz="2800" b="1" cap="none" spc="0" dirty="0">
              <a:ln w="11430"/>
              <a:solidFill>
                <a:schemeClr val="tx2">
                  <a:lumMod val="75000"/>
                </a:schemeClr>
              </a:solidFill>
              <a:effectLst>
                <a:outerShdw blurRad="50800" dist="39000" dir="5460000" algn="tl">
                  <a:srgbClr val="000000">
                    <a:alpha val="38000"/>
                  </a:srgbClr>
                </a:outerShdw>
              </a:effectLst>
              <a:latin typeface="Century Schoolbook" pitchFamily="18" charset="0"/>
            </a:endParaRPr>
          </a:p>
        </p:txBody>
      </p:sp>
      <p:sp>
        <p:nvSpPr>
          <p:cNvPr id="7" name="6 Rectángulo"/>
          <p:cNvSpPr/>
          <p:nvPr/>
        </p:nvSpPr>
        <p:spPr>
          <a:xfrm>
            <a:off x="1412776" y="3851920"/>
            <a:ext cx="3607814" cy="1107996"/>
          </a:xfrm>
          <a:prstGeom prst="rect">
            <a:avLst/>
          </a:prstGeom>
          <a:noFill/>
        </p:spPr>
        <p:txBody>
          <a:bodyPr wrap="square" lIns="91440" tIns="45720" rIns="91440" bIns="45720">
            <a:spAutoFit/>
          </a:bodyPr>
          <a:lstStyle/>
          <a:p>
            <a:pPr algn="ctr"/>
            <a:r>
              <a:rPr lang="es-ES" sz="6600" b="1" cap="all" spc="0"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UNIDAD I</a:t>
            </a:r>
            <a:endParaRPr lang="es-ES" sz="6600" b="1" cap="all" spc="0"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ndParaRPr>
          </a:p>
        </p:txBody>
      </p:sp>
      <p:sp>
        <p:nvSpPr>
          <p:cNvPr id="8" name="7 Rectángulo"/>
          <p:cNvSpPr/>
          <p:nvPr/>
        </p:nvSpPr>
        <p:spPr>
          <a:xfrm>
            <a:off x="1477200" y="5508104"/>
            <a:ext cx="3740126" cy="369332"/>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b="1" dirty="0" smtClean="0">
                <a:ln w="11430"/>
                <a:solidFill>
                  <a:schemeClr val="tx2">
                    <a:lumMod val="75000"/>
                  </a:schemeClr>
                </a:solidFill>
                <a:effectLst>
                  <a:outerShdw blurRad="50800" dist="39000" dir="5460000" algn="tl">
                    <a:srgbClr val="000000">
                      <a:alpha val="38000"/>
                    </a:srgbClr>
                  </a:outerShdw>
                </a:effectLst>
                <a:latin typeface="Castellar" pitchFamily="18" charset="0"/>
              </a:rPr>
              <a:t>Dennise Arizpe Mesquitic</a:t>
            </a:r>
            <a:endParaRPr lang="es-ES" b="1" cap="none" spc="0" dirty="0">
              <a:ln w="11430"/>
              <a:solidFill>
                <a:schemeClr val="tx2">
                  <a:lumMod val="75000"/>
                </a:schemeClr>
              </a:solidFill>
              <a:effectLst>
                <a:outerShdw blurRad="50800" dist="39000" dir="5460000" algn="tl">
                  <a:srgbClr val="000000">
                    <a:alpha val="38000"/>
                  </a:srgbClr>
                </a:outerShdw>
              </a:effectLst>
              <a:latin typeface="Castellar" pitchFamily="18" charset="0"/>
            </a:endParaRPr>
          </a:p>
        </p:txBody>
      </p:sp>
      <p:sp>
        <p:nvSpPr>
          <p:cNvPr id="9" name="8 Rectángulo"/>
          <p:cNvSpPr/>
          <p:nvPr/>
        </p:nvSpPr>
        <p:spPr>
          <a:xfrm>
            <a:off x="-27384" y="6300192"/>
            <a:ext cx="7632848"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es-MX" sz="2400" b="1" cap="none" spc="0" dirty="0" err="1" smtClean="0">
                <a:ln w="11430"/>
                <a:solidFill>
                  <a:schemeClr val="tx2">
                    <a:lumMod val="75000"/>
                  </a:schemeClr>
                </a:solidFill>
                <a:effectLst>
                  <a:outerShdw blurRad="50800" dist="39000" dir="5460000" algn="tl">
                    <a:srgbClr val="000000">
                      <a:alpha val="38000"/>
                    </a:srgbClr>
                  </a:outerShdw>
                </a:effectLst>
                <a:latin typeface="Century Schoolbook" pitchFamily="18" charset="0"/>
              </a:rPr>
              <a:t>Profr</a:t>
            </a:r>
            <a:r>
              <a:rPr lang="es-MX" sz="2400" b="1" cap="none" spc="0" dirty="0" smtClean="0">
                <a:ln w="11430"/>
                <a:solidFill>
                  <a:schemeClr val="tx2">
                    <a:lumMod val="75000"/>
                  </a:schemeClr>
                </a:solidFill>
                <a:effectLst>
                  <a:outerShdw blurRad="50800" dist="39000" dir="5460000" algn="tl">
                    <a:srgbClr val="000000">
                      <a:alpha val="38000"/>
                    </a:srgbClr>
                  </a:outerShdw>
                </a:effectLst>
                <a:latin typeface="Century Schoolbook" pitchFamily="18" charset="0"/>
              </a:rPr>
              <a:t>. Ramón de </a:t>
            </a:r>
            <a:r>
              <a:rPr lang="es-MX" sz="2400" b="1" cap="none" spc="0" dirty="0" smtClean="0">
                <a:ln w="11430"/>
                <a:solidFill>
                  <a:schemeClr val="tx2">
                    <a:lumMod val="75000"/>
                  </a:schemeClr>
                </a:solidFill>
                <a:effectLst>
                  <a:outerShdw blurRad="50800" dist="39000" dir="5460000" algn="tl">
                    <a:srgbClr val="000000">
                      <a:alpha val="38000"/>
                    </a:srgbClr>
                  </a:outerShdw>
                </a:effectLst>
                <a:latin typeface="Century Schoolbook" pitchFamily="18" charset="0"/>
              </a:rPr>
              <a:t>Jesús </a:t>
            </a:r>
            <a:r>
              <a:rPr lang="es-MX" sz="2400" b="1" smtClean="0">
                <a:ln w="11430"/>
                <a:solidFill>
                  <a:schemeClr val="tx2">
                    <a:lumMod val="75000"/>
                  </a:schemeClr>
                </a:solidFill>
                <a:effectLst>
                  <a:outerShdw blurRad="50800" dist="39000" dir="5460000" algn="tl">
                    <a:srgbClr val="000000">
                      <a:alpha val="38000"/>
                    </a:srgbClr>
                  </a:outerShdw>
                </a:effectLst>
                <a:latin typeface="Century Schoolbook" pitchFamily="18" charset="0"/>
              </a:rPr>
              <a:t>R</a:t>
            </a:r>
            <a:r>
              <a:rPr lang="es-MX" sz="2400" b="1" cap="none" spc="0" smtClean="0">
                <a:ln w="11430"/>
                <a:solidFill>
                  <a:schemeClr val="tx2">
                    <a:lumMod val="75000"/>
                  </a:schemeClr>
                </a:solidFill>
                <a:effectLst>
                  <a:outerShdw blurRad="50800" dist="39000" dir="5460000" algn="tl">
                    <a:srgbClr val="000000">
                      <a:alpha val="38000"/>
                    </a:srgbClr>
                  </a:outerShdw>
                </a:effectLst>
                <a:latin typeface="Century Schoolbook" pitchFamily="18" charset="0"/>
              </a:rPr>
              <a:t>esèndiz</a:t>
            </a:r>
            <a:r>
              <a:rPr lang="es-MX" sz="2400" b="1" cap="none" spc="0" dirty="0" smtClean="0">
                <a:ln w="11430"/>
                <a:solidFill>
                  <a:schemeClr val="tx2">
                    <a:lumMod val="75000"/>
                  </a:schemeClr>
                </a:solidFill>
                <a:effectLst>
                  <a:outerShdw blurRad="50800" dist="39000" dir="5460000" algn="tl">
                    <a:srgbClr val="000000">
                      <a:alpha val="38000"/>
                    </a:srgbClr>
                  </a:outerShdw>
                </a:effectLst>
                <a:latin typeface="Century Schoolbook" pitchFamily="18" charset="0"/>
              </a:rPr>
              <a:t> </a:t>
            </a:r>
            <a:r>
              <a:rPr lang="es-MX" sz="2400" b="1" cap="none" spc="0" dirty="0" smtClean="0">
                <a:ln w="11430"/>
                <a:solidFill>
                  <a:schemeClr val="tx2">
                    <a:lumMod val="75000"/>
                  </a:schemeClr>
                </a:solidFill>
                <a:effectLst>
                  <a:outerShdw blurRad="50800" dist="39000" dir="5460000" algn="tl">
                    <a:srgbClr val="000000">
                      <a:alpha val="38000"/>
                    </a:srgbClr>
                  </a:outerShdw>
                </a:effectLst>
                <a:latin typeface="Century Schoolbook" pitchFamily="18" charset="0"/>
              </a:rPr>
              <a:t>Sánchez</a:t>
            </a:r>
            <a:endParaRPr lang="es-MX" sz="2400" b="1" cap="none" spc="0" dirty="0">
              <a:ln w="11430"/>
              <a:solidFill>
                <a:schemeClr val="tx2">
                  <a:lumMod val="75000"/>
                </a:schemeClr>
              </a:solidFill>
              <a:effectLst>
                <a:outerShdw blurRad="50800" dist="39000" dir="5460000" algn="tl">
                  <a:srgbClr val="000000">
                    <a:alpha val="38000"/>
                  </a:srgbClr>
                </a:outerShdw>
              </a:effectLst>
              <a:latin typeface="Century Schoolbook" pitchFamily="18" charset="0"/>
            </a:endParaRPr>
          </a:p>
        </p:txBody>
      </p:sp>
      <p:sp>
        <p:nvSpPr>
          <p:cNvPr id="11" name="10 Rectángulo"/>
          <p:cNvSpPr/>
          <p:nvPr/>
        </p:nvSpPr>
        <p:spPr>
          <a:xfrm>
            <a:off x="2348880" y="7740352"/>
            <a:ext cx="1877438" cy="1107996"/>
          </a:xfrm>
          <a:prstGeom prst="rect">
            <a:avLst/>
          </a:prstGeom>
          <a:noFill/>
        </p:spPr>
        <p:txBody>
          <a:bodyPr wrap="none" lIns="91440" tIns="45720" rIns="91440" bIns="45720">
            <a:spAutoFit/>
          </a:bodyPr>
          <a:lstStyle/>
          <a:p>
            <a:pPr algn="ctr"/>
            <a:r>
              <a:rPr lang="es-ES" sz="6600" b="1" cap="all" spc="0"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latin typeface="Century Schoolbook" pitchFamily="18" charset="0"/>
              </a:rPr>
              <a:t>1¨a¨</a:t>
            </a:r>
            <a:endParaRPr lang="es-ES" sz="6600" b="1" cap="all" spc="0"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latin typeface="Century Schoolbook"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8132" y="0"/>
            <a:ext cx="6946132" cy="1077218"/>
          </a:xfrm>
          <a:prstGeom prst="rect">
            <a:avLst/>
          </a:prstGeom>
          <a:noFill/>
        </p:spPr>
        <p:txBody>
          <a:bodyPr wrap="none" lIns="91440" tIns="45720" rIns="91440" bIns="45720">
            <a:spAutoFit/>
          </a:bodyPr>
          <a:lstStyle/>
          <a:p>
            <a:pPr algn="ctr"/>
            <a:r>
              <a:rPr lang="es-MX"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lin Sans FB" pitchFamily="34" charset="0"/>
              </a:rPr>
              <a:t>Entorno inmediato de interacción, </a:t>
            </a:r>
          </a:p>
          <a:p>
            <a:pPr algn="ctr"/>
            <a:r>
              <a:rPr lang="es-MX"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lin Sans FB" pitchFamily="34" charset="0"/>
              </a:rPr>
              <a:t>la comunidad.</a:t>
            </a:r>
            <a:endParaRPr lang="es-E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lin Sans FB" pitchFamily="34" charset="0"/>
            </a:endParaRPr>
          </a:p>
        </p:txBody>
      </p:sp>
      <p:sp>
        <p:nvSpPr>
          <p:cNvPr id="4" name="3 Rectángulo"/>
          <p:cNvSpPr/>
          <p:nvPr/>
        </p:nvSpPr>
        <p:spPr>
          <a:xfrm>
            <a:off x="404664" y="1115616"/>
            <a:ext cx="6048672" cy="7755969"/>
          </a:xfrm>
          <a:prstGeom prst="rect">
            <a:avLst/>
          </a:prstGeom>
        </p:spPr>
        <p:txBody>
          <a:bodyPr wrap="square">
            <a:spAutoFit/>
          </a:bodyPr>
          <a:lstStyle/>
          <a:p>
            <a:r>
              <a:rPr lang="es-MX" sz="1600" dirty="0" smtClean="0">
                <a:latin typeface="Arial" pitchFamily="34" charset="0"/>
                <a:cs typeface="Arial" pitchFamily="34" charset="0"/>
              </a:rPr>
              <a:t>Este tema habla sobre el acercamiento inmediato al entorno en este caso un Jardín de niños.</a:t>
            </a:r>
          </a:p>
          <a:p>
            <a:r>
              <a:rPr lang="es-MX" dirty="0">
                <a:latin typeface="Arial" pitchFamily="34" charset="0"/>
                <a:cs typeface="Arial" pitchFamily="34" charset="0"/>
              </a:rPr>
              <a:t>El mundo educativo no está ajeno a la preocupación por la atención a la diversidad que caracteriza a las sociedades modernas. Instituciones internacionales, nacionales, autónomas y locales, en todos los ámbitos y países, desarrollan acciones, programas o proyectos para potenciar la atención personalizada, facilitar el intercambio cultural, garantizar el acceso a la educación de alumnos con dificultades de aprendizaje, atención a talentos, y de esta forma orientar su proceso pedagógico.</a:t>
            </a:r>
          </a:p>
          <a:p>
            <a:r>
              <a:rPr lang="es-MX" dirty="0">
                <a:latin typeface="Arial" pitchFamily="34" charset="0"/>
                <a:cs typeface="Arial" pitchFamily="34" charset="0"/>
              </a:rPr>
              <a:t>Además de ampliar las posibilidades de los estudiantes, de forma tal que aprendan a utilizar sus recursos personales al enfrentar diversos problemas, debe ser una tarea de todo sistema de educación. De hecho todas las acciones deben ir encaminadas a la atención a la diversidad desde lo individual de cada sujeto, en interacción con otros, consigo mismo, con el contexto, lo que forma parte del propio desarrollo cultural</a:t>
            </a:r>
            <a:r>
              <a:rPr lang="es-MX" dirty="0" smtClean="0">
                <a:latin typeface="Arial" pitchFamily="34" charset="0"/>
                <a:cs typeface="Arial" pitchFamily="34" charset="0"/>
              </a:rPr>
              <a:t>.</a:t>
            </a:r>
          </a:p>
          <a:p>
            <a:r>
              <a:rPr lang="es-MX" dirty="0">
                <a:latin typeface="Arial" pitchFamily="34" charset="0"/>
                <a:cs typeface="Arial" pitchFamily="34" charset="0"/>
              </a:rPr>
              <a:t>Los cambios que en todas las áreas de la vida material y espiritual se viene produciendo a nivel mundial exigen modificaciones esenciales en los modos de desempeños del ser </a:t>
            </a:r>
            <a:r>
              <a:rPr lang="es-MX" dirty="0" smtClean="0">
                <a:latin typeface="Arial" pitchFamily="34" charset="0"/>
                <a:cs typeface="Arial" pitchFamily="34" charset="0"/>
              </a:rPr>
              <a:t>humano.</a:t>
            </a:r>
            <a:r>
              <a:rPr lang="es-MX" dirty="0">
                <a:latin typeface="Arial" pitchFamily="34" charset="0"/>
                <a:cs typeface="Arial" pitchFamily="34" charset="0"/>
              </a:rPr>
              <a:t> Responder a tales cambios implica que se practiquen nuevas formas de educación que permita que los seres humanos se desarrollen y alcancen un potencial que les permita manifestar un desarrollo personal, pero a su vez que facilite su accionar social.</a:t>
            </a:r>
          </a:p>
          <a:p>
            <a:endParaRPr lang="es-MX" sz="16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0145" y="0"/>
            <a:ext cx="6614311" cy="1323439"/>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MX"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Century Schoolbook" pitchFamily="18" charset="0"/>
              </a:rPr>
              <a:t>Organización, actores y </a:t>
            </a:r>
          </a:p>
          <a:p>
            <a:pPr algn="ctr"/>
            <a:r>
              <a:rPr lang="es-MX"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Century Schoolbook" pitchFamily="18" charset="0"/>
              </a:rPr>
              <a:t>normas internas.</a:t>
            </a:r>
            <a:endParaRPr lang="es-ES"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Century Schoolbook" pitchFamily="18" charset="0"/>
            </a:endParaRPr>
          </a:p>
        </p:txBody>
      </p:sp>
      <p:sp>
        <p:nvSpPr>
          <p:cNvPr id="3" name="2 Rectángulo"/>
          <p:cNvSpPr/>
          <p:nvPr/>
        </p:nvSpPr>
        <p:spPr>
          <a:xfrm>
            <a:off x="332656" y="1331640"/>
            <a:ext cx="6048672" cy="1815882"/>
          </a:xfrm>
          <a:prstGeom prst="rect">
            <a:avLst/>
          </a:prstGeom>
        </p:spPr>
        <p:txBody>
          <a:bodyPr wrap="square">
            <a:spAutoFit/>
          </a:bodyPr>
          <a:lstStyle/>
          <a:p>
            <a:r>
              <a:rPr lang="es-MX" sz="1600" dirty="0">
                <a:latin typeface="Arial" pitchFamily="34" charset="0"/>
                <a:cs typeface="Arial" pitchFamily="34" charset="0"/>
              </a:rPr>
              <a:t>Dentro del análisis de la organización como ciencia, con unas características propias, creemos que es bastante lógico enmarcar a la escuela como organización, aunque reconocemos con </a:t>
            </a:r>
            <a:r>
              <a:rPr lang="es-MX" sz="1600" dirty="0" err="1">
                <a:latin typeface="Arial" pitchFamily="34" charset="0"/>
                <a:cs typeface="Arial" pitchFamily="34" charset="0"/>
              </a:rPr>
              <a:t>March</a:t>
            </a:r>
            <a:r>
              <a:rPr lang="es-MX" sz="1600" dirty="0">
                <a:latin typeface="Arial" pitchFamily="34" charset="0"/>
                <a:cs typeface="Arial" pitchFamily="34" charset="0"/>
              </a:rPr>
              <a:t>, que la organización de centros educativos puede considerarse desde posturas empresariales como parásito organizativo, por su tendencia a tomar prestadas teorías y prácticas de otras ciencias</a:t>
            </a:r>
          </a:p>
        </p:txBody>
      </p:sp>
      <p:sp>
        <p:nvSpPr>
          <p:cNvPr id="15361" name="Rectangle 1"/>
          <p:cNvSpPr>
            <a:spLocks noChangeArrowheads="1"/>
          </p:cNvSpPr>
          <p:nvPr/>
        </p:nvSpPr>
        <p:spPr bwMode="auto">
          <a:xfrm>
            <a:off x="260648" y="3635896"/>
            <a:ext cx="6192688" cy="4678204"/>
          </a:xfrm>
          <a:prstGeom prst="rect">
            <a:avLst/>
          </a:prstGeom>
          <a:solidFill>
            <a:srgbClr val="F6F6F6"/>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lang="es-MX" sz="1600" dirty="0">
                <a:latin typeface="Arial" pitchFamily="34" charset="0"/>
                <a:cs typeface="Arial" pitchFamily="34" charset="0"/>
              </a:rPr>
              <a:t>Está formada por individuos: alumnos, profesores, administrativos, etc. Se habla de comunidad educativa.</a:t>
            </a:r>
          </a:p>
          <a:p>
            <a:pPr marL="0" marR="0" lvl="0" indent="0" algn="l" defTabSz="914400" rtl="0" eaLnBrk="0" fontAlgn="base" latinLnBrk="0" hangingPunct="0">
              <a:lnSpc>
                <a:spcPct val="100000"/>
              </a:lnSpc>
              <a:spcBef>
                <a:spcPct val="0"/>
              </a:spcBef>
              <a:spcAft>
                <a:spcPct val="0"/>
              </a:spcAft>
              <a:buClrTx/>
              <a:buSzTx/>
              <a:buFontTx/>
              <a:buChar char="•"/>
              <a:tabLst/>
            </a:pPr>
            <a:r>
              <a:rPr lang="es-MX" sz="1600" dirty="0">
                <a:latin typeface="Arial" pitchFamily="34" charset="0"/>
                <a:cs typeface="Arial" pitchFamily="34" charset="0"/>
              </a:rPr>
              <a:t>Orientada hacia fines y objetivos: desde los comunes instructivos a otros de tipo religioso, o ideológico.</a:t>
            </a:r>
          </a:p>
          <a:p>
            <a:pPr marL="0" marR="0" lvl="0" indent="0" algn="l" defTabSz="914400" rtl="0" eaLnBrk="0" fontAlgn="base" latinLnBrk="0" hangingPunct="0">
              <a:lnSpc>
                <a:spcPct val="100000"/>
              </a:lnSpc>
              <a:spcBef>
                <a:spcPct val="0"/>
              </a:spcBef>
              <a:spcAft>
                <a:spcPct val="0"/>
              </a:spcAft>
              <a:buClrTx/>
              <a:buSzTx/>
              <a:buFontTx/>
              <a:buChar char="•"/>
              <a:tabLst/>
            </a:pPr>
            <a:r>
              <a:rPr lang="es-MX" sz="1600" dirty="0">
                <a:latin typeface="Arial" pitchFamily="34" charset="0"/>
                <a:cs typeface="Arial" pitchFamily="34" charset="0"/>
              </a:rPr>
              <a:t>Posee funciones diferentes que le asigna la sociedad en la que está enmarcada o el grupo social que la creó.</a:t>
            </a:r>
          </a:p>
          <a:p>
            <a:pPr marL="0" marR="0" lvl="0" indent="0" algn="l" defTabSz="914400" rtl="0" eaLnBrk="0" fontAlgn="base" latinLnBrk="0" hangingPunct="0">
              <a:lnSpc>
                <a:spcPct val="100000"/>
              </a:lnSpc>
              <a:spcBef>
                <a:spcPct val="0"/>
              </a:spcBef>
              <a:spcAft>
                <a:spcPct val="0"/>
              </a:spcAft>
              <a:buClrTx/>
              <a:buSzTx/>
              <a:buFontTx/>
              <a:buChar char="•"/>
              <a:tabLst/>
            </a:pPr>
            <a:r>
              <a:rPr lang="es-MX" sz="1600" dirty="0">
                <a:latin typeface="Arial" pitchFamily="34" charset="0"/>
                <a:cs typeface="Arial" pitchFamily="34" charset="0"/>
              </a:rPr>
              <a:t>Coordinación racional intencionada, que ha llegado a un alto grado de complejidad y jerarquización.</a:t>
            </a:r>
          </a:p>
          <a:p>
            <a:pPr marL="0" marR="0" lvl="0" indent="0" algn="l" defTabSz="914400" rtl="0" eaLnBrk="0" fontAlgn="base" latinLnBrk="0" hangingPunct="0">
              <a:lnSpc>
                <a:spcPct val="100000"/>
              </a:lnSpc>
              <a:spcBef>
                <a:spcPct val="0"/>
              </a:spcBef>
              <a:spcAft>
                <a:spcPct val="0"/>
              </a:spcAft>
              <a:buClrTx/>
              <a:buSzTx/>
              <a:buFontTx/>
              <a:buChar char="•"/>
              <a:tabLst/>
            </a:pPr>
            <a:r>
              <a:rPr lang="es-MX" sz="1600" dirty="0">
                <a:latin typeface="Arial" pitchFamily="34" charset="0"/>
                <a:cs typeface="Arial" pitchFamily="34" charset="0"/>
              </a:rPr>
              <a:t>Continuidad en el tiempo; desde los primeros documentos escritos hay referencias de la escuela y son producto de ella. Es quizá la escuela la organización formal más primitiva.</a:t>
            </a:r>
          </a:p>
          <a:p>
            <a:pPr marL="0" marR="0" lvl="0" indent="0" algn="l" defTabSz="914400" rtl="0" eaLnBrk="0" fontAlgn="base" latinLnBrk="0" hangingPunct="0">
              <a:lnSpc>
                <a:spcPct val="100000"/>
              </a:lnSpc>
              <a:spcBef>
                <a:spcPct val="0"/>
              </a:spcBef>
              <a:spcAft>
                <a:spcPct val="0"/>
              </a:spcAft>
              <a:buClrTx/>
              <a:buSzTx/>
              <a:buFontTx/>
              <a:buNone/>
              <a:tabLst/>
            </a:pPr>
            <a:r>
              <a:rPr lang="es-MX" sz="1600" dirty="0">
                <a:latin typeface="Arial" pitchFamily="34" charset="0"/>
                <a:cs typeface="Arial" pitchFamily="34" charset="0"/>
              </a:rPr>
              <a:t>Pero además, las escuelas tienen otras características específicas que las hacen diferenciarse de los demás tipos de organizaciones. Muchas de esas características vienen dadas por los aspectos normativos, por la edad de sus usuarios, por el contexto en el que se desenvuelven y por los fines que persiguen. Así, por ejemplo </a:t>
            </a:r>
            <a:r>
              <a:rPr lang="es-MX" sz="1600" dirty="0" err="1">
                <a:latin typeface="Arial" pitchFamily="34" charset="0"/>
                <a:cs typeface="Arial" pitchFamily="34" charset="0"/>
              </a:rPr>
              <a:t>Gairín</a:t>
            </a:r>
            <a:r>
              <a:rPr lang="es-MX" sz="1600" dirty="0">
                <a:latin typeface="Arial" pitchFamily="34" charset="0"/>
                <a:cs typeface="Arial" pitchFamily="34" charset="0"/>
              </a:rPr>
              <a:t> señala entre ellas:</a:t>
            </a:r>
          </a:p>
          <a:p>
            <a:pPr marL="0" marR="0" lvl="0" indent="0" algn="l" defTabSz="914400" rtl="0" eaLnBrk="0" fontAlgn="base" latinLnBrk="0" hangingPunct="0">
              <a:lnSpc>
                <a:spcPct val="100000"/>
              </a:lnSpc>
              <a:spcBef>
                <a:spcPct val="0"/>
              </a:spcBef>
              <a:spcAft>
                <a:spcPct val="0"/>
              </a:spcAft>
              <a:buClrTx/>
              <a:buSzTx/>
              <a:buFontTx/>
              <a:buChar char="•"/>
              <a:tabLst/>
            </a:pPr>
            <a:r>
              <a:rPr lang="es-MX" sz="1600" dirty="0">
                <a:latin typeface="Arial" pitchFamily="34" charset="0"/>
                <a:cs typeface="Arial" pitchFamily="34" charset="0"/>
              </a:rPr>
              <a:t>Indefinición de metas, por la variedad de ellas y la falta de priorización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87702"/>
            <a:ext cx="6858000" cy="8956298"/>
          </a:xfrm>
          <a:prstGeom prst="rect">
            <a:avLst/>
          </a:prstGeom>
        </p:spPr>
        <p:txBody>
          <a:bodyPr wrap="square">
            <a:spAutoFit/>
          </a:bodyPr>
          <a:lstStyle/>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Vulnerabilidad o debilidad, debida tanto a factores externos como internos, por su carácter abierto ya que recibe los impulsos y la cultura de la realidad social o económica en la que se inserta.</a:t>
            </a:r>
            <a:endParaRPr kumimoji="0" lang="es-MX"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s-MX" b="0" i="0" u="none" strike="noStrike" cap="none" normalizeH="0" baseline="0" dirty="0" smtClean="0">
                <a:ln>
                  <a:noFill/>
                </a:ln>
                <a:solidFill>
                  <a:srgbClr val="666666"/>
                </a:solidFill>
                <a:effectLst/>
                <a:latin typeface="Arial" pitchFamily="34" charset="0"/>
                <a:cs typeface="Arial" pitchFamily="34" charset="0"/>
              </a:rPr>
              <a:t>Entre las características que definen las escuelas como organizaciones diferenciadas, hemos de notar también las que han ido elaborándose a través del tiempo y las que se le han adquirido en la última etapa, las más configuradora de los centros educativos como organizaciones específicas.</a:t>
            </a:r>
          </a:p>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Funciones de guarda y custodia de los alumnos desde edades muy tempranas hasta la adultez. Uno de los efectos perversos achacados a la Reforma LOGSE al aumentar la edad de escolarización obligatoria, fue que era más económico tener a los alumnos en la escuela que en la calle o en las cárceles.</a:t>
            </a:r>
            <a:endParaRPr kumimoji="0" lang="es-MX" b="0" i="0" u="none" strike="noStrike" cap="none" normalizeH="0" baseline="0" dirty="0" smtClean="0">
              <a:ln>
                <a:noFill/>
              </a:ln>
              <a:solidFill>
                <a:srgbClr val="666666"/>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Funciones instructivas, ya que en los centros los alumnos aprenden los saberes necesarios para su vida adulta.</a:t>
            </a:r>
            <a:endParaRPr kumimoji="0" lang="es-MX" b="0" i="0" u="none" strike="noStrike" cap="none" normalizeH="0" baseline="0" dirty="0" smtClean="0">
              <a:ln>
                <a:noFill/>
              </a:ln>
              <a:solidFill>
                <a:srgbClr val="666666"/>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Funciones formativas, para que los alumnos desarrollen sus potencialidades personales de forma aceptables socialmente.</a:t>
            </a:r>
            <a:endParaRPr kumimoji="0" lang="es-MX" b="0" i="0" u="none" strike="noStrike" cap="none" normalizeH="0" baseline="0" dirty="0" smtClean="0">
              <a:ln>
                <a:noFill/>
              </a:ln>
              <a:solidFill>
                <a:srgbClr val="666666"/>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Funciones socializadoras, ya que como grupo secundario la escuela integra a los componentes de la sociedad en los grupos.</a:t>
            </a:r>
            <a:endParaRPr kumimoji="0" lang="es-MX" b="0" i="0" u="none" strike="noStrike" cap="none" normalizeH="0" baseline="0" dirty="0" smtClean="0">
              <a:ln>
                <a:noFill/>
              </a:ln>
              <a:solidFill>
                <a:srgbClr val="666666"/>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Funciones </a:t>
            </a:r>
            <a:r>
              <a:rPr kumimoji="0" lang="es-MX" b="0" i="0" u="none" strike="noStrike" cap="none" normalizeH="0" baseline="0" dirty="0" err="1" smtClean="0">
                <a:ln>
                  <a:noFill/>
                </a:ln>
                <a:solidFill>
                  <a:srgbClr val="666666"/>
                </a:solidFill>
                <a:effectLst/>
                <a:latin typeface="inherit"/>
                <a:cs typeface="Arial" pitchFamily="34" charset="0"/>
              </a:rPr>
              <a:t>acreditadotas</a:t>
            </a:r>
            <a:r>
              <a:rPr kumimoji="0" lang="es-MX" b="0" i="0" u="none" strike="noStrike" cap="none" normalizeH="0" baseline="0" dirty="0" smtClean="0">
                <a:ln>
                  <a:noFill/>
                </a:ln>
                <a:solidFill>
                  <a:srgbClr val="666666"/>
                </a:solidFill>
                <a:effectLst/>
                <a:latin typeface="inherit"/>
                <a:cs typeface="Arial" pitchFamily="34" charset="0"/>
              </a:rPr>
              <a:t> y legitimadoras de los conocimientos adquiridos.</a:t>
            </a:r>
            <a:endParaRPr kumimoji="0" lang="es-MX" b="0" i="0" u="none" strike="noStrike" cap="none" normalizeH="0" baseline="0" dirty="0" smtClean="0">
              <a:ln>
                <a:noFill/>
              </a:ln>
              <a:solidFill>
                <a:srgbClr val="666666"/>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Desarrollo de su propio aprendizaje como organización, integrando sus tradiciones y valores con las nuevas propuestas y necesidades.</a:t>
            </a:r>
            <a:endParaRPr kumimoji="0" lang="es-MX" b="0" i="0" u="none" strike="noStrike" cap="none" normalizeH="0" baseline="0" dirty="0" smtClean="0">
              <a:ln>
                <a:noFill/>
              </a:ln>
              <a:solidFill>
                <a:srgbClr val="666666"/>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Colaboración con la comunidad en la que se inserta el centro para poder responder a las necesidades y expectativas que le vayan llegando.</a:t>
            </a:r>
            <a:endParaRPr kumimoji="0" lang="es-MX" b="0" i="0" u="none" strike="noStrike" cap="none" normalizeH="0" baseline="0" dirty="0" smtClean="0">
              <a:ln>
                <a:noFill/>
              </a:ln>
              <a:solidFill>
                <a:srgbClr val="666666"/>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Generadoras de valor añadido en las personas y en el entrono en el que se insertan.</a:t>
            </a:r>
            <a:endParaRPr kumimoji="0" lang="es-MX" b="0" i="0" u="none" strike="noStrike" cap="none" normalizeH="0" baseline="0" dirty="0" smtClean="0">
              <a:ln>
                <a:noFill/>
              </a:ln>
              <a:solidFill>
                <a:srgbClr val="666666"/>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Posibilidad de múltiples formas y modelos de escuela, en función de las necesidades a las que respondan.</a:t>
            </a:r>
            <a:endParaRPr kumimoji="0" lang="es-MX" b="0" i="0" u="none" strike="noStrike" cap="none" normalizeH="0" baseline="0" dirty="0" smtClean="0">
              <a:ln>
                <a:noFill/>
              </a:ln>
              <a:solidFill>
                <a:srgbClr val="666666"/>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es-MX" b="0" i="0" u="none" strike="noStrike" cap="none" normalizeH="0" baseline="0" dirty="0" smtClean="0">
                <a:ln>
                  <a:noFill/>
                </a:ln>
                <a:solidFill>
                  <a:srgbClr val="666666"/>
                </a:solidFill>
                <a:effectLst/>
                <a:latin typeface="inherit"/>
                <a:cs typeface="Arial" pitchFamily="34" charset="0"/>
              </a:rPr>
              <a:t>La escuela es una organización formal</a:t>
            </a:r>
            <a:endParaRPr kumimoji="0" lang="es-MX"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818</Words>
  <Application>Microsoft Office PowerPoint</Application>
  <PresentationFormat>Presentación en pantalla (4:3)</PresentationFormat>
  <Paragraphs>36</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Casa</dc:creator>
  <cp:lastModifiedBy>enep</cp:lastModifiedBy>
  <cp:revision>8</cp:revision>
  <dcterms:created xsi:type="dcterms:W3CDTF">2016-09-02T01:29:36Z</dcterms:created>
  <dcterms:modified xsi:type="dcterms:W3CDTF">2016-11-11T13:15:04Z</dcterms:modified>
</cp:coreProperties>
</file>