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11A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1D22-AC6F-4D45-B8DC-3E1CF3171CE6}" type="datetimeFigureOut">
              <a:rPr lang="es-MX" smtClean="0"/>
              <a:t>11/11/2016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D5BB-C7E3-440B-9254-F883578B3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368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1D22-AC6F-4D45-B8DC-3E1CF3171CE6}" type="datetimeFigureOut">
              <a:rPr lang="es-MX" smtClean="0"/>
              <a:t>11/11/2016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D5BB-C7E3-440B-9254-F883578B3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884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2" y="366713"/>
            <a:ext cx="4476751" cy="78009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1D22-AC6F-4D45-B8DC-3E1CF3171CE6}" type="datetimeFigureOut">
              <a:rPr lang="es-MX" smtClean="0"/>
              <a:t>11/11/2016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D5BB-C7E3-440B-9254-F883578B3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863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1D22-AC6F-4D45-B8DC-3E1CF3171CE6}" type="datetimeFigureOut">
              <a:rPr lang="es-MX" smtClean="0"/>
              <a:t>11/11/2016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D5BB-C7E3-440B-9254-F883578B3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357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1D22-AC6F-4D45-B8DC-3E1CF3171CE6}" type="datetimeFigureOut">
              <a:rPr lang="es-MX" smtClean="0"/>
              <a:t>11/11/2016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D5BB-C7E3-440B-9254-F883578B3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577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2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1D22-AC6F-4D45-B8DC-3E1CF3171CE6}" type="datetimeFigureOut">
              <a:rPr lang="es-MX" smtClean="0"/>
              <a:t>11/11/2016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D5BB-C7E3-440B-9254-F883578B3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4053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1D22-AC6F-4D45-B8DC-3E1CF3171CE6}" type="datetimeFigureOut">
              <a:rPr lang="es-MX" smtClean="0"/>
              <a:t>11/11/2016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D5BB-C7E3-440B-9254-F883578B3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822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1D22-AC6F-4D45-B8DC-3E1CF3171CE6}" type="datetimeFigureOut">
              <a:rPr lang="es-MX" smtClean="0"/>
              <a:t>11/11/2016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D5BB-C7E3-440B-9254-F883578B3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708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1D22-AC6F-4D45-B8DC-3E1CF3171CE6}" type="datetimeFigureOut">
              <a:rPr lang="es-MX" smtClean="0"/>
              <a:t>11/11/2016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D5BB-C7E3-440B-9254-F883578B3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956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1D22-AC6F-4D45-B8DC-3E1CF3171CE6}" type="datetimeFigureOut">
              <a:rPr lang="es-MX" smtClean="0"/>
              <a:t>11/11/2016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D5BB-C7E3-440B-9254-F883578B3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402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1D22-AC6F-4D45-B8DC-3E1CF3171CE6}" type="datetimeFigureOut">
              <a:rPr lang="es-MX" smtClean="0"/>
              <a:t>11/11/2016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D5BB-C7E3-440B-9254-F883578B3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609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41D22-AC6F-4D45-B8DC-3E1CF3171CE6}" type="datetimeFigureOut">
              <a:rPr lang="es-MX" smtClean="0"/>
              <a:t>11/11/2016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D5BB-C7E3-440B-9254-F883578B3A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386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684378" y="109553"/>
            <a:ext cx="42283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Entorno inmediato de Interacción, </a:t>
            </a:r>
            <a:r>
              <a:rPr lang="es-MX" dirty="0"/>
              <a:t>L</a:t>
            </a:r>
            <a:r>
              <a:rPr lang="es-MX" dirty="0" smtClean="0"/>
              <a:t>a Comunidad.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2684377" y="59722"/>
            <a:ext cx="4322424" cy="58441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458591" y="1484784"/>
            <a:ext cx="23042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entury Gothic" pitchFamily="34" charset="0"/>
              </a:rPr>
              <a:t>Conjunto de circunstancias o factores sociales, culturales, morales, económicos, profesionales, etc., que rodean una cosa o a una persona e influyen en su estado o desarrollo.</a:t>
            </a:r>
            <a:endParaRPr lang="es-MX" sz="1200" dirty="0">
              <a:latin typeface="Century Gothic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 rot="16200000">
            <a:off x="808020" y="1135355"/>
            <a:ext cx="1605398" cy="230425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458591" y="932756"/>
            <a:ext cx="2304256" cy="324036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Entorno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227851" y="932756"/>
            <a:ext cx="2765828" cy="32403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Interacción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420252" y="932756"/>
            <a:ext cx="2304256" cy="324036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La Comunidad</a:t>
            </a:r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91" y="3320988"/>
            <a:ext cx="2304256" cy="1223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19 Rectángulo"/>
          <p:cNvSpPr/>
          <p:nvPr/>
        </p:nvSpPr>
        <p:spPr>
          <a:xfrm>
            <a:off x="3458636" y="1623283"/>
            <a:ext cx="23042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entury Gothic" pitchFamily="34" charset="0"/>
              </a:rPr>
              <a:t>U</a:t>
            </a:r>
            <a:r>
              <a:rPr lang="es-MX" sz="1200" dirty="0" smtClean="0">
                <a:latin typeface="Century Gothic" pitchFamily="34" charset="0"/>
              </a:rPr>
              <a:t>na acción que se desarrolla de modo recíproco entre dos o más organismos, objetos, agentes, unidades, sistemas, fuerzas o funciones.</a:t>
            </a:r>
          </a:p>
          <a:p>
            <a:pPr algn="ctr"/>
            <a:endParaRPr lang="es-MX" sz="1200" dirty="0" smtClean="0">
              <a:latin typeface="Century Gothic" pitchFamily="34" charset="0"/>
            </a:endParaRPr>
          </a:p>
          <a:p>
            <a:pPr algn="ctr"/>
            <a:endParaRPr lang="es-MX" sz="1200" dirty="0">
              <a:latin typeface="Century Gothic" pitchFamily="34" charset="0"/>
            </a:endParaRPr>
          </a:p>
        </p:txBody>
      </p:sp>
      <p:sp>
        <p:nvSpPr>
          <p:cNvPr id="21" name="20 Rectángulo"/>
          <p:cNvSpPr/>
          <p:nvPr/>
        </p:nvSpPr>
        <p:spPr>
          <a:xfrm rot="16200000">
            <a:off x="3808065" y="1135354"/>
            <a:ext cx="1605398" cy="230425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631" y="3474367"/>
            <a:ext cx="2481064" cy="916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18 Rectángulo"/>
          <p:cNvSpPr/>
          <p:nvPr/>
        </p:nvSpPr>
        <p:spPr>
          <a:xfrm>
            <a:off x="6500728" y="1600017"/>
            <a:ext cx="21433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entury Gothic" pitchFamily="34" charset="0"/>
              </a:rPr>
              <a:t>Conjunto de personas que viven juntas bajo ciertas reglas o que tienen los mismos intereses.</a:t>
            </a:r>
            <a:endParaRPr lang="es-MX" sz="1200" dirty="0">
              <a:latin typeface="Century Gothic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 rot="16200000">
            <a:off x="6763117" y="1135355"/>
            <a:ext cx="1605398" cy="230425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652" y="3474367"/>
            <a:ext cx="2473457" cy="936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21 Rectángulo"/>
          <p:cNvSpPr/>
          <p:nvPr/>
        </p:nvSpPr>
        <p:spPr>
          <a:xfrm>
            <a:off x="322099" y="3266982"/>
            <a:ext cx="2577239" cy="1331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Rectángulo"/>
          <p:cNvSpPr/>
          <p:nvPr/>
        </p:nvSpPr>
        <p:spPr>
          <a:xfrm>
            <a:off x="3352543" y="3266982"/>
            <a:ext cx="2577239" cy="1331213"/>
          </a:xfrm>
          <a:prstGeom prst="rect">
            <a:avLst/>
          </a:prstGeom>
          <a:noFill/>
          <a:ln>
            <a:solidFill>
              <a:srgbClr val="B11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Rectángulo"/>
          <p:cNvSpPr/>
          <p:nvPr/>
        </p:nvSpPr>
        <p:spPr>
          <a:xfrm>
            <a:off x="6277195" y="3266982"/>
            <a:ext cx="2577239" cy="1331213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22 Rectángulo"/>
          <p:cNvSpPr/>
          <p:nvPr/>
        </p:nvSpPr>
        <p:spPr>
          <a:xfrm>
            <a:off x="635564" y="5103186"/>
            <a:ext cx="8088945" cy="1674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itchFamily="34" charset="0"/>
              </a:rPr>
              <a:t>En conclusión:</a:t>
            </a:r>
          </a:p>
          <a:p>
            <a:pPr algn="ctr"/>
            <a:r>
              <a:rPr lang="es-MX" sz="1400" dirty="0" smtClean="0">
                <a:solidFill>
                  <a:schemeClr val="tx1"/>
                </a:solidFill>
                <a:latin typeface="Century Gothic" pitchFamily="34" charset="0"/>
              </a:rPr>
              <a:t>Cada persona se desarrolla en un entorno completamente diferente a el de cualquier otra persona, pueden tener cosas semejantes pero siempre abra algo que diferencie el entorno de cada uno, necesitamos de la interacción porque siempre en cualquier cosa vamos a necesitar de los demás por lo tanto es bueno desarrollar bueno vínculos con quienes nos rodean y cuando sepamos relacionarnos con los demás y sus diferentes entornos vamos a poder formar una Comunidad, pues ya que veremos el bien común.</a:t>
            </a:r>
            <a:endParaRPr lang="es-MX" sz="14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0" name="29 Flecha abajo"/>
          <p:cNvSpPr/>
          <p:nvPr/>
        </p:nvSpPr>
        <p:spPr>
          <a:xfrm>
            <a:off x="4322731" y="1243571"/>
            <a:ext cx="576064" cy="270030"/>
          </a:xfrm>
          <a:prstGeom prst="downArrow">
            <a:avLst/>
          </a:prstGeom>
          <a:solidFill>
            <a:srgbClr val="FF66FF"/>
          </a:solidFill>
          <a:ln>
            <a:solidFill>
              <a:srgbClr val="B11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4" name="33 Flecha abajo"/>
          <p:cNvSpPr/>
          <p:nvPr/>
        </p:nvSpPr>
        <p:spPr>
          <a:xfrm>
            <a:off x="1322685" y="1243571"/>
            <a:ext cx="576064" cy="270030"/>
          </a:xfrm>
          <a:prstGeom prst="downArrow">
            <a:avLst/>
          </a:prstGeom>
          <a:solidFill>
            <a:srgbClr val="FF66FF"/>
          </a:solidFill>
          <a:ln>
            <a:solidFill>
              <a:srgbClr val="B11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5" name="34 Flecha abajo"/>
          <p:cNvSpPr/>
          <p:nvPr/>
        </p:nvSpPr>
        <p:spPr>
          <a:xfrm>
            <a:off x="7284348" y="1223664"/>
            <a:ext cx="576064" cy="270030"/>
          </a:xfrm>
          <a:prstGeom prst="downArrow">
            <a:avLst/>
          </a:prstGeom>
          <a:solidFill>
            <a:srgbClr val="FF66FF"/>
          </a:solidFill>
          <a:ln>
            <a:solidFill>
              <a:srgbClr val="B11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6" name="35 Flecha abajo"/>
          <p:cNvSpPr/>
          <p:nvPr/>
        </p:nvSpPr>
        <p:spPr>
          <a:xfrm>
            <a:off x="1252885" y="3060939"/>
            <a:ext cx="576064" cy="243461"/>
          </a:xfrm>
          <a:prstGeom prst="downArrow">
            <a:avLst/>
          </a:prstGeom>
          <a:solidFill>
            <a:srgbClr val="FF66FF"/>
          </a:solidFill>
          <a:ln>
            <a:solidFill>
              <a:srgbClr val="B11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7" name="36 Flecha abajo"/>
          <p:cNvSpPr/>
          <p:nvPr/>
        </p:nvSpPr>
        <p:spPr>
          <a:xfrm>
            <a:off x="4322731" y="3060939"/>
            <a:ext cx="576064" cy="243461"/>
          </a:xfrm>
          <a:prstGeom prst="downArrow">
            <a:avLst/>
          </a:prstGeom>
          <a:solidFill>
            <a:srgbClr val="FF66FF"/>
          </a:solidFill>
          <a:ln>
            <a:solidFill>
              <a:srgbClr val="B11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8" name="37 Flecha abajo"/>
          <p:cNvSpPr/>
          <p:nvPr/>
        </p:nvSpPr>
        <p:spPr>
          <a:xfrm>
            <a:off x="7284348" y="3060939"/>
            <a:ext cx="576064" cy="243461"/>
          </a:xfrm>
          <a:prstGeom prst="downArrow">
            <a:avLst/>
          </a:prstGeom>
          <a:solidFill>
            <a:srgbClr val="FF66FF"/>
          </a:solidFill>
          <a:ln>
            <a:solidFill>
              <a:srgbClr val="B11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 flipV="1">
            <a:off x="1540917" y="4779151"/>
            <a:ext cx="6168912" cy="108011"/>
          </a:xfrm>
          <a:prstGeom prst="rect">
            <a:avLst/>
          </a:prstGeom>
          <a:solidFill>
            <a:srgbClr val="FF66FF"/>
          </a:solidFill>
          <a:ln>
            <a:solidFill>
              <a:srgbClr val="B11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1396901" y="4509120"/>
            <a:ext cx="288032" cy="378042"/>
          </a:xfrm>
          <a:prstGeom prst="rect">
            <a:avLst/>
          </a:prstGeom>
          <a:solidFill>
            <a:srgbClr val="FF66FF"/>
          </a:solidFill>
          <a:ln>
            <a:solidFill>
              <a:srgbClr val="B11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41 Rectángulo"/>
          <p:cNvSpPr/>
          <p:nvPr/>
        </p:nvSpPr>
        <p:spPr>
          <a:xfrm>
            <a:off x="7421797" y="4505690"/>
            <a:ext cx="288032" cy="378042"/>
          </a:xfrm>
          <a:prstGeom prst="rect">
            <a:avLst/>
          </a:prstGeom>
          <a:solidFill>
            <a:srgbClr val="FF66FF"/>
          </a:solidFill>
          <a:ln>
            <a:solidFill>
              <a:srgbClr val="B11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3" name="42 Flecha abajo"/>
          <p:cNvSpPr/>
          <p:nvPr/>
        </p:nvSpPr>
        <p:spPr>
          <a:xfrm>
            <a:off x="4337341" y="4544189"/>
            <a:ext cx="576064" cy="572671"/>
          </a:xfrm>
          <a:prstGeom prst="downArrow">
            <a:avLst/>
          </a:prstGeom>
          <a:solidFill>
            <a:srgbClr val="FF66FF"/>
          </a:solidFill>
          <a:ln>
            <a:solidFill>
              <a:srgbClr val="B11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09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38698"/>
            <a:ext cx="645587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ESCUELA NORMAL DE EDUCACIÓN PREESCOLAR</a:t>
            </a:r>
            <a:endParaRPr kumimoji="0" lang="es-E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Imagen 1" descr="Descripción: http://www.enep.edu.mx/joomla/images/stories/logo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29" r="18166"/>
          <a:stretch>
            <a:fillRect/>
          </a:stretch>
        </p:blipFill>
        <p:spPr bwMode="auto">
          <a:xfrm>
            <a:off x="3637012" y="936129"/>
            <a:ext cx="194310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284293"/>
            <a:ext cx="853244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REPORTE DE TRABAJO DE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Presentado por: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Materia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Tema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Asesor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sz="14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Saltillo, Coahuila de Zaragoza                                      Octubre 2016</a:t>
            </a:r>
            <a:endParaRPr kumimoji="0" lang="es-ES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686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296653"/>
            <a:ext cx="8448939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 smtClean="0">
                <a:latin typeface="Century Gothic" pitchFamily="34" charset="0"/>
              </a:rPr>
              <a:t>Una organización es un sistema diseñado para alcanzar ciertas metas y objetivos. Estos sistemas pueden, a su vez, estar conformados por otros subsistemas relacionados que cumplen funciones específicas.</a:t>
            </a:r>
          </a:p>
          <a:p>
            <a:endParaRPr lang="es-MX" sz="1400" dirty="0" smtClean="0">
              <a:latin typeface="Century Gothic" pitchFamily="34" charset="0"/>
            </a:endParaRPr>
          </a:p>
          <a:p>
            <a:r>
              <a:rPr lang="es-MX" sz="1400" dirty="0" smtClean="0">
                <a:latin typeface="Century Gothic" pitchFamily="34" charset="0"/>
              </a:rPr>
              <a:t>Grupo </a:t>
            </a:r>
            <a:r>
              <a:rPr lang="es-MX" sz="1400" dirty="0">
                <a:latin typeface="Century Gothic" pitchFamily="34" charset="0"/>
              </a:rPr>
              <a:t>social formado por personas, tareas y administración, que interactúan en el marco de una estructura sistemática para cumplir con sus objetivos.</a:t>
            </a:r>
            <a:br>
              <a:rPr lang="es-MX" sz="1400" dirty="0">
                <a:latin typeface="Century Gothic" pitchFamily="34" charset="0"/>
              </a:rPr>
            </a:br>
            <a:r>
              <a:rPr lang="es-MX" sz="1400" dirty="0">
                <a:latin typeface="Century Gothic" pitchFamily="34" charset="0"/>
              </a:rPr>
              <a:t/>
            </a:r>
            <a:br>
              <a:rPr lang="es-MX" sz="1400" dirty="0">
                <a:latin typeface="Century Gothic" pitchFamily="34" charset="0"/>
              </a:rPr>
            </a:br>
            <a:r>
              <a:rPr lang="es-MX" sz="1400" dirty="0">
                <a:latin typeface="Century Gothic" pitchFamily="34" charset="0"/>
              </a:rPr>
              <a:t>Cabe destacar que una organización sólo puede existir cuando hay personas que se comunican y están dispuestas a actuar en forma coordinada para lograr su misión. Las organizaciones funcionan mediante normas que han sido establecidas para el cumplimiento de los propósitos.</a:t>
            </a:r>
            <a:br>
              <a:rPr lang="es-MX" sz="1400" dirty="0">
                <a:latin typeface="Century Gothic" pitchFamily="34" charset="0"/>
              </a:rPr>
            </a:br>
            <a:r>
              <a:rPr lang="es-MX" sz="1400" dirty="0" smtClean="0">
                <a:latin typeface="Century Gothic" pitchFamily="34" charset="0"/>
              </a:rPr>
              <a:t>Asimismo </a:t>
            </a:r>
            <a:r>
              <a:rPr lang="es-MX" sz="1400" dirty="0">
                <a:latin typeface="Century Gothic" pitchFamily="34" charset="0"/>
              </a:rPr>
              <a:t>es fundamental que para que esas organizaciones puedan realizar las tareas que se le han encomendado y para que puedan lograr los fines que se han marcado, es necesario que cuenten con una red de recursos. </a:t>
            </a:r>
            <a:endParaRPr lang="es-MX" sz="1400" dirty="0" smtClean="0">
              <a:latin typeface="Century Gothic" pitchFamily="34" charset="0"/>
            </a:endParaRPr>
          </a:p>
          <a:p>
            <a:endParaRPr lang="es-MX" sz="1400" b="1" dirty="0" smtClean="0">
              <a:latin typeface="Century Gothic" pitchFamily="34" charset="0"/>
            </a:endParaRPr>
          </a:p>
          <a:p>
            <a:r>
              <a:rPr lang="es-MX" sz="1400" b="1" dirty="0" smtClean="0">
                <a:latin typeface="Century Gothic" pitchFamily="34" charset="0"/>
              </a:rPr>
              <a:t>Normas Internas</a:t>
            </a:r>
          </a:p>
          <a:p>
            <a:r>
              <a:rPr lang="es-MX" sz="1400" dirty="0" smtClean="0">
                <a:latin typeface="Century Gothic" pitchFamily="34" charset="0"/>
              </a:rPr>
              <a:t>Las Normas Internas serán aquellas que la Empresa, o su Consejo de Administración, se haya otorgado a sí misma para su funcionamiento interno y regulación de los distintos departamentos que conformen esa Empresa, estableciendo las funciones de cada persona que pertenezca a la organización</a:t>
            </a:r>
            <a:r>
              <a:rPr lang="es-MX" sz="1400" dirty="0" smtClean="0"/>
              <a:t>.</a:t>
            </a:r>
            <a:endParaRPr lang="es-MX" sz="1400" dirty="0" smtClean="0">
              <a:latin typeface="Century Gothic" pitchFamily="34" charset="0"/>
            </a:endParaRPr>
          </a:p>
          <a:p>
            <a:endParaRPr lang="es-MX" sz="1400" dirty="0" smtClean="0">
              <a:latin typeface="Century Gothic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678759" y="8062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Century Gothic" pitchFamily="34" charset="0"/>
              </a:rPr>
              <a:t>Organización</a:t>
            </a:r>
            <a:endParaRPr lang="es-MX" sz="2400" b="1" dirty="0">
              <a:latin typeface="Century Gothic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6011" y="54006"/>
            <a:ext cx="8892480" cy="67233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989" y="4384632"/>
            <a:ext cx="53340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73654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239</Words>
  <Application>Microsoft Office PowerPoint</Application>
  <PresentationFormat>Presentación en pantalla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7600</dc:creator>
  <cp:lastModifiedBy>enep</cp:lastModifiedBy>
  <cp:revision>8</cp:revision>
  <dcterms:created xsi:type="dcterms:W3CDTF">2016-09-01T20:03:47Z</dcterms:created>
  <dcterms:modified xsi:type="dcterms:W3CDTF">2016-11-11T13:57:54Z</dcterms:modified>
</cp:coreProperties>
</file>