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matic SC"/>
      <p:regular r:id="rId11"/>
      <p:bold r:id="rId12"/>
    </p:embeddedFont>
    <p:embeddedFont>
      <p:font typeface="PT Sans Narrow"/>
      <p:regular r:id="rId13"/>
      <p:bold r:id="rId14"/>
    </p:embeddedFont>
    <p:embeddedFont>
      <p:font typeface="Cabin"/>
      <p:regular r:id="rId15"/>
      <p:bold r:id="rId16"/>
      <p:italic r:id="rId17"/>
      <p:boldItalic r:id="rId18"/>
    </p:embeddedFont>
    <p:embeddedFont>
      <p:font typeface="Shadows Into Light"/>
      <p:regular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6E9CBF6-8665-491C-B66B-3048F026B2E9}">
  <a:tblStyle styleId="{46E9CBF6-8665-491C-B66B-3048F026B2E9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font" Target="fonts/AmaticSC-regular.fntdata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font" Target="fonts/PTSansNarrow-regular.fntdata"/><Relationship Id="rId12" Type="http://schemas.openxmlformats.org/officeDocument/2006/relationships/font" Target="fonts/AmaticSC-bold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bin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Cabin-italic.fntdata"/><Relationship Id="rId16" Type="http://schemas.openxmlformats.org/officeDocument/2006/relationships/font" Target="fonts/Cabin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hadowsIntoLight-regular.fntdata"/><Relationship Id="rId6" Type="http://schemas.openxmlformats.org/officeDocument/2006/relationships/slide" Target="slides/slide1.xml"/><Relationship Id="rId18" Type="http://schemas.openxmlformats.org/officeDocument/2006/relationships/font" Target="fonts/Cabin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7200">
                <a:latin typeface="Amatic SC"/>
                <a:ea typeface="Amatic SC"/>
                <a:cs typeface="Amatic SC"/>
                <a:sym typeface="Amatic SC"/>
              </a:rPr>
              <a:t>Proyecto científico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>
                <a:latin typeface="Shadows Into Light"/>
                <a:ea typeface="Shadows Into Light"/>
                <a:cs typeface="Shadows Into Light"/>
                <a:sym typeface="Shadows Into Light"/>
              </a:rPr>
              <a:t>Estefanía Guevara, Valeria Gil, </a:t>
            </a:r>
          </a:p>
          <a:p>
            <a:pPr lvl="0">
              <a:spcBef>
                <a:spcPts val="0"/>
              </a:spcBef>
              <a:buNone/>
            </a:pPr>
            <a:r>
              <a:rPr lang="es-419">
                <a:latin typeface="Shadows Into Light"/>
                <a:ea typeface="Shadows Into Light"/>
                <a:cs typeface="Shadows Into Light"/>
                <a:sym typeface="Shadows Into Light"/>
              </a:rPr>
              <a:t>Valeria Pruneda, Miroslava Sánchez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/>
              <a:t>Modalidad de trabajo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s-419" sz="2400">
                <a:solidFill>
                  <a:srgbClr val="232323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La metodología de Proyectos tiene diversas modalidades	de trabajo, las cuales deben	responder a la situación y al contexto en el que se va a utilizar, es decir, a partir del tamaño del grupo, de la edad de los participantes y del total de sesiones y de horas que se tiene para desarrollarlo.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Shape 78"/>
          <p:cNvGraphicFramePr/>
          <p:nvPr/>
        </p:nvGraphicFramePr>
        <p:xfrm>
          <a:off x="975" y="2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{46E9CBF6-8665-491C-B66B-3048F026B2E9}</a:tableStyleId>
              </a:tblPr>
              <a:tblGrid>
                <a:gridCol w="1520175"/>
                <a:gridCol w="7621825"/>
              </a:tblGrid>
              <a:tr h="347500">
                <a:tc>
                  <a:txBody>
                    <a:bodyPr>
                      <a:noAutofit/>
                    </a:bodyPr>
                    <a:lstStyle/>
                    <a:p>
                      <a:pPr lvl="0" algn="just">
                        <a:spcBef>
                          <a:spcPts val="0"/>
                        </a:spcBef>
                        <a:buNone/>
                      </a:pPr>
                      <a:r>
                        <a:rPr b="1" lang="es-419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Nivel educativo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just">
                        <a:spcBef>
                          <a:spcPts val="0"/>
                        </a:spcBef>
                        <a:buNone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Preescolar</a:t>
                      </a:r>
                    </a:p>
                  </a:txBody>
                  <a:tcPr marT="91425" marB="91425" marR="91425" marL="91425"/>
                </a:tc>
              </a:tr>
              <a:tr h="3586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b="1" lang="es-419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Referencias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just">
                        <a:spcBef>
                          <a:spcPts val="0"/>
                        </a:spcBef>
                        <a:buNone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Programas	de Estudio 2011:	Guía	para la  Educadora (Preescolar, p. 102 y 173)</a:t>
                      </a:r>
                    </a:p>
                  </a:txBody>
                  <a:tcPr marT="91425" marB="91425" marR="91425" marL="91425"/>
                </a:tc>
              </a:tr>
              <a:tr h="1417200">
                <a:tc>
                  <a:txBody>
                    <a:bodyPr>
                      <a:noAutofit/>
                    </a:bodyPr>
                    <a:lstStyle/>
                    <a:p>
                      <a:pPr lvl="0" algn="just">
                        <a:spcBef>
                          <a:spcPts val="0"/>
                        </a:spcBef>
                        <a:buNone/>
                      </a:pPr>
                      <a:r>
                        <a:rPr b="1" lang="es-419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Definición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Son un conjunto de actividades sistemáticas e interrelacionadas para reconocer y analizar una situación o problema y proponer posibles soluciones.</a:t>
                      </a:r>
                    </a:p>
                    <a:p>
                      <a:pPr indent="-228600" lvl="0" marL="45720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Es una propuesta	de organización didáctica integradora que tiene su base en la articulación de contenidos, para dar sentido al aprendizaje, que promueve la colaboración de todos los integrantes del grupo a partir de lo que saben y de lo que necesitan aprender, para proponer	la resolución de algún problemas o situación significativa.</a:t>
                      </a:r>
                    </a:p>
                    <a:p>
                      <a:pPr indent="-228600" lvl="0" marL="45720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Los proyectos constan de tres partes: Planeación, Desarrollo y Evaluación</a:t>
                      </a:r>
                    </a:p>
                  </a:txBody>
                  <a:tcPr marT="91425" marB="91425" marR="91425" marL="91425"/>
                </a:tc>
              </a:tr>
              <a:tr h="14172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b="1" lang="es-419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Características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Brindan oportunidades	 para	que los alumnos actúen como exploradores del mundo, estimulen su análisis crítico, propongan acciones de cambio y su eventual puesta en práctica; los conduce no sólo a saber indagar, sino también a saber actuar de manera informada y participativa.</a:t>
                      </a:r>
                    </a:p>
                    <a:p>
                      <a:pPr indent="-228600" lvl="0" marL="457200" rtl="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Permiten la movilización de aprendizajes que contribuyen en los alumnos al desarrollo de competencias, a partir del manejo de la información, la realización de investigaciones sencillas (documentales y de	campo) y la obtención de productos concretos.</a:t>
                      </a:r>
                    </a:p>
                    <a:p>
                      <a:pPr indent="-228600" lvl="0" marL="45720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Contempla una organización de juegos y actividades	flexible y abierta a las aportaciones	de los	niños, con la coordinación permanente del docente. El tiempo de duración es variable, está en función del interés del grupo y de las acciones que deben desarrollar para su conclusión.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47927" l="28804" r="27520" t="14223"/>
          <a:stretch/>
        </p:blipFill>
        <p:spPr>
          <a:xfrm>
            <a:off x="141600" y="117974"/>
            <a:ext cx="8813625" cy="47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-1331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 sz="4800">
                <a:latin typeface="Amatic SC"/>
                <a:ea typeface="Amatic SC"/>
                <a:cs typeface="Amatic SC"/>
                <a:sym typeface="Amatic SC"/>
              </a:rPr>
              <a:t>objetivo 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71180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3000">
                <a:solidFill>
                  <a:srgbClr val="333333"/>
                </a:solidFill>
                <a:highlight>
                  <a:srgbClr val="FFFFFF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Se interesan en la observación de fenómenos naturales y las características de los seres vivos; participen en situaciones de experimentación que los lleven a describir, preguntar, predecir, comparar, registrar, elaborar explicaciones e intercambiar opiniones sobre procesos de transformación del mundo natural y social inmediato, y adquieran actitudes favorables hacia el cuidado del medio.</a:t>
            </a:r>
          </a:p>
          <a:p>
            <a:pPr lvl="0" algn="r">
              <a:spcBef>
                <a:spcPts val="0"/>
              </a:spcBef>
              <a:buNone/>
            </a:pPr>
            <a:r>
              <a:rPr b="1" lang="es-419" sz="1200">
                <a:solidFill>
                  <a:srgbClr val="333333"/>
                </a:solidFill>
                <a:highlight>
                  <a:srgbClr val="FFFFFF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DR. ANTONI ZABALA VIDIELLA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333333"/>
              </a:solidFill>
              <a:highlight>
                <a:srgbClr val="FFFFFF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