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9144000" cy="6858000" type="screen4x3"/>
  <p:notesSz cx="6858000" cy="88915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CPA" initials="ENEP"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E171933-4619-4E11-9A3F-F7608DF75F80}" styleName="Estilo medio 1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994" autoAdjust="0"/>
    <p:restoredTop sz="94660"/>
  </p:normalViewPr>
  <p:slideViewPr>
    <p:cSldViewPr snapToGrid="0">
      <p:cViewPr>
        <p:scale>
          <a:sx n="120" d="100"/>
          <a:sy n="120" d="100"/>
        </p:scale>
        <p:origin x="-324" y="21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6-10-14T10:31:30.859" idx="1">
    <p:pos x="651" y="601"/>
    <p:text>describe brevemente en que consiste.</p:text>
  </p:cm>
  <p:cm authorId="0" dt="2016-10-14T10:41:56.868" idx="2">
    <p:pos x="2089" y="1367"/>
    <p:text>inclir reflexión como cierre</p:text>
  </p:cm>
  <p:cm authorId="0" dt="2016-10-14T10:44:07.310" idx="3">
    <p:pos x="3987" y="771"/>
    <p:text>un indicador de evaluaci{on respecto a esto.</p:text>
  </p:cm>
  <p:cm authorId="0" dt="2016-10-14T10:47:17.562" idx="4">
    <p:pos x="801" y="2219"/>
    <p:text>seleccionar solamete los dos indicadores para evaluar a todo el grupo y esta lista utilizala para guiar le reflexión del caso en el cuaderno de evaluación continua.</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6-10-14T10:51:41.500" idx="5">
    <p:pos x="651" y="2244"/>
    <p:text>misma observación que en la primer actividad.</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3CD5035B-775E-4F31-80F3-4ED28C59827B}" type="datetimeFigureOut">
              <a:rPr lang="es-MX" smtClean="0"/>
              <a:t>14/10/2016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EB72074-B13C-4BFD-BD00-BE5651D36AA2}" type="slidenum">
              <a:rPr lang="es-MX" smtClean="0"/>
              <a:t>‹Nº›</a:t>
            </a:fld>
            <a:endParaRPr lang="es-MX"/>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933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CD5035B-775E-4F31-80F3-4ED28C59827B}" type="datetimeFigureOut">
              <a:rPr lang="es-MX" smtClean="0"/>
              <a:t>14/10/2016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EB72074-B13C-4BFD-BD00-BE5651D36AA2}" type="slidenum">
              <a:rPr lang="es-MX" smtClean="0"/>
              <a:t>‹Nº›</a:t>
            </a:fld>
            <a:endParaRPr lang="es-MX"/>
          </a:p>
        </p:txBody>
      </p:sp>
    </p:spTree>
    <p:extLst>
      <p:ext uri="{BB962C8B-B14F-4D97-AF65-F5344CB8AC3E}">
        <p14:creationId xmlns:p14="http://schemas.microsoft.com/office/powerpoint/2010/main" val="2508319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CD5035B-775E-4F31-80F3-4ED28C59827B}" type="datetimeFigureOut">
              <a:rPr lang="es-MX" smtClean="0"/>
              <a:t>14/10/2016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EB72074-B13C-4BFD-BD00-BE5651D36AA2}" type="slidenum">
              <a:rPr lang="es-MX" smtClean="0"/>
              <a:t>‹Nº›</a:t>
            </a:fld>
            <a:endParaRPr lang="es-MX"/>
          </a:p>
        </p:txBody>
      </p:sp>
    </p:spTree>
    <p:extLst>
      <p:ext uri="{BB962C8B-B14F-4D97-AF65-F5344CB8AC3E}">
        <p14:creationId xmlns:p14="http://schemas.microsoft.com/office/powerpoint/2010/main" val="2295359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CD5035B-775E-4F31-80F3-4ED28C59827B}" type="datetimeFigureOut">
              <a:rPr lang="es-MX" smtClean="0"/>
              <a:t>14/10/2016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EB72074-B13C-4BFD-BD00-BE5651D36AA2}" type="slidenum">
              <a:rPr lang="es-MX" smtClean="0"/>
              <a:t>‹Nº›</a:t>
            </a:fld>
            <a:endParaRPr lang="es-MX"/>
          </a:p>
        </p:txBody>
      </p:sp>
    </p:spTree>
    <p:extLst>
      <p:ext uri="{BB962C8B-B14F-4D97-AF65-F5344CB8AC3E}">
        <p14:creationId xmlns:p14="http://schemas.microsoft.com/office/powerpoint/2010/main" val="3190876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3CD5035B-775E-4F31-80F3-4ED28C59827B}" type="datetimeFigureOut">
              <a:rPr lang="es-MX" smtClean="0"/>
              <a:t>14/10/2016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EB72074-B13C-4BFD-BD00-BE5651D36AA2}" type="slidenum">
              <a:rPr lang="es-MX" smtClean="0"/>
              <a:t>‹Nº›</a:t>
            </a:fld>
            <a:endParaRPr lang="es-MX"/>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5159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CD5035B-775E-4F31-80F3-4ED28C59827B}" type="datetimeFigureOut">
              <a:rPr lang="es-MX" smtClean="0"/>
              <a:t>14/10/2016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EB72074-B13C-4BFD-BD00-BE5651D36AA2}" type="slidenum">
              <a:rPr lang="es-MX" smtClean="0"/>
              <a:t>‹Nº›</a:t>
            </a:fld>
            <a:endParaRPr lang="es-MX"/>
          </a:p>
        </p:txBody>
      </p:sp>
    </p:spTree>
    <p:extLst>
      <p:ext uri="{BB962C8B-B14F-4D97-AF65-F5344CB8AC3E}">
        <p14:creationId xmlns:p14="http://schemas.microsoft.com/office/powerpoint/2010/main" val="270476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822960" y="2582334"/>
            <a:ext cx="3703320" cy="32867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4663440" y="2582334"/>
            <a:ext cx="3703320" cy="328676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CD5035B-775E-4F31-80F3-4ED28C59827B}" type="datetimeFigureOut">
              <a:rPr lang="es-MX" smtClean="0"/>
              <a:t>14/10/2016</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EB72074-B13C-4BFD-BD00-BE5651D36AA2}" type="slidenum">
              <a:rPr lang="es-MX" smtClean="0"/>
              <a:t>‹Nº›</a:t>
            </a:fld>
            <a:endParaRPr lang="es-MX"/>
          </a:p>
        </p:txBody>
      </p:sp>
    </p:spTree>
    <p:extLst>
      <p:ext uri="{BB962C8B-B14F-4D97-AF65-F5344CB8AC3E}">
        <p14:creationId xmlns:p14="http://schemas.microsoft.com/office/powerpoint/2010/main" val="318209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CD5035B-775E-4F31-80F3-4ED28C59827B}" type="datetimeFigureOut">
              <a:rPr lang="es-MX" smtClean="0"/>
              <a:t>14/10/2016</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EB72074-B13C-4BFD-BD00-BE5651D36AA2}" type="slidenum">
              <a:rPr lang="es-MX" smtClean="0"/>
              <a:t>‹Nº›</a:t>
            </a:fld>
            <a:endParaRPr lang="es-MX"/>
          </a:p>
        </p:txBody>
      </p:sp>
    </p:spTree>
    <p:extLst>
      <p:ext uri="{BB962C8B-B14F-4D97-AF65-F5344CB8AC3E}">
        <p14:creationId xmlns:p14="http://schemas.microsoft.com/office/powerpoint/2010/main" val="552869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CD5035B-775E-4F31-80F3-4ED28C59827B}" type="datetimeFigureOut">
              <a:rPr lang="es-MX" smtClean="0"/>
              <a:t>14/10/2016</a:t>
            </a:fld>
            <a:endParaRPr lang="es-MX"/>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MX"/>
          </a:p>
        </p:txBody>
      </p:sp>
      <p:sp>
        <p:nvSpPr>
          <p:cNvPr id="9" name="Slide Number Placeholder 8"/>
          <p:cNvSpPr>
            <a:spLocks noGrp="1"/>
          </p:cNvSpPr>
          <p:nvPr>
            <p:ph type="sldNum" sz="quarter" idx="12"/>
          </p:nvPr>
        </p:nvSpPr>
        <p:spPr/>
        <p:txBody>
          <a:bodyPr/>
          <a:lstStyle/>
          <a:p>
            <a:fld id="{7EB72074-B13C-4BFD-BD00-BE5651D36AA2}" type="slidenum">
              <a:rPr lang="es-MX" smtClean="0"/>
              <a:t>‹Nº›</a:t>
            </a:fld>
            <a:endParaRPr lang="es-MX"/>
          </a:p>
        </p:txBody>
      </p:sp>
    </p:spTree>
    <p:extLst>
      <p:ext uri="{BB962C8B-B14F-4D97-AF65-F5344CB8AC3E}">
        <p14:creationId xmlns:p14="http://schemas.microsoft.com/office/powerpoint/2010/main" val="4123688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3CD5035B-775E-4F31-80F3-4ED28C59827B}" type="datetimeFigureOut">
              <a:rPr lang="es-MX" smtClean="0"/>
              <a:t>14/10/2016</a:t>
            </a:fld>
            <a:endParaRPr lang="es-MX"/>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s-MX"/>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EB72074-B13C-4BFD-BD00-BE5651D36AA2}" type="slidenum">
              <a:rPr lang="es-MX" smtClean="0"/>
              <a:t>‹Nº›</a:t>
            </a:fld>
            <a:endParaRPr lang="es-MX"/>
          </a:p>
        </p:txBody>
      </p:sp>
    </p:spTree>
    <p:extLst>
      <p:ext uri="{BB962C8B-B14F-4D97-AF65-F5344CB8AC3E}">
        <p14:creationId xmlns:p14="http://schemas.microsoft.com/office/powerpoint/2010/main" val="610779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3CD5035B-775E-4F31-80F3-4ED28C59827B}" type="datetimeFigureOut">
              <a:rPr lang="es-MX" smtClean="0"/>
              <a:t>14/10/2016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EB72074-B13C-4BFD-BD00-BE5651D36AA2}" type="slidenum">
              <a:rPr lang="es-MX" smtClean="0"/>
              <a:t>‹Nº›</a:t>
            </a:fld>
            <a:endParaRPr lang="es-MX"/>
          </a:p>
        </p:txBody>
      </p:sp>
    </p:spTree>
    <p:extLst>
      <p:ext uri="{BB962C8B-B14F-4D97-AF65-F5344CB8AC3E}">
        <p14:creationId xmlns:p14="http://schemas.microsoft.com/office/powerpoint/2010/main" val="2454617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3CD5035B-775E-4F31-80F3-4ED28C59827B}" type="datetimeFigureOut">
              <a:rPr lang="es-MX" smtClean="0"/>
              <a:t>14/10/2016</a:t>
            </a:fld>
            <a:endParaRPr lang="es-MX"/>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MX"/>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7EB72074-B13C-4BFD-BD00-BE5651D36AA2}" type="slidenum">
              <a:rPr lang="es-MX" smtClean="0"/>
              <a:t>‹Nº›</a:t>
            </a:fld>
            <a:endParaRPr lang="es-MX"/>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36358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196364018"/>
              </p:ext>
            </p:extLst>
          </p:nvPr>
        </p:nvGraphicFramePr>
        <p:xfrm>
          <a:off x="75299" y="58280"/>
          <a:ext cx="9000460" cy="2766807"/>
        </p:xfrm>
        <a:graphic>
          <a:graphicData uri="http://schemas.openxmlformats.org/drawingml/2006/table">
            <a:tbl>
              <a:tblPr firstRow="1" firstCol="1" bandRow="1">
                <a:tableStyleId>{69012ECD-51FC-41F1-AA8D-1B2483CD663E}</a:tableStyleId>
              </a:tblPr>
              <a:tblGrid>
                <a:gridCol w="3475900">
                  <a:extLst>
                    <a:ext uri="{9D8B030D-6E8A-4147-A177-3AD203B41FA5}">
                      <a16:colId xmlns="" xmlns:a16="http://schemas.microsoft.com/office/drawing/2014/main" val="2822360133"/>
                    </a:ext>
                  </a:extLst>
                </a:gridCol>
                <a:gridCol w="1588007">
                  <a:extLst>
                    <a:ext uri="{9D8B030D-6E8A-4147-A177-3AD203B41FA5}">
                      <a16:colId xmlns="" xmlns:a16="http://schemas.microsoft.com/office/drawing/2014/main" val="1931039129"/>
                    </a:ext>
                  </a:extLst>
                </a:gridCol>
                <a:gridCol w="1196255">
                  <a:extLst>
                    <a:ext uri="{9D8B030D-6E8A-4147-A177-3AD203B41FA5}">
                      <a16:colId xmlns="" xmlns:a16="http://schemas.microsoft.com/office/drawing/2014/main" val="4040057122"/>
                    </a:ext>
                  </a:extLst>
                </a:gridCol>
                <a:gridCol w="1420021">
                  <a:extLst>
                    <a:ext uri="{9D8B030D-6E8A-4147-A177-3AD203B41FA5}">
                      <a16:colId xmlns="" xmlns:a16="http://schemas.microsoft.com/office/drawing/2014/main" val="3557486999"/>
                    </a:ext>
                  </a:extLst>
                </a:gridCol>
                <a:gridCol w="1320277">
                  <a:extLst>
                    <a:ext uri="{9D8B030D-6E8A-4147-A177-3AD203B41FA5}">
                      <a16:colId xmlns="" xmlns:a16="http://schemas.microsoft.com/office/drawing/2014/main" val="899220622"/>
                    </a:ext>
                  </a:extLst>
                </a:gridCol>
              </a:tblGrid>
              <a:tr h="410980">
                <a:tc>
                  <a:txBody>
                    <a:bodyPr/>
                    <a:lstStyle/>
                    <a:p>
                      <a:pPr algn="ctr">
                        <a:spcAft>
                          <a:spcPts val="0"/>
                        </a:spcAft>
                      </a:pPr>
                      <a:r>
                        <a:rPr lang="es-ES_tradnl" sz="1200" dirty="0">
                          <a:solidFill>
                            <a:schemeClr val="tx1"/>
                          </a:solidFill>
                          <a:effectLst/>
                        </a:rPr>
                        <a:t>Actividad</a:t>
                      </a:r>
                      <a:endParaRPr lang="es-MX" sz="12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4293" marR="34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s-ES_tradnl" sz="1200" dirty="0">
                          <a:solidFill>
                            <a:schemeClr val="tx1"/>
                          </a:solidFill>
                          <a:effectLst/>
                        </a:rPr>
                        <a:t>-Campo/aspecto</a:t>
                      </a:r>
                    </a:p>
                    <a:p>
                      <a:pPr algn="ctr">
                        <a:spcAft>
                          <a:spcPts val="0"/>
                        </a:spcAft>
                      </a:pPr>
                      <a:r>
                        <a:rPr lang="es-ES_tradnl" sz="1200" dirty="0">
                          <a:solidFill>
                            <a:schemeClr val="tx1"/>
                          </a:solidFill>
                          <a:effectLst/>
                        </a:rPr>
                        <a:t>.Competencia</a:t>
                      </a:r>
                      <a:endParaRPr lang="es-MX" sz="12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4293" marR="34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s-ES_tradnl" sz="1200">
                          <a:solidFill>
                            <a:schemeClr val="tx1"/>
                          </a:solidFill>
                          <a:effectLst/>
                        </a:rPr>
                        <a:t>Aprendizaje Esperado</a:t>
                      </a:r>
                      <a:endParaRPr lang="es-MX" sz="1200" b="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4293" marR="34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s-ES_tradnl" sz="1200" dirty="0">
                          <a:solidFill>
                            <a:schemeClr val="tx1"/>
                          </a:solidFill>
                          <a:effectLst/>
                        </a:rPr>
                        <a:t>Organización</a:t>
                      </a:r>
                      <a:endParaRPr lang="es-MX" sz="1200" dirty="0">
                        <a:solidFill>
                          <a:schemeClr val="tx1"/>
                        </a:solidFill>
                        <a:effectLst/>
                      </a:endParaRPr>
                    </a:p>
                    <a:p>
                      <a:pPr algn="ctr">
                        <a:spcAft>
                          <a:spcPts val="0"/>
                        </a:spcAft>
                      </a:pPr>
                      <a:r>
                        <a:rPr lang="es-ES_tradnl" sz="1200" dirty="0">
                          <a:solidFill>
                            <a:schemeClr val="tx1"/>
                          </a:solidFill>
                          <a:effectLst/>
                        </a:rPr>
                        <a:t>Tiempo y espacio</a:t>
                      </a:r>
                      <a:endParaRPr lang="es-MX" sz="12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4293" marR="34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s-ES_tradnl" sz="1200" dirty="0">
                          <a:solidFill>
                            <a:schemeClr val="tx1"/>
                          </a:solidFill>
                          <a:effectLst/>
                        </a:rPr>
                        <a:t>Materiales</a:t>
                      </a:r>
                      <a:endParaRPr lang="es-MX" sz="12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4293" marR="34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987325183"/>
                  </a:ext>
                </a:extLst>
              </a:tr>
              <a:tr h="2355827">
                <a:tc>
                  <a:txBody>
                    <a:bodyPr/>
                    <a:lstStyle/>
                    <a:p>
                      <a:pPr algn="l">
                        <a:spcAft>
                          <a:spcPts val="0"/>
                        </a:spcAft>
                      </a:pPr>
                      <a:endParaRPr lang="es-ES_tradnl" sz="1000" dirty="0">
                        <a:solidFill>
                          <a:schemeClr val="tx1"/>
                        </a:solidFill>
                        <a:effectLst/>
                        <a:latin typeface="Berlin Sans FB" panose="020E0602020502020306" pitchFamily="34" charset="0"/>
                      </a:endParaRPr>
                    </a:p>
                    <a:p>
                      <a:pPr algn="ctr">
                        <a:spcAft>
                          <a:spcPts val="0"/>
                        </a:spcAft>
                      </a:pPr>
                      <a:r>
                        <a:rPr lang="es-ES_tradnl" sz="1200" dirty="0">
                          <a:solidFill>
                            <a:schemeClr val="tx1"/>
                          </a:solidFill>
                          <a:effectLst/>
                          <a:latin typeface="Berlin Sans FB" panose="020E0602020502020306" pitchFamily="34" charset="0"/>
                        </a:rPr>
                        <a:t>Recompensa</a:t>
                      </a:r>
                      <a:r>
                        <a:rPr lang="es-ES_tradnl" sz="1200" baseline="0" dirty="0">
                          <a:solidFill>
                            <a:schemeClr val="tx1"/>
                          </a:solidFill>
                          <a:effectLst/>
                          <a:latin typeface="Berlin Sans FB" panose="020E0602020502020306" pitchFamily="34" charset="0"/>
                        </a:rPr>
                        <a:t> o castigo</a:t>
                      </a:r>
                    </a:p>
                    <a:p>
                      <a:pPr algn="l">
                        <a:spcAft>
                          <a:spcPts val="0"/>
                        </a:spcAft>
                      </a:pPr>
                      <a:endParaRPr lang="es-ES_tradnl" sz="1000" b="0" baseline="0" dirty="0">
                        <a:solidFill>
                          <a:schemeClr val="tx1"/>
                        </a:solidFill>
                        <a:effectLst/>
                        <a:latin typeface="Berlin Sans FB" panose="020E0602020502020306" pitchFamily="34" charset="0"/>
                      </a:endParaRPr>
                    </a:p>
                    <a:p>
                      <a:pPr algn="l">
                        <a:spcAft>
                          <a:spcPts val="0"/>
                        </a:spcAft>
                      </a:pPr>
                      <a:r>
                        <a:rPr lang="es-ES_tradnl" sz="1000" b="0" baseline="0" dirty="0">
                          <a:solidFill>
                            <a:schemeClr val="tx1"/>
                          </a:solidFill>
                          <a:effectLst/>
                          <a:latin typeface="Berlin Sans FB" panose="020E0602020502020306" pitchFamily="34" charset="0"/>
                        </a:rPr>
                        <a:t>INICIO: Se les explica la actividad de qué tratará, qué contiene el premio, cuáles son las reglas, etc.  </a:t>
                      </a:r>
                    </a:p>
                    <a:p>
                      <a:pPr algn="l">
                        <a:spcAft>
                          <a:spcPts val="0"/>
                        </a:spcAft>
                      </a:pPr>
                      <a:endParaRPr lang="es-ES_tradnl" sz="1000" b="0" baseline="0" dirty="0">
                        <a:solidFill>
                          <a:schemeClr val="tx1"/>
                        </a:solidFill>
                        <a:effectLst/>
                        <a:latin typeface="Berlin Sans FB" panose="020E0602020502020306" pitchFamily="34" charset="0"/>
                      </a:endParaRPr>
                    </a:p>
                    <a:p>
                      <a:pPr algn="l">
                        <a:spcAft>
                          <a:spcPts val="0"/>
                        </a:spcAft>
                      </a:pPr>
                      <a:r>
                        <a:rPr lang="es-ES_tradnl" sz="1000" b="0" baseline="0" dirty="0">
                          <a:solidFill>
                            <a:schemeClr val="tx1"/>
                          </a:solidFill>
                          <a:effectLst/>
                          <a:latin typeface="Berlin Sans FB" panose="020E0602020502020306" pitchFamily="34" charset="0"/>
                        </a:rPr>
                        <a:t>DESARROLLO: La actividad durará durante toda la semana, al niño que no respete las reglas, al que no trabaje, al que no quiera participar se le irá quitando un dulce de su </a:t>
                      </a:r>
                      <a:r>
                        <a:rPr lang="es-ES_tradnl" sz="1000" b="0" baseline="0" dirty="0" smtClean="0">
                          <a:solidFill>
                            <a:schemeClr val="tx1"/>
                          </a:solidFill>
                          <a:effectLst/>
                          <a:latin typeface="Berlin Sans FB" panose="020E0602020502020306" pitchFamily="34" charset="0"/>
                        </a:rPr>
                        <a:t>bolo e igual al contrario, al que trabaje, respete reglas, ayude a sus compañeros se le irá asignando más dulces a su bolsa. </a:t>
                      </a:r>
                      <a:endParaRPr lang="es-ES_tradnl" sz="1000" b="0" baseline="0" dirty="0" smtClean="0">
                        <a:solidFill>
                          <a:schemeClr val="tx1"/>
                        </a:solidFill>
                        <a:effectLst/>
                        <a:latin typeface="Berlin Sans FB" panose="020E0602020502020306" pitchFamily="34" charset="0"/>
                      </a:endParaRPr>
                    </a:p>
                    <a:p>
                      <a:pPr algn="l">
                        <a:spcAft>
                          <a:spcPts val="0"/>
                        </a:spcAft>
                      </a:pPr>
                      <a:r>
                        <a:rPr lang="es-ES_tradnl" sz="1000" b="0" baseline="0" dirty="0" smtClean="0">
                          <a:solidFill>
                            <a:srgbClr val="FF0000"/>
                          </a:solidFill>
                          <a:effectLst/>
                          <a:latin typeface="Berlin Sans FB" panose="020E0602020502020306" pitchFamily="34" charset="0"/>
                        </a:rPr>
                        <a:t>CIERRE</a:t>
                      </a:r>
                      <a:r>
                        <a:rPr lang="es-ES_tradnl" sz="1000" b="0" baseline="0" dirty="0">
                          <a:solidFill>
                            <a:srgbClr val="FF0000"/>
                          </a:solidFill>
                          <a:effectLst/>
                          <a:latin typeface="Berlin Sans FB" panose="020E0602020502020306" pitchFamily="34" charset="0"/>
                        </a:rPr>
                        <a:t>: </a:t>
                      </a:r>
                      <a:r>
                        <a:rPr lang="es-ES_tradnl" sz="1000" b="0" baseline="0" dirty="0" smtClean="0">
                          <a:solidFill>
                            <a:srgbClr val="FF0000"/>
                          </a:solidFill>
                          <a:effectLst/>
                          <a:latin typeface="Berlin Sans FB" panose="020E0602020502020306" pitchFamily="34" charset="0"/>
                        </a:rPr>
                        <a:t>El </a:t>
                      </a:r>
                      <a:r>
                        <a:rPr lang="es-ES_tradnl" sz="1000" b="0" baseline="0" dirty="0">
                          <a:solidFill>
                            <a:srgbClr val="FF0000"/>
                          </a:solidFill>
                          <a:effectLst/>
                          <a:latin typeface="Berlin Sans FB" panose="020E0602020502020306" pitchFamily="34" charset="0"/>
                        </a:rPr>
                        <a:t>viernes, último día de la semana, se les entrega su bolsa de dulces con los dulces pudo mantener o recolectar durante la semana. </a:t>
                      </a:r>
                      <a:endParaRPr lang="es-MX" sz="1000" b="0" dirty="0">
                        <a:solidFill>
                          <a:srgbClr val="FF0000"/>
                        </a:solidFill>
                        <a:effectLst/>
                        <a:latin typeface="Berlin Sans FB" panose="020E0602020502020306" pitchFamily="34" charset="0"/>
                      </a:endParaRPr>
                    </a:p>
                  </a:txBody>
                  <a:tcPr marL="34293" marR="34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s-ES_tradnl" sz="1000" dirty="0">
                          <a:solidFill>
                            <a:schemeClr val="tx1"/>
                          </a:solidFill>
                          <a:effectLst/>
                          <a:latin typeface="Berlin Sans FB" panose="020E0602020502020306" pitchFamily="34" charset="0"/>
                        </a:rPr>
                        <a:t> </a:t>
                      </a:r>
                      <a:endParaRPr lang="es-MX" sz="1000" dirty="0">
                        <a:solidFill>
                          <a:schemeClr val="tx1"/>
                        </a:solidFill>
                        <a:effectLst/>
                        <a:latin typeface="Berlin Sans FB" panose="020E0602020502020306" pitchFamily="34" charset="0"/>
                      </a:endParaRPr>
                    </a:p>
                    <a:p>
                      <a:pPr algn="l">
                        <a:spcAft>
                          <a:spcPts val="0"/>
                        </a:spcAft>
                      </a:pPr>
                      <a:r>
                        <a:rPr lang="es-ES_tradnl" sz="1000" dirty="0">
                          <a:solidFill>
                            <a:schemeClr val="tx1"/>
                          </a:solidFill>
                          <a:effectLst/>
                          <a:latin typeface="Berlin Sans FB" panose="020E0602020502020306" pitchFamily="34" charset="0"/>
                        </a:rPr>
                        <a:t>  -Desarrollo personal y social/ Identidad personal</a:t>
                      </a:r>
                    </a:p>
                    <a:p>
                      <a:pPr algn="l">
                        <a:spcAft>
                          <a:spcPts val="0"/>
                        </a:spcAft>
                      </a:pPr>
                      <a:endParaRPr lang="es-ES_tradnl" sz="1000" dirty="0">
                        <a:solidFill>
                          <a:schemeClr val="tx1"/>
                        </a:solidFill>
                        <a:effectLst/>
                        <a:latin typeface="Berlin Sans FB" panose="020E0602020502020306" pitchFamily="34" charset="0"/>
                      </a:endParaRPr>
                    </a:p>
                    <a:p>
                      <a:pPr algn="l">
                        <a:spcAft>
                          <a:spcPts val="0"/>
                        </a:spcAft>
                      </a:pPr>
                      <a:r>
                        <a:rPr lang="es-ES_tradnl" sz="1000" dirty="0">
                          <a:solidFill>
                            <a:schemeClr val="tx1"/>
                          </a:solidFill>
                          <a:effectLst/>
                          <a:latin typeface="Berlin Sans FB" panose="020E0602020502020306" pitchFamily="34" charset="0"/>
                        </a:rPr>
                        <a:t>-</a:t>
                      </a:r>
                      <a:r>
                        <a:rPr lang="es-MX" sz="1000" dirty="0">
                          <a:solidFill>
                            <a:schemeClr val="tx1"/>
                          </a:solidFill>
                          <a:effectLst/>
                          <a:latin typeface="Berlin Sans FB" panose="020E0602020502020306" pitchFamily="34" charset="0"/>
                        </a:rPr>
                        <a:t> Actúa gradualmente con mayor confianza y control de acuerdo con criterios, reglas y convenciones externas que regulan su conducta en los diferentes ámbitos en que participa</a:t>
                      </a:r>
                    </a:p>
                    <a:p>
                      <a:pPr algn="l">
                        <a:spcAft>
                          <a:spcPts val="0"/>
                        </a:spcAft>
                      </a:pPr>
                      <a:endParaRPr lang="es-MX" sz="1000" dirty="0">
                        <a:solidFill>
                          <a:schemeClr val="tx1"/>
                        </a:solidFill>
                        <a:effectLst/>
                        <a:latin typeface="Berlin Sans FB" panose="020E0602020502020306" pitchFamily="34" charset="0"/>
                      </a:endParaRPr>
                    </a:p>
                    <a:p>
                      <a:pPr algn="l">
                        <a:spcAft>
                          <a:spcPts val="0"/>
                        </a:spcAft>
                      </a:pPr>
                      <a:endParaRPr lang="es-MX" sz="1000" dirty="0">
                        <a:solidFill>
                          <a:schemeClr val="tx1"/>
                        </a:solidFill>
                        <a:effectLst/>
                        <a:latin typeface="Berlin Sans FB" panose="020E0602020502020306" pitchFamily="34" charset="0"/>
                      </a:endParaRPr>
                    </a:p>
                    <a:p>
                      <a:pPr algn="l">
                        <a:spcAft>
                          <a:spcPts val="0"/>
                        </a:spcAft>
                      </a:pPr>
                      <a:endParaRPr lang="es-MX" sz="1000" dirty="0">
                        <a:solidFill>
                          <a:schemeClr val="tx1"/>
                        </a:solidFill>
                        <a:effectLst/>
                        <a:latin typeface="Berlin Sans FB" panose="020E0602020502020306" pitchFamily="34" charset="0"/>
                      </a:endParaRPr>
                    </a:p>
                  </a:txBody>
                  <a:tcPr marL="34293" marR="34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s-ES_tradnl" sz="1000" dirty="0">
                          <a:solidFill>
                            <a:schemeClr val="tx1"/>
                          </a:solidFill>
                          <a:effectLst/>
                          <a:latin typeface="Berlin Sans FB" panose="020E0602020502020306" pitchFamily="34" charset="0"/>
                        </a:rPr>
                        <a:t> </a:t>
                      </a:r>
                      <a:endParaRPr lang="es-MX" sz="1000" dirty="0">
                        <a:solidFill>
                          <a:schemeClr val="tx1"/>
                        </a:solidFill>
                        <a:effectLst/>
                        <a:latin typeface="Berlin Sans FB" panose="020E0602020502020306" pitchFamily="34" charset="0"/>
                      </a:endParaRPr>
                    </a:p>
                    <a:p>
                      <a:pPr algn="just">
                        <a:spcAft>
                          <a:spcPts val="0"/>
                        </a:spcAft>
                      </a:pPr>
                      <a:r>
                        <a:rPr lang="es-MX" sz="1000" dirty="0">
                          <a:solidFill>
                            <a:schemeClr val="tx1"/>
                          </a:solidFill>
                          <a:effectLst/>
                          <a:latin typeface="Berlin Sans FB" panose="020E0602020502020306" pitchFamily="34" charset="0"/>
                        </a:rPr>
                        <a:t>-Controla gradualmente conductas impulsivas que afectan a los demás y evita agredir verbal o físicamente a sus compañeras o compañeros y a otras personas.</a:t>
                      </a:r>
                      <a:endParaRPr lang="es-MX" sz="1000" dirty="0">
                        <a:solidFill>
                          <a:schemeClr val="tx1"/>
                        </a:solidFill>
                        <a:effectLst/>
                        <a:latin typeface="Berlin Sans FB" panose="020E0602020502020306" pitchFamily="34" charset="0"/>
                        <a:ea typeface="Times New Roman" panose="02020603050405020304" pitchFamily="18" charset="0"/>
                        <a:cs typeface="Times New Roman" panose="02020603050405020304" pitchFamily="18" charset="0"/>
                      </a:endParaRPr>
                    </a:p>
                  </a:txBody>
                  <a:tcPr marL="34293" marR="34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es-MX" sz="1000" dirty="0">
                        <a:solidFill>
                          <a:schemeClr val="tx1"/>
                        </a:solidFill>
                        <a:effectLst/>
                        <a:latin typeface="Berlin Sans FB" panose="020E0602020502020306" pitchFamily="34" charset="0"/>
                      </a:endParaRPr>
                    </a:p>
                    <a:p>
                      <a:pPr algn="just">
                        <a:spcAft>
                          <a:spcPts val="0"/>
                        </a:spcAft>
                      </a:pPr>
                      <a:r>
                        <a:rPr lang="es-MX" sz="1000" dirty="0">
                          <a:solidFill>
                            <a:schemeClr val="tx1"/>
                          </a:solidFill>
                          <a:effectLst/>
                          <a:latin typeface="Berlin Sans FB" panose="020E0602020502020306" pitchFamily="34" charset="0"/>
                        </a:rPr>
                        <a:t>Organización: </a:t>
                      </a:r>
                    </a:p>
                    <a:p>
                      <a:pPr algn="just">
                        <a:spcAft>
                          <a:spcPts val="0"/>
                        </a:spcAft>
                      </a:pPr>
                      <a:r>
                        <a:rPr lang="es-MX" sz="1000" baseline="0" dirty="0">
                          <a:solidFill>
                            <a:schemeClr val="tx1"/>
                          </a:solidFill>
                          <a:effectLst/>
                          <a:latin typeface="Berlin Sans FB" panose="020E0602020502020306" pitchFamily="34" charset="0"/>
                        </a:rPr>
                        <a:t>Individual</a:t>
                      </a:r>
                    </a:p>
                    <a:p>
                      <a:pPr algn="just">
                        <a:spcAft>
                          <a:spcPts val="0"/>
                        </a:spcAft>
                      </a:pPr>
                      <a:endParaRPr lang="es-MX" sz="1000" baseline="0" dirty="0">
                        <a:solidFill>
                          <a:schemeClr val="tx1"/>
                        </a:solidFill>
                        <a:effectLst/>
                        <a:latin typeface="Berlin Sans FB" panose="020E0602020502020306" pitchFamily="34" charset="0"/>
                      </a:endParaRPr>
                    </a:p>
                    <a:p>
                      <a:pPr algn="just">
                        <a:spcAft>
                          <a:spcPts val="0"/>
                        </a:spcAft>
                      </a:pPr>
                      <a:r>
                        <a:rPr lang="es-MX" sz="1000" baseline="0" dirty="0">
                          <a:solidFill>
                            <a:schemeClr val="tx1"/>
                          </a:solidFill>
                          <a:effectLst/>
                          <a:latin typeface="Berlin Sans FB" panose="020E0602020502020306" pitchFamily="34" charset="0"/>
                        </a:rPr>
                        <a:t>Tiempo: </a:t>
                      </a:r>
                    </a:p>
                    <a:p>
                      <a:pPr algn="just">
                        <a:spcAft>
                          <a:spcPts val="0"/>
                        </a:spcAft>
                      </a:pPr>
                      <a:r>
                        <a:rPr lang="es-MX" sz="1000" baseline="0" dirty="0">
                          <a:solidFill>
                            <a:schemeClr val="tx1"/>
                          </a:solidFill>
                          <a:effectLst/>
                          <a:latin typeface="Berlin Sans FB" panose="020E0602020502020306" pitchFamily="34" charset="0"/>
                        </a:rPr>
                        <a:t>Durante toda la semana</a:t>
                      </a:r>
                    </a:p>
                    <a:p>
                      <a:pPr algn="just">
                        <a:spcAft>
                          <a:spcPts val="0"/>
                        </a:spcAft>
                      </a:pPr>
                      <a:endParaRPr lang="es-MX" sz="1000" baseline="0" dirty="0">
                        <a:solidFill>
                          <a:schemeClr val="tx1"/>
                        </a:solidFill>
                        <a:effectLst/>
                        <a:latin typeface="Berlin Sans FB" panose="020E0602020502020306" pitchFamily="34" charset="0"/>
                      </a:endParaRPr>
                    </a:p>
                    <a:p>
                      <a:pPr algn="just">
                        <a:spcAft>
                          <a:spcPts val="0"/>
                        </a:spcAft>
                      </a:pPr>
                      <a:r>
                        <a:rPr lang="es-MX" sz="1000" baseline="0" dirty="0">
                          <a:solidFill>
                            <a:schemeClr val="tx1"/>
                          </a:solidFill>
                          <a:effectLst/>
                          <a:latin typeface="Berlin Sans FB" panose="020E0602020502020306" pitchFamily="34" charset="0"/>
                        </a:rPr>
                        <a:t>Espacio: </a:t>
                      </a:r>
                    </a:p>
                    <a:p>
                      <a:pPr algn="just">
                        <a:spcAft>
                          <a:spcPts val="0"/>
                        </a:spcAft>
                      </a:pPr>
                      <a:r>
                        <a:rPr lang="es-MX" sz="1000" baseline="0" dirty="0">
                          <a:solidFill>
                            <a:schemeClr val="tx1"/>
                          </a:solidFill>
                          <a:effectLst/>
                          <a:latin typeface="Berlin Sans FB" panose="020E0602020502020306" pitchFamily="34" charset="0"/>
                        </a:rPr>
                        <a:t>Aula de clase y patio</a:t>
                      </a:r>
                      <a:endParaRPr lang="es-MX" sz="1000" dirty="0">
                        <a:solidFill>
                          <a:schemeClr val="tx1"/>
                        </a:solidFill>
                        <a:effectLst/>
                        <a:latin typeface="Berlin Sans FB" panose="020E0602020502020306" pitchFamily="34" charset="0"/>
                        <a:ea typeface="Times New Roman" panose="02020603050405020304" pitchFamily="18" charset="0"/>
                        <a:cs typeface="Times New Roman" panose="02020603050405020304" pitchFamily="18" charset="0"/>
                      </a:endParaRPr>
                    </a:p>
                  </a:txBody>
                  <a:tcPr marL="34293" marR="34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es-ES_tradnl" sz="1000" dirty="0">
                        <a:solidFill>
                          <a:schemeClr val="tx1"/>
                        </a:solidFill>
                        <a:effectLst/>
                        <a:latin typeface="Berlin Sans FB" panose="020E0602020502020306" pitchFamily="34" charset="0"/>
                      </a:endParaRPr>
                    </a:p>
                    <a:p>
                      <a:pPr algn="just">
                        <a:spcAft>
                          <a:spcPts val="0"/>
                        </a:spcAft>
                      </a:pPr>
                      <a:r>
                        <a:rPr lang="es-ES_tradnl" sz="1000" dirty="0">
                          <a:solidFill>
                            <a:schemeClr val="tx1"/>
                          </a:solidFill>
                          <a:effectLst/>
                          <a:latin typeface="Berlin Sans FB" panose="020E0602020502020306" pitchFamily="34" charset="0"/>
                        </a:rPr>
                        <a:t>- Bolsa de celofán </a:t>
                      </a:r>
                      <a:endParaRPr lang="es-MX" sz="1000" dirty="0">
                        <a:solidFill>
                          <a:schemeClr val="tx1"/>
                        </a:solidFill>
                        <a:effectLst/>
                        <a:latin typeface="Berlin Sans FB" panose="020E0602020502020306" pitchFamily="34" charset="0"/>
                        <a:ea typeface="Times New Roman" panose="02020603050405020304" pitchFamily="18" charset="0"/>
                        <a:cs typeface="Times New Roman" panose="02020603050405020304" pitchFamily="18" charset="0"/>
                      </a:endParaRPr>
                    </a:p>
                  </a:txBody>
                  <a:tcPr marL="34293" marR="34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913355809"/>
                  </a:ext>
                </a:extLst>
              </a:tr>
            </a:tbl>
          </a:graphicData>
        </a:graphic>
      </p:graphicFrame>
      <p:graphicFrame>
        <p:nvGraphicFramePr>
          <p:cNvPr id="5" name="Tabla 4"/>
          <p:cNvGraphicFramePr>
            <a:graphicFrameLocks noGrp="1"/>
          </p:cNvGraphicFramePr>
          <p:nvPr>
            <p:extLst>
              <p:ext uri="{D42A27DB-BD31-4B8C-83A1-F6EECF244321}">
                <p14:modId xmlns:p14="http://schemas.microsoft.com/office/powerpoint/2010/main" val="3723400975"/>
              </p:ext>
            </p:extLst>
          </p:nvPr>
        </p:nvGraphicFramePr>
        <p:xfrm>
          <a:off x="77401" y="2920620"/>
          <a:ext cx="8991222" cy="1889323"/>
        </p:xfrm>
        <a:graphic>
          <a:graphicData uri="http://schemas.openxmlformats.org/drawingml/2006/table">
            <a:tbl>
              <a:tblPr firstRow="1" bandRow="1">
                <a:tableStyleId>{5C22544A-7EE6-4342-B048-85BDC9FD1C3A}</a:tableStyleId>
              </a:tblPr>
              <a:tblGrid>
                <a:gridCol w="1796818">
                  <a:extLst>
                    <a:ext uri="{9D8B030D-6E8A-4147-A177-3AD203B41FA5}">
                      <a16:colId xmlns="" xmlns:a16="http://schemas.microsoft.com/office/drawing/2014/main" val="4147358277"/>
                    </a:ext>
                  </a:extLst>
                </a:gridCol>
                <a:gridCol w="1796818">
                  <a:extLst>
                    <a:ext uri="{9D8B030D-6E8A-4147-A177-3AD203B41FA5}">
                      <a16:colId xmlns="" xmlns:a16="http://schemas.microsoft.com/office/drawing/2014/main" val="433981408"/>
                    </a:ext>
                  </a:extLst>
                </a:gridCol>
                <a:gridCol w="1796818">
                  <a:extLst>
                    <a:ext uri="{9D8B030D-6E8A-4147-A177-3AD203B41FA5}">
                      <a16:colId xmlns="" xmlns:a16="http://schemas.microsoft.com/office/drawing/2014/main" val="1506172110"/>
                    </a:ext>
                  </a:extLst>
                </a:gridCol>
                <a:gridCol w="1796818"/>
                <a:gridCol w="1803950">
                  <a:extLst>
                    <a:ext uri="{9D8B030D-6E8A-4147-A177-3AD203B41FA5}">
                      <a16:colId xmlns="" xmlns:a16="http://schemas.microsoft.com/office/drawing/2014/main" val="3604395014"/>
                    </a:ext>
                  </a:extLst>
                </a:gridCol>
              </a:tblGrid>
              <a:tr h="431954">
                <a:tc>
                  <a:txBody>
                    <a:bodyPr/>
                    <a:lstStyle/>
                    <a:p>
                      <a:pPr algn="ctr"/>
                      <a:r>
                        <a:rPr lang="es-MX" sz="1100" dirty="0">
                          <a:solidFill>
                            <a:schemeClr val="tx1"/>
                          </a:solidFill>
                          <a:latin typeface="Arial Rounded MT Bold" panose="020F0704030504030204" pitchFamily="34" charset="0"/>
                        </a:rPr>
                        <a:t>EVALUACIÓN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100" dirty="0">
                          <a:solidFill>
                            <a:schemeClr val="tx1"/>
                          </a:solidFill>
                          <a:latin typeface="Arial Rounded MT Bold" panose="020F0704030504030204" pitchFamily="34" charset="0"/>
                        </a:rPr>
                        <a:t>SI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100" dirty="0" smtClean="0">
                          <a:solidFill>
                            <a:schemeClr val="tx1"/>
                          </a:solidFill>
                          <a:latin typeface="Arial Rounded MT Bold" panose="020F0704030504030204" pitchFamily="34" charset="0"/>
                        </a:rPr>
                        <a:t>NO</a:t>
                      </a:r>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100" dirty="0" smtClean="0">
                          <a:solidFill>
                            <a:schemeClr val="tx1"/>
                          </a:solidFill>
                          <a:latin typeface="Arial Rounded MT Bold" panose="020F0704030504030204" pitchFamily="34" charset="0"/>
                        </a:rPr>
                        <a:t>PROCESO</a:t>
                      </a:r>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100" dirty="0">
                          <a:solidFill>
                            <a:schemeClr val="tx1"/>
                          </a:solidFill>
                          <a:latin typeface="Arial Rounded MT Bold" panose="020F0704030504030204" pitchFamily="34" charset="0"/>
                        </a:rPr>
                        <a:t>OBSERVACIONES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207474326"/>
                  </a:ext>
                </a:extLst>
              </a:tr>
              <a:tr h="268413">
                <a:tc>
                  <a:txBody>
                    <a:bodyPr/>
                    <a:lstStyle/>
                    <a:p>
                      <a:pPr algn="ctr"/>
                      <a:r>
                        <a:rPr lang="es-MX" sz="800" b="0" dirty="0">
                          <a:solidFill>
                            <a:schemeClr val="tx1"/>
                          </a:solidFill>
                          <a:latin typeface="Arial Rounded MT Bold" panose="020F0704030504030204" pitchFamily="34" charset="0"/>
                        </a:rPr>
                        <a:t>¿Participa en juegos respetando las reglas?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710513877"/>
                  </a:ext>
                </a:extLst>
              </a:tr>
              <a:tr h="233916">
                <a:tc>
                  <a:txBody>
                    <a:bodyPr/>
                    <a:lstStyle/>
                    <a:p>
                      <a:pPr algn="ctr"/>
                      <a:r>
                        <a:rPr lang="es-MX" sz="800" b="0" dirty="0">
                          <a:solidFill>
                            <a:srgbClr val="FF0000"/>
                          </a:solidFill>
                          <a:latin typeface="Arial Rounded MT Bold" panose="020F0704030504030204" pitchFamily="34" charset="0"/>
                        </a:rPr>
                        <a:t>¿Controla conductas impulsivas?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5654049"/>
                  </a:ext>
                </a:extLst>
              </a:tr>
              <a:tr h="261915">
                <a:tc>
                  <a:txBody>
                    <a:bodyPr/>
                    <a:lstStyle/>
                    <a:p>
                      <a:pPr algn="ctr"/>
                      <a:r>
                        <a:rPr lang="es-MX" sz="800" b="0" dirty="0">
                          <a:solidFill>
                            <a:schemeClr val="tx1"/>
                          </a:solidFill>
                          <a:latin typeface="Arial Rounded MT Bold" panose="020F0704030504030204" pitchFamily="34" charset="0"/>
                        </a:rPr>
                        <a:t>¿Respeta</a:t>
                      </a:r>
                      <a:r>
                        <a:rPr lang="es-MX" sz="800" b="0" baseline="0" dirty="0">
                          <a:solidFill>
                            <a:schemeClr val="tx1"/>
                          </a:solidFill>
                          <a:latin typeface="Arial Rounded MT Bold" panose="020F0704030504030204" pitchFamily="34" charset="0"/>
                        </a:rPr>
                        <a:t> materiales?</a:t>
                      </a:r>
                      <a:endParaRPr lang="es-MX" sz="8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10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10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709440305"/>
                  </a:ext>
                </a:extLst>
              </a:tr>
              <a:tr h="265814">
                <a:tc>
                  <a:txBody>
                    <a:bodyPr/>
                    <a:lstStyle/>
                    <a:p>
                      <a:pPr algn="ctr"/>
                      <a:r>
                        <a:rPr lang="es-MX" sz="800" b="0" dirty="0">
                          <a:solidFill>
                            <a:schemeClr val="tx1"/>
                          </a:solidFill>
                          <a:latin typeface="Arial Rounded MT Bold" panose="020F0704030504030204" pitchFamily="34" charset="0"/>
                        </a:rPr>
                        <a:t>¿Respeta</a:t>
                      </a:r>
                      <a:r>
                        <a:rPr lang="es-MX" sz="800" b="0" baseline="0" dirty="0">
                          <a:solidFill>
                            <a:schemeClr val="tx1"/>
                          </a:solidFill>
                          <a:latin typeface="Arial Rounded MT Bold" panose="020F0704030504030204" pitchFamily="34" charset="0"/>
                        </a:rPr>
                        <a:t> las indicaciones?</a:t>
                      </a:r>
                      <a:endParaRPr lang="es-MX" sz="8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10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10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407615070"/>
                  </a:ext>
                </a:extLst>
              </a:tr>
              <a:tr h="170121">
                <a:tc>
                  <a:txBody>
                    <a:bodyPr/>
                    <a:lstStyle/>
                    <a:p>
                      <a:pPr algn="ctr"/>
                      <a:r>
                        <a:rPr lang="es-MX" sz="800" b="0" dirty="0">
                          <a:solidFill>
                            <a:schemeClr val="tx1"/>
                          </a:solidFill>
                          <a:latin typeface="Arial Rounded MT Bold" panose="020F0704030504030204" pitchFamily="34" charset="0"/>
                        </a:rPr>
                        <a:t>¿Trabaja?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186947362"/>
                  </a:ext>
                </a:extLst>
              </a:tr>
            </a:tbl>
          </a:graphicData>
        </a:graphic>
      </p:graphicFrame>
      <p:sp>
        <p:nvSpPr>
          <p:cNvPr id="6" name="Elipse 5"/>
          <p:cNvSpPr/>
          <p:nvPr/>
        </p:nvSpPr>
        <p:spPr>
          <a:xfrm>
            <a:off x="36457" y="4995082"/>
            <a:ext cx="5668307" cy="1831386"/>
          </a:xfrm>
          <a:prstGeom prst="ellipse">
            <a:avLst/>
          </a:prstGeom>
          <a:noFill/>
          <a:ln w="19050"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es-MX" sz="1000" b="1" u="sng" dirty="0">
                <a:solidFill>
                  <a:schemeClr val="tx1"/>
                </a:solidFill>
                <a:latin typeface="Berlin Sans FB" panose="020E0602020502020306" pitchFamily="34" charset="0"/>
              </a:rPr>
              <a:t>Justificación</a:t>
            </a:r>
            <a:r>
              <a:rPr lang="es-MX" sz="1000" dirty="0">
                <a:solidFill>
                  <a:schemeClr val="tx1"/>
                </a:solidFill>
                <a:latin typeface="Berlin Sans FB" panose="020E0602020502020306" pitchFamily="34" charset="0"/>
              </a:rPr>
              <a:t>: </a:t>
            </a:r>
          </a:p>
          <a:p>
            <a:pPr algn="ctr"/>
            <a:r>
              <a:rPr lang="es-MX" sz="1000" dirty="0" smtClean="0">
                <a:solidFill>
                  <a:schemeClr val="tx1"/>
                </a:solidFill>
                <a:latin typeface="Berlin Sans FB" panose="020E0602020502020306" pitchFamily="34" charset="0"/>
              </a:rPr>
              <a:t>Esta </a:t>
            </a:r>
            <a:r>
              <a:rPr lang="es-MX" sz="1000" dirty="0">
                <a:solidFill>
                  <a:schemeClr val="tx1"/>
                </a:solidFill>
                <a:latin typeface="Berlin Sans FB" panose="020E0602020502020306" pitchFamily="34" charset="0"/>
              </a:rPr>
              <a:t>actividad tiene por nombre recompensa o castigo ya que esas palabras las tiene muy en cuenta “Isaac” de casa. Esta actividad se escogió para la conducta, reglas y normas dentro del aula, ya que sus dificultades le impiden o alteran significativamente la capacidad para funcionar adecuadamente o con la calidad esperada, en su rendimiento escolar o en su relación con los demás. Escogí que fuera una bolsa de dulces ya que a él le gusta mucho estar comiendo, y castigarlo con sus dulces es algo muy importante para él. </a:t>
            </a:r>
            <a:endParaRPr lang="es-MX" sz="1000" dirty="0" smtClean="0">
              <a:solidFill>
                <a:schemeClr val="tx1"/>
              </a:solidFill>
              <a:latin typeface="Berlin Sans FB" panose="020E0602020502020306" pitchFamily="34" charset="0"/>
            </a:endParaRPr>
          </a:p>
          <a:p>
            <a:pPr algn="ctr"/>
            <a:r>
              <a:rPr lang="es-MX" sz="1000" dirty="0" smtClean="0">
                <a:solidFill>
                  <a:schemeClr val="tx1"/>
                </a:solidFill>
                <a:latin typeface="Berlin Sans FB" panose="020E0602020502020306" pitchFamily="34" charset="0"/>
              </a:rPr>
              <a:t>Los </a:t>
            </a:r>
            <a:r>
              <a:rPr lang="es-MX" sz="1000" dirty="0">
                <a:solidFill>
                  <a:schemeClr val="tx1"/>
                </a:solidFill>
                <a:latin typeface="Berlin Sans FB" panose="020E0602020502020306" pitchFamily="34" charset="0"/>
              </a:rPr>
              <a:t>aprendizajes esperados están muy claros en relación con la actividad ya que él no participa en juegos “respetando” reglas y “no” controla su conducta.</a:t>
            </a:r>
          </a:p>
        </p:txBody>
      </p:sp>
      <p:sp>
        <p:nvSpPr>
          <p:cNvPr id="2" name="1 CuadroTexto"/>
          <p:cNvSpPr txBox="1"/>
          <p:nvPr/>
        </p:nvSpPr>
        <p:spPr>
          <a:xfrm>
            <a:off x="5827588" y="5048329"/>
            <a:ext cx="3157045" cy="1615827"/>
          </a:xfrm>
          <a:prstGeom prst="rect">
            <a:avLst/>
          </a:prstGeom>
          <a:no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100" dirty="0" smtClean="0">
                <a:latin typeface="Berlin Sans FB" pitchFamily="34" charset="0"/>
              </a:rPr>
              <a:t>Adecuaciones: </a:t>
            </a:r>
          </a:p>
          <a:p>
            <a:r>
              <a:rPr lang="es-MX" sz="1100" dirty="0" smtClean="0">
                <a:latin typeface="Berlin Sans FB" pitchFamily="34" charset="0"/>
              </a:rPr>
              <a:t>-En la 1° semana se estará observando con qué compañeros trabaja mejor en las mesas de trabajo.</a:t>
            </a:r>
          </a:p>
          <a:p>
            <a:r>
              <a:rPr lang="es-MX" sz="1100" dirty="0" smtClean="0">
                <a:latin typeface="Berlin Sans FB" pitchFamily="34" charset="0"/>
              </a:rPr>
              <a:t>-En la 2° semana se le asignará como el jefe del equipo «Patrulla de limpieza» </a:t>
            </a:r>
          </a:p>
          <a:p>
            <a:r>
              <a:rPr lang="es-MX" sz="1100" dirty="0" smtClean="0">
                <a:latin typeface="Berlin Sans FB" pitchFamily="34" charset="0"/>
              </a:rPr>
              <a:t>-En la 3° semana  ayudará a repartir el material de las actividades</a:t>
            </a:r>
          </a:p>
          <a:p>
            <a:r>
              <a:rPr lang="es-MX" sz="1100" dirty="0" smtClean="0">
                <a:latin typeface="Berlin Sans FB" pitchFamily="34" charset="0"/>
              </a:rPr>
              <a:t>-En la 4° semana se le asignará como el compañero ayudante de los demás compañeros.</a:t>
            </a:r>
            <a:endParaRPr lang="es-ES" sz="1100" dirty="0">
              <a:latin typeface="Berlin Sans FB" pitchFamily="34" charset="0"/>
            </a:endParaRPr>
          </a:p>
        </p:txBody>
      </p:sp>
    </p:spTree>
    <p:extLst>
      <p:ext uri="{BB962C8B-B14F-4D97-AF65-F5344CB8AC3E}">
        <p14:creationId xmlns:p14="http://schemas.microsoft.com/office/powerpoint/2010/main" val="21675640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25485589"/>
              </p:ext>
            </p:extLst>
          </p:nvPr>
        </p:nvGraphicFramePr>
        <p:xfrm>
          <a:off x="143539" y="153818"/>
          <a:ext cx="8771861" cy="2879092"/>
        </p:xfrm>
        <a:graphic>
          <a:graphicData uri="http://schemas.openxmlformats.org/drawingml/2006/table">
            <a:tbl>
              <a:tblPr firstRow="1" firstCol="1" bandRow="1">
                <a:tableStyleId>{69012ECD-51FC-41F1-AA8D-1B2483CD663E}</a:tableStyleId>
              </a:tblPr>
              <a:tblGrid>
                <a:gridCol w="3387617">
                  <a:extLst>
                    <a:ext uri="{9D8B030D-6E8A-4147-A177-3AD203B41FA5}">
                      <a16:colId xmlns="" xmlns:a16="http://schemas.microsoft.com/office/drawing/2014/main" val="2822360133"/>
                    </a:ext>
                  </a:extLst>
                </a:gridCol>
                <a:gridCol w="1547674">
                  <a:extLst>
                    <a:ext uri="{9D8B030D-6E8A-4147-A177-3AD203B41FA5}">
                      <a16:colId xmlns="" xmlns:a16="http://schemas.microsoft.com/office/drawing/2014/main" val="1931039129"/>
                    </a:ext>
                  </a:extLst>
                </a:gridCol>
                <a:gridCol w="1165872">
                  <a:extLst>
                    <a:ext uri="{9D8B030D-6E8A-4147-A177-3AD203B41FA5}">
                      <a16:colId xmlns="" xmlns:a16="http://schemas.microsoft.com/office/drawing/2014/main" val="4040057122"/>
                    </a:ext>
                  </a:extLst>
                </a:gridCol>
                <a:gridCol w="1383954">
                  <a:extLst>
                    <a:ext uri="{9D8B030D-6E8A-4147-A177-3AD203B41FA5}">
                      <a16:colId xmlns="" xmlns:a16="http://schemas.microsoft.com/office/drawing/2014/main" val="3557486999"/>
                    </a:ext>
                  </a:extLst>
                </a:gridCol>
                <a:gridCol w="1286744">
                  <a:extLst>
                    <a:ext uri="{9D8B030D-6E8A-4147-A177-3AD203B41FA5}">
                      <a16:colId xmlns="" xmlns:a16="http://schemas.microsoft.com/office/drawing/2014/main" val="899220622"/>
                    </a:ext>
                  </a:extLst>
                </a:gridCol>
              </a:tblGrid>
              <a:tr h="362654">
                <a:tc>
                  <a:txBody>
                    <a:bodyPr/>
                    <a:lstStyle/>
                    <a:p>
                      <a:pPr algn="ctr">
                        <a:spcAft>
                          <a:spcPts val="0"/>
                        </a:spcAft>
                      </a:pPr>
                      <a:r>
                        <a:rPr lang="es-ES_tradnl" sz="1200" dirty="0">
                          <a:solidFill>
                            <a:schemeClr val="tx1"/>
                          </a:solidFill>
                          <a:effectLst/>
                        </a:rPr>
                        <a:t>Actividad</a:t>
                      </a:r>
                      <a:endParaRPr lang="es-MX" sz="12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4293" marR="34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s-ES_tradnl" sz="1200" dirty="0">
                          <a:solidFill>
                            <a:schemeClr val="tx1"/>
                          </a:solidFill>
                          <a:effectLst/>
                        </a:rPr>
                        <a:t>-Campo/aspecto</a:t>
                      </a:r>
                    </a:p>
                    <a:p>
                      <a:pPr algn="ctr">
                        <a:spcAft>
                          <a:spcPts val="0"/>
                        </a:spcAft>
                      </a:pPr>
                      <a:r>
                        <a:rPr lang="es-ES_tradnl" sz="1200" dirty="0">
                          <a:solidFill>
                            <a:schemeClr val="tx1"/>
                          </a:solidFill>
                          <a:effectLst/>
                        </a:rPr>
                        <a:t>.Competencia</a:t>
                      </a:r>
                      <a:endParaRPr lang="es-MX" sz="12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4293" marR="34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s-ES_tradnl" sz="1200">
                          <a:solidFill>
                            <a:schemeClr val="tx1"/>
                          </a:solidFill>
                          <a:effectLst/>
                        </a:rPr>
                        <a:t>Aprendizaje Esperado</a:t>
                      </a:r>
                      <a:endParaRPr lang="es-MX" sz="1200" b="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4293" marR="34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s-ES_tradnl" sz="1200" dirty="0">
                          <a:solidFill>
                            <a:schemeClr val="tx1"/>
                          </a:solidFill>
                          <a:effectLst/>
                        </a:rPr>
                        <a:t>Organización</a:t>
                      </a:r>
                      <a:endParaRPr lang="es-MX" sz="1200" dirty="0">
                        <a:solidFill>
                          <a:schemeClr val="tx1"/>
                        </a:solidFill>
                        <a:effectLst/>
                      </a:endParaRPr>
                    </a:p>
                    <a:p>
                      <a:pPr algn="ctr">
                        <a:spcAft>
                          <a:spcPts val="0"/>
                        </a:spcAft>
                      </a:pPr>
                      <a:r>
                        <a:rPr lang="es-ES_tradnl" sz="1200" dirty="0">
                          <a:solidFill>
                            <a:schemeClr val="tx1"/>
                          </a:solidFill>
                          <a:effectLst/>
                        </a:rPr>
                        <a:t>Tiempo y espacio</a:t>
                      </a:r>
                      <a:endParaRPr lang="es-MX" sz="12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4293" marR="34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s-ES_tradnl" sz="1200" dirty="0">
                          <a:solidFill>
                            <a:schemeClr val="tx1"/>
                          </a:solidFill>
                          <a:effectLst/>
                        </a:rPr>
                        <a:t>Materiales</a:t>
                      </a:r>
                      <a:endParaRPr lang="es-MX" sz="12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4293" marR="34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987325183"/>
                  </a:ext>
                </a:extLst>
              </a:tr>
              <a:tr h="2513332">
                <a:tc>
                  <a:txBody>
                    <a:bodyPr/>
                    <a:lstStyle/>
                    <a:p>
                      <a:pPr algn="l">
                        <a:spcAft>
                          <a:spcPts val="0"/>
                        </a:spcAft>
                      </a:pPr>
                      <a:endParaRPr lang="es-ES_tradnl" sz="1000" dirty="0">
                        <a:solidFill>
                          <a:schemeClr val="tx1"/>
                        </a:solidFill>
                        <a:effectLst/>
                        <a:latin typeface="Berlin Sans FB" panose="020E0602020502020306" pitchFamily="34" charset="0"/>
                      </a:endParaRPr>
                    </a:p>
                    <a:p>
                      <a:pPr algn="ctr">
                        <a:spcAft>
                          <a:spcPts val="0"/>
                        </a:spcAft>
                      </a:pPr>
                      <a:r>
                        <a:rPr lang="es-ES_tradnl" sz="1200" dirty="0">
                          <a:solidFill>
                            <a:schemeClr val="tx1"/>
                          </a:solidFill>
                          <a:effectLst/>
                          <a:latin typeface="Berlin Sans FB" panose="020E0602020502020306" pitchFamily="34" charset="0"/>
                        </a:rPr>
                        <a:t>Juego del semáforo</a:t>
                      </a:r>
                      <a:endParaRPr lang="es-ES_tradnl" sz="1200" baseline="0" dirty="0">
                        <a:solidFill>
                          <a:schemeClr val="tx1"/>
                        </a:solidFill>
                        <a:effectLst/>
                        <a:latin typeface="Berlin Sans FB" panose="020E0602020502020306" pitchFamily="34" charset="0"/>
                      </a:endParaRPr>
                    </a:p>
                    <a:p>
                      <a:pPr algn="l">
                        <a:spcAft>
                          <a:spcPts val="0"/>
                        </a:spcAft>
                      </a:pPr>
                      <a:endParaRPr lang="es-ES_tradnl" sz="1000" b="0" baseline="0" dirty="0">
                        <a:solidFill>
                          <a:schemeClr val="tx1"/>
                        </a:solidFill>
                        <a:effectLst/>
                        <a:latin typeface="Berlin Sans FB" panose="020E0602020502020306" pitchFamily="34" charset="0"/>
                      </a:endParaRPr>
                    </a:p>
                    <a:p>
                      <a:pPr algn="l">
                        <a:spcAft>
                          <a:spcPts val="0"/>
                        </a:spcAft>
                      </a:pPr>
                      <a:r>
                        <a:rPr lang="es-ES_tradnl" sz="1000" b="0" baseline="0" dirty="0">
                          <a:solidFill>
                            <a:schemeClr val="tx1"/>
                          </a:solidFill>
                          <a:effectLst/>
                          <a:latin typeface="Berlin Sans FB" panose="020E0602020502020306" pitchFamily="34" charset="0"/>
                        </a:rPr>
                        <a:t>INICIO: Se les explica la actividad y repasan el significado de los colores del semáforo.</a:t>
                      </a:r>
                    </a:p>
                    <a:p>
                      <a:pPr algn="l">
                        <a:spcAft>
                          <a:spcPts val="0"/>
                        </a:spcAft>
                      </a:pPr>
                      <a:endParaRPr lang="es-ES_tradnl" sz="1000" b="0" baseline="0" dirty="0">
                        <a:solidFill>
                          <a:schemeClr val="tx1"/>
                        </a:solidFill>
                        <a:effectLst/>
                        <a:latin typeface="Berlin Sans FB" panose="020E0602020502020306" pitchFamily="34" charset="0"/>
                      </a:endParaRPr>
                    </a:p>
                    <a:p>
                      <a:pPr algn="l">
                        <a:spcAft>
                          <a:spcPts val="0"/>
                        </a:spcAft>
                      </a:pPr>
                      <a:r>
                        <a:rPr lang="es-ES_tradnl" sz="1000" b="0" baseline="0" dirty="0">
                          <a:solidFill>
                            <a:schemeClr val="tx1"/>
                          </a:solidFill>
                          <a:effectLst/>
                          <a:latin typeface="Berlin Sans FB" panose="020E0602020502020306" pitchFamily="34" charset="0"/>
                        </a:rPr>
                        <a:t>DESARROLLO: </a:t>
                      </a:r>
                      <a:r>
                        <a:rPr lang="es-MX" sz="1000" b="0" i="0" kern="1200" baseline="0" dirty="0">
                          <a:solidFill>
                            <a:schemeClr val="tx1"/>
                          </a:solidFill>
                          <a:effectLst/>
                          <a:latin typeface="Berlin Sans FB" panose="020E0602020502020306" pitchFamily="34" charset="0"/>
                          <a:ea typeface="+mn-ea"/>
                          <a:cs typeface="+mn-cs"/>
                        </a:rPr>
                        <a:t>La educadora s</a:t>
                      </a:r>
                      <a:r>
                        <a:rPr lang="es-MX" sz="1000" b="0" i="0" kern="1200" dirty="0">
                          <a:solidFill>
                            <a:schemeClr val="tx1"/>
                          </a:solidFill>
                          <a:effectLst/>
                          <a:latin typeface="Berlin Sans FB" panose="020E0602020502020306" pitchFamily="34" charset="0"/>
                          <a:ea typeface="+mn-ea"/>
                          <a:cs typeface="+mn-cs"/>
                        </a:rPr>
                        <a:t>e coloca en un extremo del sitio y todos los alumnos</a:t>
                      </a:r>
                      <a:r>
                        <a:rPr lang="es-MX" sz="1000" b="0" i="0" kern="1200" baseline="0" dirty="0">
                          <a:solidFill>
                            <a:schemeClr val="tx1"/>
                          </a:solidFill>
                          <a:effectLst/>
                          <a:latin typeface="Berlin Sans FB" panose="020E0602020502020306" pitchFamily="34" charset="0"/>
                          <a:ea typeface="+mn-ea"/>
                          <a:cs typeface="+mn-cs"/>
                        </a:rPr>
                        <a:t> </a:t>
                      </a:r>
                      <a:r>
                        <a:rPr lang="es-MX" sz="1000" b="0" i="0" kern="1200" dirty="0">
                          <a:solidFill>
                            <a:schemeClr val="tx1"/>
                          </a:solidFill>
                          <a:effectLst/>
                          <a:latin typeface="Berlin Sans FB" panose="020E0602020502020306" pitchFamily="34" charset="0"/>
                          <a:ea typeface="+mn-ea"/>
                          <a:cs typeface="+mn-cs"/>
                        </a:rPr>
                        <a:t>en el extremo contrario.</a:t>
                      </a:r>
                      <a:r>
                        <a:rPr lang="es-MX" sz="1000" b="0" i="0" kern="1200" baseline="0" dirty="0">
                          <a:solidFill>
                            <a:schemeClr val="tx1"/>
                          </a:solidFill>
                          <a:effectLst/>
                          <a:latin typeface="Berlin Sans FB" panose="020E0602020502020306" pitchFamily="34" charset="0"/>
                          <a:ea typeface="+mn-ea"/>
                          <a:cs typeface="+mn-cs"/>
                        </a:rPr>
                        <a:t> La educadora </a:t>
                      </a:r>
                      <a:r>
                        <a:rPr lang="es-MX" sz="1000" b="0" i="0" kern="1200" dirty="0">
                          <a:solidFill>
                            <a:schemeClr val="tx1"/>
                          </a:solidFill>
                          <a:effectLst/>
                          <a:latin typeface="Berlin Sans FB" panose="020E0602020502020306" pitchFamily="34" charset="0"/>
                          <a:ea typeface="+mn-ea"/>
                          <a:cs typeface="+mn-cs"/>
                        </a:rPr>
                        <a:t>oficiará de "semáforo". Cuando diga "luz verde", los niños podrán avanzar, pero cuando pronuncie "luz roja" deberán detenerse. Los que sigan avanzando tras la orden de parar quedarán descalificados. Gana un premio el jugador que primero llegue a la línea de meta.</a:t>
                      </a:r>
                      <a:r>
                        <a:rPr lang="es-MX" sz="1000" b="0" i="0" kern="1200" baseline="0" dirty="0">
                          <a:solidFill>
                            <a:schemeClr val="tx1"/>
                          </a:solidFill>
                          <a:effectLst/>
                          <a:latin typeface="Berlin Sans FB" panose="020E0602020502020306" pitchFamily="34" charset="0"/>
                          <a:ea typeface="+mn-ea"/>
                          <a:cs typeface="+mn-cs"/>
                        </a:rPr>
                        <a:t> </a:t>
                      </a:r>
                      <a:endParaRPr lang="es-ES_tradnl" sz="1000" b="0" baseline="0" dirty="0">
                        <a:solidFill>
                          <a:schemeClr val="tx1"/>
                        </a:solidFill>
                        <a:effectLst/>
                        <a:latin typeface="Berlin Sans FB" panose="020E0602020502020306" pitchFamily="34" charset="0"/>
                      </a:endParaRPr>
                    </a:p>
                    <a:p>
                      <a:pPr algn="l">
                        <a:spcAft>
                          <a:spcPts val="0"/>
                        </a:spcAft>
                      </a:pPr>
                      <a:endParaRPr lang="es-ES_tradnl" sz="1000" b="0" baseline="0" dirty="0">
                        <a:solidFill>
                          <a:schemeClr val="tx1"/>
                        </a:solidFill>
                        <a:effectLst/>
                        <a:latin typeface="Berlin Sans FB" panose="020E0602020502020306" pitchFamily="34" charset="0"/>
                      </a:endParaRPr>
                    </a:p>
                    <a:p>
                      <a:pPr algn="l">
                        <a:spcAft>
                          <a:spcPts val="0"/>
                        </a:spcAft>
                      </a:pPr>
                      <a:r>
                        <a:rPr lang="es-ES_tradnl" sz="1000" b="0" baseline="0" dirty="0">
                          <a:solidFill>
                            <a:schemeClr val="tx1"/>
                          </a:solidFill>
                          <a:effectLst/>
                          <a:latin typeface="Berlin Sans FB" panose="020E0602020502020306" pitchFamily="34" charset="0"/>
                        </a:rPr>
                        <a:t>CIERRE: </a:t>
                      </a:r>
                      <a:r>
                        <a:rPr lang="es-ES_tradnl" sz="1000" b="0" baseline="0" dirty="0" smtClean="0">
                          <a:solidFill>
                            <a:schemeClr val="tx1"/>
                          </a:solidFill>
                          <a:effectLst/>
                          <a:latin typeface="Berlin Sans FB" panose="020E0602020502020306" pitchFamily="34" charset="0"/>
                        </a:rPr>
                        <a:t>Reflexionar con base en la siguiente pregunta:  </a:t>
                      </a:r>
                      <a:r>
                        <a:rPr lang="es-ES_tradnl" sz="1000" b="0" baseline="0" dirty="0">
                          <a:solidFill>
                            <a:schemeClr val="tx1"/>
                          </a:solidFill>
                          <a:effectLst/>
                          <a:latin typeface="Berlin Sans FB" panose="020E0602020502020306" pitchFamily="34" charset="0"/>
                        </a:rPr>
                        <a:t>¿por qué fueron descalificados del juego</a:t>
                      </a:r>
                      <a:r>
                        <a:rPr lang="es-ES_tradnl" sz="1000" b="0" baseline="0" dirty="0" smtClean="0">
                          <a:solidFill>
                            <a:schemeClr val="tx1"/>
                          </a:solidFill>
                          <a:effectLst/>
                          <a:latin typeface="Berlin Sans FB" panose="020E0602020502020306" pitchFamily="34" charset="0"/>
                        </a:rPr>
                        <a:t>? </a:t>
                      </a:r>
                      <a:endParaRPr lang="es-MX" sz="1000" b="0" dirty="0">
                        <a:solidFill>
                          <a:schemeClr val="tx1"/>
                        </a:solidFill>
                        <a:effectLst/>
                        <a:latin typeface="Berlin Sans FB" panose="020E0602020502020306" pitchFamily="34" charset="0"/>
                      </a:endParaRPr>
                    </a:p>
                  </a:txBody>
                  <a:tcPr marL="34293" marR="34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spcAft>
                          <a:spcPts val="0"/>
                        </a:spcAft>
                      </a:pPr>
                      <a:r>
                        <a:rPr lang="es-ES_tradnl" sz="1000" dirty="0">
                          <a:solidFill>
                            <a:schemeClr val="tx1"/>
                          </a:solidFill>
                          <a:effectLst/>
                          <a:latin typeface="Berlin Sans FB" panose="020E0602020502020306" pitchFamily="34" charset="0"/>
                        </a:rPr>
                        <a:t> </a:t>
                      </a:r>
                      <a:endParaRPr lang="es-MX" sz="1000" dirty="0">
                        <a:solidFill>
                          <a:schemeClr val="tx1"/>
                        </a:solidFill>
                        <a:effectLst/>
                        <a:latin typeface="Berlin Sans FB" panose="020E0602020502020306" pitchFamily="34" charset="0"/>
                      </a:endParaRPr>
                    </a:p>
                    <a:p>
                      <a:pPr algn="l">
                        <a:spcAft>
                          <a:spcPts val="0"/>
                        </a:spcAft>
                      </a:pPr>
                      <a:r>
                        <a:rPr lang="es-ES_tradnl" sz="1000" dirty="0">
                          <a:solidFill>
                            <a:schemeClr val="tx1"/>
                          </a:solidFill>
                          <a:effectLst/>
                          <a:latin typeface="Berlin Sans FB" panose="020E0602020502020306" pitchFamily="34" charset="0"/>
                        </a:rPr>
                        <a:t>  -Desarrollo personal y social/ Identidad personal</a:t>
                      </a:r>
                    </a:p>
                    <a:p>
                      <a:pPr algn="l">
                        <a:spcAft>
                          <a:spcPts val="0"/>
                        </a:spcAft>
                      </a:pPr>
                      <a:endParaRPr lang="es-ES_tradnl" sz="1000" dirty="0">
                        <a:solidFill>
                          <a:schemeClr val="tx1"/>
                        </a:solidFill>
                        <a:effectLst/>
                        <a:latin typeface="Berlin Sans FB" panose="020E0602020502020306" pitchFamily="34" charset="0"/>
                      </a:endParaRPr>
                    </a:p>
                    <a:p>
                      <a:pPr algn="l">
                        <a:spcAft>
                          <a:spcPts val="0"/>
                        </a:spcAft>
                      </a:pPr>
                      <a:r>
                        <a:rPr lang="es-ES_tradnl" sz="1000" dirty="0">
                          <a:solidFill>
                            <a:schemeClr val="tx1"/>
                          </a:solidFill>
                          <a:effectLst/>
                          <a:latin typeface="Berlin Sans FB" panose="020E0602020502020306" pitchFamily="34" charset="0"/>
                        </a:rPr>
                        <a:t>-</a:t>
                      </a:r>
                      <a:r>
                        <a:rPr lang="es-MX" sz="1000" dirty="0">
                          <a:solidFill>
                            <a:schemeClr val="tx1"/>
                          </a:solidFill>
                          <a:effectLst/>
                          <a:latin typeface="Berlin Sans FB" panose="020E0602020502020306" pitchFamily="34" charset="0"/>
                        </a:rPr>
                        <a:t> Actúa gradualmente con mayor confianza y control de acuerdo con criterios, reglas y convenciones externas que regulan su conducta en los diferentes ámbitos en que participa</a:t>
                      </a:r>
                    </a:p>
                    <a:p>
                      <a:pPr algn="l">
                        <a:spcAft>
                          <a:spcPts val="0"/>
                        </a:spcAft>
                      </a:pPr>
                      <a:endParaRPr lang="es-MX" sz="1000" dirty="0">
                        <a:solidFill>
                          <a:schemeClr val="tx1"/>
                        </a:solidFill>
                        <a:effectLst/>
                        <a:latin typeface="Berlin Sans FB" panose="020E0602020502020306" pitchFamily="34" charset="0"/>
                      </a:endParaRPr>
                    </a:p>
                    <a:p>
                      <a:pPr algn="l">
                        <a:spcAft>
                          <a:spcPts val="0"/>
                        </a:spcAft>
                      </a:pPr>
                      <a:endParaRPr lang="es-MX" sz="1000" dirty="0">
                        <a:solidFill>
                          <a:schemeClr val="tx1"/>
                        </a:solidFill>
                        <a:effectLst/>
                        <a:latin typeface="Berlin Sans FB" panose="020E0602020502020306" pitchFamily="34" charset="0"/>
                      </a:endParaRPr>
                    </a:p>
                    <a:p>
                      <a:pPr algn="l">
                        <a:spcAft>
                          <a:spcPts val="0"/>
                        </a:spcAft>
                      </a:pPr>
                      <a:endParaRPr lang="es-MX" sz="1000" dirty="0">
                        <a:solidFill>
                          <a:schemeClr val="tx1"/>
                        </a:solidFill>
                        <a:effectLst/>
                        <a:latin typeface="Berlin Sans FB" panose="020E0602020502020306" pitchFamily="34" charset="0"/>
                      </a:endParaRPr>
                    </a:p>
                  </a:txBody>
                  <a:tcPr marL="34293" marR="34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s-ES_tradnl" sz="1000" dirty="0">
                          <a:solidFill>
                            <a:schemeClr val="tx1"/>
                          </a:solidFill>
                          <a:effectLst/>
                          <a:latin typeface="Berlin Sans FB" panose="020E0602020502020306" pitchFamily="34" charset="0"/>
                        </a:rPr>
                        <a:t> </a:t>
                      </a:r>
                    </a:p>
                    <a:p>
                      <a:pPr algn="just">
                        <a:spcAft>
                          <a:spcPts val="0"/>
                        </a:spcAft>
                      </a:pPr>
                      <a:r>
                        <a:rPr lang="es-MX" sz="1000" dirty="0">
                          <a:solidFill>
                            <a:schemeClr val="tx1"/>
                          </a:solidFill>
                          <a:effectLst/>
                          <a:latin typeface="Berlin Sans FB" panose="020E0602020502020306" pitchFamily="34" charset="0"/>
                        </a:rPr>
                        <a:t>-Participa en juegos respetando las reglas establecidas y las normas para la convivencia. </a:t>
                      </a:r>
                    </a:p>
                  </a:txBody>
                  <a:tcPr marL="34293" marR="34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es-MX" sz="1000" dirty="0">
                        <a:solidFill>
                          <a:schemeClr val="tx1"/>
                        </a:solidFill>
                        <a:effectLst/>
                        <a:latin typeface="Berlin Sans FB" panose="020E0602020502020306" pitchFamily="34" charset="0"/>
                      </a:endParaRPr>
                    </a:p>
                    <a:p>
                      <a:pPr algn="just">
                        <a:spcAft>
                          <a:spcPts val="0"/>
                        </a:spcAft>
                      </a:pPr>
                      <a:r>
                        <a:rPr lang="es-MX" sz="1000" dirty="0">
                          <a:solidFill>
                            <a:schemeClr val="tx1"/>
                          </a:solidFill>
                          <a:effectLst/>
                          <a:latin typeface="Berlin Sans FB" panose="020E0602020502020306" pitchFamily="34" charset="0"/>
                        </a:rPr>
                        <a:t>Organización: </a:t>
                      </a:r>
                    </a:p>
                    <a:p>
                      <a:pPr algn="just">
                        <a:spcAft>
                          <a:spcPts val="0"/>
                        </a:spcAft>
                      </a:pPr>
                      <a:r>
                        <a:rPr lang="es-MX" sz="1000" baseline="0" dirty="0">
                          <a:solidFill>
                            <a:schemeClr val="tx1"/>
                          </a:solidFill>
                          <a:effectLst/>
                          <a:latin typeface="Berlin Sans FB" panose="020E0602020502020306" pitchFamily="34" charset="0"/>
                        </a:rPr>
                        <a:t>Individual</a:t>
                      </a:r>
                    </a:p>
                    <a:p>
                      <a:pPr algn="just">
                        <a:spcAft>
                          <a:spcPts val="0"/>
                        </a:spcAft>
                      </a:pPr>
                      <a:endParaRPr lang="es-MX" sz="1000" baseline="0" dirty="0">
                        <a:solidFill>
                          <a:schemeClr val="tx1"/>
                        </a:solidFill>
                        <a:effectLst/>
                        <a:latin typeface="Berlin Sans FB" panose="020E0602020502020306" pitchFamily="34" charset="0"/>
                      </a:endParaRPr>
                    </a:p>
                    <a:p>
                      <a:pPr algn="just">
                        <a:spcAft>
                          <a:spcPts val="0"/>
                        </a:spcAft>
                      </a:pPr>
                      <a:r>
                        <a:rPr lang="es-MX" sz="1000" baseline="0" dirty="0">
                          <a:solidFill>
                            <a:schemeClr val="tx1"/>
                          </a:solidFill>
                          <a:effectLst/>
                          <a:latin typeface="Berlin Sans FB" panose="020E0602020502020306" pitchFamily="34" charset="0"/>
                        </a:rPr>
                        <a:t>Tiempo: </a:t>
                      </a:r>
                    </a:p>
                    <a:p>
                      <a:pPr algn="just">
                        <a:spcAft>
                          <a:spcPts val="0"/>
                        </a:spcAft>
                      </a:pPr>
                      <a:r>
                        <a:rPr lang="es-MX" sz="1000" baseline="0" dirty="0">
                          <a:solidFill>
                            <a:schemeClr val="tx1"/>
                          </a:solidFill>
                          <a:effectLst/>
                          <a:latin typeface="Berlin Sans FB" panose="020E0602020502020306" pitchFamily="34" charset="0"/>
                        </a:rPr>
                        <a:t>15 minutos</a:t>
                      </a:r>
                    </a:p>
                    <a:p>
                      <a:pPr algn="just">
                        <a:spcAft>
                          <a:spcPts val="0"/>
                        </a:spcAft>
                      </a:pPr>
                      <a:endParaRPr lang="es-MX" sz="1000" baseline="0" dirty="0">
                        <a:solidFill>
                          <a:schemeClr val="tx1"/>
                        </a:solidFill>
                        <a:effectLst/>
                        <a:latin typeface="Berlin Sans FB" panose="020E0602020502020306" pitchFamily="34" charset="0"/>
                      </a:endParaRPr>
                    </a:p>
                    <a:p>
                      <a:pPr algn="just">
                        <a:spcAft>
                          <a:spcPts val="0"/>
                        </a:spcAft>
                      </a:pPr>
                      <a:r>
                        <a:rPr lang="es-MX" sz="1000" baseline="0" dirty="0">
                          <a:solidFill>
                            <a:schemeClr val="tx1"/>
                          </a:solidFill>
                          <a:effectLst/>
                          <a:latin typeface="Berlin Sans FB" panose="020E0602020502020306" pitchFamily="34" charset="0"/>
                        </a:rPr>
                        <a:t>Espacio: </a:t>
                      </a:r>
                    </a:p>
                    <a:p>
                      <a:pPr algn="just">
                        <a:spcAft>
                          <a:spcPts val="0"/>
                        </a:spcAft>
                      </a:pPr>
                      <a:r>
                        <a:rPr lang="es-MX" sz="1000" baseline="0" dirty="0">
                          <a:solidFill>
                            <a:schemeClr val="tx1"/>
                          </a:solidFill>
                          <a:effectLst/>
                          <a:latin typeface="Berlin Sans FB" panose="020E0602020502020306" pitchFamily="34" charset="0"/>
                        </a:rPr>
                        <a:t>Patio</a:t>
                      </a:r>
                      <a:endParaRPr lang="es-MX" sz="1000" dirty="0">
                        <a:solidFill>
                          <a:schemeClr val="tx1"/>
                        </a:solidFill>
                        <a:effectLst/>
                        <a:latin typeface="Berlin Sans FB" panose="020E0602020502020306" pitchFamily="34" charset="0"/>
                        <a:ea typeface="Times New Roman" panose="02020603050405020304" pitchFamily="18" charset="0"/>
                        <a:cs typeface="Times New Roman" panose="02020603050405020304" pitchFamily="18" charset="0"/>
                      </a:endParaRPr>
                    </a:p>
                  </a:txBody>
                  <a:tcPr marL="34293" marR="34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endParaRPr lang="es-ES_tradnl" sz="1000" dirty="0">
                        <a:solidFill>
                          <a:schemeClr val="tx1"/>
                        </a:solidFill>
                        <a:effectLst/>
                        <a:latin typeface="Berlin Sans FB" panose="020E0602020502020306" pitchFamily="34" charset="0"/>
                      </a:endParaRPr>
                    </a:p>
                    <a:p>
                      <a:pPr marL="171450" indent="-171450" algn="just">
                        <a:spcAft>
                          <a:spcPts val="0"/>
                        </a:spcAft>
                        <a:buFontTx/>
                        <a:buChar char="-"/>
                      </a:pPr>
                      <a:r>
                        <a:rPr lang="es-ES_tradnl" sz="1000" dirty="0">
                          <a:solidFill>
                            <a:schemeClr val="tx1"/>
                          </a:solidFill>
                          <a:effectLst/>
                          <a:latin typeface="Berlin Sans FB" panose="020E0602020502020306" pitchFamily="34" charset="0"/>
                        </a:rPr>
                        <a:t>Semáforo</a:t>
                      </a:r>
                    </a:p>
                    <a:p>
                      <a:pPr marL="171450" indent="-171450" algn="just">
                        <a:spcAft>
                          <a:spcPts val="0"/>
                        </a:spcAft>
                        <a:buFontTx/>
                        <a:buChar char="-"/>
                      </a:pPr>
                      <a:r>
                        <a:rPr lang="es-ES_tradnl" sz="1000" dirty="0">
                          <a:solidFill>
                            <a:schemeClr val="tx1"/>
                          </a:solidFill>
                          <a:effectLst/>
                          <a:latin typeface="Berlin Sans FB" panose="020E0602020502020306" pitchFamily="34" charset="0"/>
                          <a:ea typeface="Times New Roman" panose="02020603050405020304" pitchFamily="18" charset="0"/>
                          <a:cs typeface="Times New Roman" panose="02020603050405020304" pitchFamily="18" charset="0"/>
                        </a:rPr>
                        <a:t>Premio</a:t>
                      </a:r>
                      <a:endParaRPr lang="es-MX" sz="1000" dirty="0">
                        <a:solidFill>
                          <a:schemeClr val="tx1"/>
                        </a:solidFill>
                        <a:effectLst/>
                        <a:latin typeface="Berlin Sans FB" panose="020E0602020502020306" pitchFamily="34" charset="0"/>
                        <a:ea typeface="Times New Roman" panose="02020603050405020304" pitchFamily="18" charset="0"/>
                        <a:cs typeface="Times New Roman" panose="02020603050405020304" pitchFamily="18" charset="0"/>
                      </a:endParaRPr>
                    </a:p>
                  </a:txBody>
                  <a:tcPr marL="34293" marR="3429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913355809"/>
                  </a:ext>
                </a:extLst>
              </a:tr>
            </a:tbl>
          </a:graphicData>
        </a:graphic>
      </p:graphicFrame>
      <p:graphicFrame>
        <p:nvGraphicFramePr>
          <p:cNvPr id="5" name="Tabla 4"/>
          <p:cNvGraphicFramePr>
            <a:graphicFrameLocks noGrp="1"/>
          </p:cNvGraphicFramePr>
          <p:nvPr>
            <p:extLst>
              <p:ext uri="{D42A27DB-BD31-4B8C-83A1-F6EECF244321}">
                <p14:modId xmlns:p14="http://schemas.microsoft.com/office/powerpoint/2010/main" val="4081987698"/>
              </p:ext>
            </p:extLst>
          </p:nvPr>
        </p:nvGraphicFramePr>
        <p:xfrm>
          <a:off x="156076" y="3132874"/>
          <a:ext cx="8755910" cy="1530734"/>
        </p:xfrm>
        <a:graphic>
          <a:graphicData uri="http://schemas.openxmlformats.org/drawingml/2006/table">
            <a:tbl>
              <a:tblPr firstRow="1" bandRow="1">
                <a:tableStyleId>{5C22544A-7EE6-4342-B048-85BDC9FD1C3A}</a:tableStyleId>
              </a:tblPr>
              <a:tblGrid>
                <a:gridCol w="1751182">
                  <a:extLst>
                    <a:ext uri="{9D8B030D-6E8A-4147-A177-3AD203B41FA5}">
                      <a16:colId xmlns="" xmlns:a16="http://schemas.microsoft.com/office/drawing/2014/main" val="4147358277"/>
                    </a:ext>
                  </a:extLst>
                </a:gridCol>
                <a:gridCol w="1751182">
                  <a:extLst>
                    <a:ext uri="{9D8B030D-6E8A-4147-A177-3AD203B41FA5}">
                      <a16:colId xmlns="" xmlns:a16="http://schemas.microsoft.com/office/drawing/2014/main" val="433981408"/>
                    </a:ext>
                  </a:extLst>
                </a:gridCol>
                <a:gridCol w="1751182">
                  <a:extLst>
                    <a:ext uri="{9D8B030D-6E8A-4147-A177-3AD203B41FA5}">
                      <a16:colId xmlns="" xmlns:a16="http://schemas.microsoft.com/office/drawing/2014/main" val="1506172110"/>
                    </a:ext>
                  </a:extLst>
                </a:gridCol>
                <a:gridCol w="1751182"/>
                <a:gridCol w="1751182">
                  <a:extLst>
                    <a:ext uri="{9D8B030D-6E8A-4147-A177-3AD203B41FA5}">
                      <a16:colId xmlns="" xmlns:a16="http://schemas.microsoft.com/office/drawing/2014/main" val="3604395014"/>
                    </a:ext>
                  </a:extLst>
                </a:gridCol>
              </a:tblGrid>
              <a:tr h="251046">
                <a:tc>
                  <a:txBody>
                    <a:bodyPr/>
                    <a:lstStyle/>
                    <a:p>
                      <a:pPr algn="ctr"/>
                      <a:r>
                        <a:rPr lang="es-MX" sz="1100" dirty="0">
                          <a:solidFill>
                            <a:schemeClr val="tx1"/>
                          </a:solidFill>
                          <a:latin typeface="Arial Rounded MT Bold" panose="020F0704030504030204" pitchFamily="34" charset="0"/>
                        </a:rPr>
                        <a:t>EVALUACIÓN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100" dirty="0">
                          <a:solidFill>
                            <a:schemeClr val="tx1"/>
                          </a:solidFill>
                          <a:latin typeface="Arial Rounded MT Bold" panose="020F0704030504030204" pitchFamily="34" charset="0"/>
                        </a:rPr>
                        <a:t>SI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100" dirty="0">
                          <a:solidFill>
                            <a:schemeClr val="tx1"/>
                          </a:solidFill>
                          <a:latin typeface="Arial Rounded MT Bold" panose="020F070403050403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100" dirty="0" smtClean="0">
                          <a:solidFill>
                            <a:schemeClr val="tx1"/>
                          </a:solidFill>
                          <a:latin typeface="Arial Rounded MT Bold" panose="020F0704030504030204" pitchFamily="34" charset="0"/>
                        </a:rPr>
                        <a:t>PROCESO</a:t>
                      </a:r>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100" dirty="0">
                          <a:solidFill>
                            <a:schemeClr val="tx1"/>
                          </a:solidFill>
                          <a:latin typeface="Arial Rounded MT Bold" panose="020F0704030504030204" pitchFamily="34" charset="0"/>
                        </a:rPr>
                        <a:t>OBSERVACIONES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207474326"/>
                  </a:ext>
                </a:extLst>
              </a:tr>
              <a:tr h="268413">
                <a:tc>
                  <a:txBody>
                    <a:bodyPr/>
                    <a:lstStyle/>
                    <a:p>
                      <a:pPr algn="ctr"/>
                      <a:r>
                        <a:rPr lang="es-MX" sz="800" b="0" dirty="0">
                          <a:solidFill>
                            <a:schemeClr val="tx1"/>
                          </a:solidFill>
                          <a:latin typeface="Arial Rounded MT Bold" panose="020F0704030504030204" pitchFamily="34" charset="0"/>
                        </a:rPr>
                        <a:t>¿Participa en juegos respetando las reglas?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710513877"/>
                  </a:ext>
                </a:extLst>
              </a:tr>
              <a:tr h="233916">
                <a:tc>
                  <a:txBody>
                    <a:bodyPr/>
                    <a:lstStyle/>
                    <a:p>
                      <a:pPr algn="ctr"/>
                      <a:r>
                        <a:rPr lang="es-MX" sz="800" b="0" dirty="0">
                          <a:solidFill>
                            <a:schemeClr val="tx1"/>
                          </a:solidFill>
                          <a:latin typeface="Arial Rounded MT Bold" panose="020F0704030504030204" pitchFamily="34" charset="0"/>
                        </a:rPr>
                        <a:t>¿Controla conductas impulsivas?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5654049"/>
                  </a:ext>
                </a:extLst>
              </a:tr>
              <a:tr h="265814">
                <a:tc>
                  <a:txBody>
                    <a:bodyPr/>
                    <a:lstStyle/>
                    <a:p>
                      <a:pPr algn="ctr"/>
                      <a:r>
                        <a:rPr lang="es-MX" sz="800" b="0" dirty="0">
                          <a:solidFill>
                            <a:schemeClr val="tx1"/>
                          </a:solidFill>
                          <a:latin typeface="Arial Rounded MT Bold" panose="020F0704030504030204" pitchFamily="34" charset="0"/>
                        </a:rPr>
                        <a:t>¿Respeta</a:t>
                      </a:r>
                      <a:r>
                        <a:rPr lang="es-MX" sz="800" b="0" baseline="0" dirty="0">
                          <a:solidFill>
                            <a:schemeClr val="tx1"/>
                          </a:solidFill>
                          <a:latin typeface="Arial Rounded MT Bold" panose="020F0704030504030204" pitchFamily="34" charset="0"/>
                        </a:rPr>
                        <a:t> las indicaciones?</a:t>
                      </a:r>
                      <a:endParaRPr lang="es-MX" sz="800" b="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s-MX" sz="110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s-MX" sz="110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407615070"/>
                  </a:ext>
                </a:extLst>
              </a:tr>
              <a:tr h="170121">
                <a:tc>
                  <a:txBody>
                    <a:bodyPr/>
                    <a:lstStyle/>
                    <a:p>
                      <a:pPr algn="ctr"/>
                      <a:r>
                        <a:rPr lang="es-MX" sz="800" b="0" dirty="0">
                          <a:solidFill>
                            <a:schemeClr val="tx1"/>
                          </a:solidFill>
                          <a:latin typeface="Arial Rounded MT Bold" panose="020F0704030504030204" pitchFamily="34" charset="0"/>
                        </a:rPr>
                        <a:t>¿Juega o convive con sus compañeros?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s-MX" sz="1100" dirty="0">
                        <a:solidFill>
                          <a:schemeClr val="tx1"/>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186947362"/>
                  </a:ext>
                </a:extLst>
              </a:tr>
            </a:tbl>
          </a:graphicData>
        </a:graphic>
      </p:graphicFrame>
      <p:sp>
        <p:nvSpPr>
          <p:cNvPr id="6" name="Elipse 5"/>
          <p:cNvSpPr/>
          <p:nvPr/>
        </p:nvSpPr>
        <p:spPr>
          <a:xfrm>
            <a:off x="-94496" y="4638248"/>
            <a:ext cx="5266998" cy="1807537"/>
          </a:xfrm>
          <a:prstGeom prst="ellipse">
            <a:avLst/>
          </a:prstGeom>
          <a:noFill/>
          <a:ln w="19050"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r>
              <a:rPr lang="es-MX" sz="1000" b="1" u="sng" dirty="0">
                <a:solidFill>
                  <a:schemeClr val="tx1"/>
                </a:solidFill>
                <a:latin typeface="Berlin Sans FB" panose="020E0602020502020306" pitchFamily="34" charset="0"/>
              </a:rPr>
              <a:t>Justificación</a:t>
            </a:r>
            <a:r>
              <a:rPr lang="es-MX" sz="1000" dirty="0">
                <a:solidFill>
                  <a:schemeClr val="tx1"/>
                </a:solidFill>
                <a:latin typeface="Berlin Sans FB" panose="020E0602020502020306" pitchFamily="34" charset="0"/>
              </a:rPr>
              <a:t>: Esta actividad se llama “Juego del semáforo”, escogí esta actividad ya que “Isaac” es un niño que no sigue indicaciones de las actividades y esta será un reto para él ya que en la meta se tendrá un premio. Su competencia se relaciona con las reglas y normas que regulan negativamente su conducta en diferentes espacios. El aprendizaje esperado quiere decir que participa en juegos respetando las indicaciones asignadas por parte de la educadora.  Escogí el semáforo ya que es un instrumento llamativo y está al nivel de los pequeños.</a:t>
            </a:r>
          </a:p>
        </p:txBody>
      </p:sp>
      <p:sp>
        <p:nvSpPr>
          <p:cNvPr id="7" name="6 CuadroTexto"/>
          <p:cNvSpPr txBox="1"/>
          <p:nvPr/>
        </p:nvSpPr>
        <p:spPr>
          <a:xfrm>
            <a:off x="5472740" y="4665862"/>
            <a:ext cx="3425600" cy="1615827"/>
          </a:xfrm>
          <a:prstGeom prst="rect">
            <a:avLst/>
          </a:prstGeom>
          <a:no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100" dirty="0" smtClean="0">
                <a:latin typeface="Berlin Sans FB" pitchFamily="34" charset="0"/>
              </a:rPr>
              <a:t>Adecuaciones: </a:t>
            </a:r>
          </a:p>
          <a:p>
            <a:r>
              <a:rPr lang="es-MX" sz="1100" dirty="0" smtClean="0">
                <a:latin typeface="Berlin Sans FB" pitchFamily="34" charset="0"/>
              </a:rPr>
              <a:t>-En la 1° semana se estará observando con qué compañeros trabaja mejor en las mesas de trabajo.</a:t>
            </a:r>
          </a:p>
          <a:p>
            <a:r>
              <a:rPr lang="es-MX" sz="1100" dirty="0" smtClean="0">
                <a:latin typeface="Berlin Sans FB" pitchFamily="34" charset="0"/>
              </a:rPr>
              <a:t>-En la 2° semana se le asignará como el jefe del equipo «Patrulla de limpieza» </a:t>
            </a:r>
          </a:p>
          <a:p>
            <a:r>
              <a:rPr lang="es-MX" sz="1100" dirty="0" smtClean="0">
                <a:latin typeface="Berlin Sans FB" pitchFamily="34" charset="0"/>
              </a:rPr>
              <a:t>-En la 3° semana  ayudará a repartir el material de las actividades</a:t>
            </a:r>
          </a:p>
          <a:p>
            <a:r>
              <a:rPr lang="es-MX" sz="1100" dirty="0" smtClean="0">
                <a:latin typeface="Berlin Sans FB" pitchFamily="34" charset="0"/>
              </a:rPr>
              <a:t>-En la 4° semana se le asignará como el compañero ayudante de los demás compañeros.</a:t>
            </a:r>
            <a:endParaRPr lang="es-ES" sz="1100" dirty="0">
              <a:latin typeface="Berlin Sans FB" pitchFamily="34" charset="0"/>
            </a:endParaRPr>
          </a:p>
        </p:txBody>
      </p:sp>
    </p:spTree>
    <p:extLst>
      <p:ext uri="{BB962C8B-B14F-4D97-AF65-F5344CB8AC3E}">
        <p14:creationId xmlns:p14="http://schemas.microsoft.com/office/powerpoint/2010/main" val="3587215415"/>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1036</TotalTime>
  <Words>724</Words>
  <Application>Microsoft Office PowerPoint</Application>
  <PresentationFormat>Presentación en pantalla (4:3)</PresentationFormat>
  <Paragraphs>99</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Retrospección</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Propietario</dc:creator>
  <cp:lastModifiedBy>CCPA</cp:lastModifiedBy>
  <cp:revision>20</cp:revision>
  <cp:lastPrinted>2016-10-13T12:21:47Z</cp:lastPrinted>
  <dcterms:created xsi:type="dcterms:W3CDTF">2016-10-12T20:42:07Z</dcterms:created>
  <dcterms:modified xsi:type="dcterms:W3CDTF">2016-10-14T15:52:08Z</dcterms:modified>
</cp:coreProperties>
</file>