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70" r:id="rId5"/>
    <p:sldId id="266" r:id="rId6"/>
    <p:sldId id="267" r:id="rId7"/>
    <p:sldId id="268" r:id="rId8"/>
    <p:sldId id="272" r:id="rId9"/>
    <p:sldId id="273" r:id="rId10"/>
    <p:sldId id="274" r:id="rId11"/>
    <p:sldId id="275" r:id="rId12"/>
    <p:sldId id="269" r:id="rId13"/>
    <p:sldId id="259" r:id="rId14"/>
    <p:sldId id="265"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E49116"/>
    <a:srgbClr val="0099CC"/>
    <a:srgbClr val="CE53E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72" d="100"/>
          <a:sy n="72"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el estilo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10/20/2016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10/20/2016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10/20/2016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www.upch.edu.pe/ehas/pediatria/nutricion/Clase%20101%20-%207.htm" TargetMode="External"/><Relationship Id="rId7" Type="http://schemas.openxmlformats.org/officeDocument/2006/relationships/hyperlink" Target="http://kidshealth.org/es/parents/fat-esp.html" TargetMode="External"/><Relationship Id="rId2" Type="http://schemas.openxmlformats.org/officeDocument/2006/relationships/hyperlink" Target="http://enfermedadescorazon.about.com/od/alimentacion-saludable/a/Que-Son-Los-Nutrientes.htm" TargetMode="External"/><Relationship Id="rId1" Type="http://schemas.openxmlformats.org/officeDocument/2006/relationships/slideLayout" Target="../slideLayouts/slideLayout2.xml"/><Relationship Id="rId6" Type="http://schemas.openxmlformats.org/officeDocument/2006/relationships/hyperlink" Target="http://www.bebesymas.com/alimentacion-para-bebes-y-ninos/los-nutrientes-en-la-alimentacion-infantil-hidratos-de-carbono-proteinas-vitaminas-y-minerales" TargetMode="External"/><Relationship Id="rId5" Type="http://schemas.openxmlformats.org/officeDocument/2006/relationships/hyperlink" Target="http://guidewhat.com/belleza/7-tipos-de-nutrientes-y-sus-beneficios.php" TargetMode="External"/><Relationship Id="rId4" Type="http://schemas.openxmlformats.org/officeDocument/2006/relationships/hyperlink" Target="http://www.guiainfantil.com/salud/alimentacion/preescolar.ht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2020" y="218209"/>
            <a:ext cx="10572000" cy="2632962"/>
          </a:xfrm>
          <a:effectLst>
            <a:outerShdw blurRad="50800" dir="14400000">
              <a:srgbClr val="000000">
                <a:alpha val="60000"/>
              </a:srgbClr>
            </a:outerShdw>
            <a:reflection blurRad="6350" stA="52000" endA="300" endPos="35000" dir="5400000" sy="-100000" algn="bl" rotWithShape="0"/>
          </a:effectLst>
        </p:spPr>
        <p:txBody>
          <a:bodyPr/>
          <a:lstStyle/>
          <a:p>
            <a:pPr algn="ctr"/>
            <a:br>
              <a:rPr lang="es-MX" dirty="0"/>
            </a:br>
            <a:br>
              <a:rPr lang="es-MX" dirty="0"/>
            </a:br>
            <a:r>
              <a:rPr lang="es-MX" dirty="0"/>
              <a:t> Nutrimentos necesarios para el niño preescolar</a:t>
            </a:r>
          </a:p>
        </p:txBody>
      </p:sp>
      <p:sp>
        <p:nvSpPr>
          <p:cNvPr id="3" name="Subtítulo 2"/>
          <p:cNvSpPr>
            <a:spLocks noGrp="1"/>
          </p:cNvSpPr>
          <p:nvPr>
            <p:ph type="subTitle" idx="1"/>
          </p:nvPr>
        </p:nvSpPr>
        <p:spPr>
          <a:xfrm>
            <a:off x="7232073" y="5159541"/>
            <a:ext cx="4866900" cy="1577153"/>
          </a:xfrm>
        </p:spPr>
        <p:txBody>
          <a:bodyPr>
            <a:normAutofit lnSpcReduction="10000"/>
          </a:bodyPr>
          <a:lstStyle/>
          <a:p>
            <a:r>
              <a:rPr lang="es-MX" dirty="0"/>
              <a:t>Tania Libertad Hernández Rivera</a:t>
            </a:r>
          </a:p>
          <a:p>
            <a:r>
              <a:rPr lang="es-MX" dirty="0"/>
              <a:t>Dalila Luna Pérez</a:t>
            </a:r>
          </a:p>
          <a:p>
            <a:r>
              <a:rPr lang="es-MX" dirty="0"/>
              <a:t>Julissa Marcela Puente Covarrubias</a:t>
            </a:r>
          </a:p>
          <a:p>
            <a:r>
              <a:rPr lang="es-MX" dirty="0"/>
              <a:t>Karla Abigail Santana Benavides</a:t>
            </a:r>
          </a:p>
        </p:txBody>
      </p:sp>
      <p:sp>
        <p:nvSpPr>
          <p:cNvPr id="4" name="3 CuadroTexto"/>
          <p:cNvSpPr txBox="1"/>
          <p:nvPr/>
        </p:nvSpPr>
        <p:spPr>
          <a:xfrm>
            <a:off x="7294418" y="4854925"/>
            <a:ext cx="3688772" cy="369332"/>
          </a:xfrm>
          <a:prstGeom prst="rect">
            <a:avLst/>
          </a:prstGeom>
          <a:noFill/>
        </p:spPr>
        <p:txBody>
          <a:bodyPr wrap="square" rtlCol="0">
            <a:spAutoFit/>
          </a:bodyPr>
          <a:lstStyle/>
          <a:p>
            <a:r>
              <a:rPr lang="es-MX" dirty="0"/>
              <a:t>EQUIPO 2.</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390" y="2306782"/>
            <a:ext cx="3089189" cy="2286000"/>
          </a:xfrm>
          <a:prstGeom prst="rect">
            <a:avLst/>
          </a:prstGeom>
          <a:noFill/>
          <a:ln w="9525">
            <a:solidFill>
              <a:schemeClr val="tx1"/>
            </a:solidFill>
            <a:miter lim="800000"/>
            <a:headEnd/>
            <a:tailEnd/>
          </a:ln>
          <a:scene3d>
            <a:camera prst="perspectiveLeft"/>
            <a:lightRig rig="threePt" dir="t"/>
          </a:scene3d>
          <a:extLst>
            <a:ext uri="{909E8E84-426E-40DD-AFC4-6F175D3DCCD1}">
              <a14:hiddenFill xmlns:a14="http://schemas.microsoft.com/office/drawing/2010/main">
                <a:solidFill>
                  <a:schemeClr val="accent1"/>
                </a:solidFill>
              </a14:hiddenFill>
            </a:ext>
          </a:extLst>
        </p:spPr>
      </p:pic>
      <p:sp>
        <p:nvSpPr>
          <p:cNvPr id="5" name="4 CuadroTexto"/>
          <p:cNvSpPr txBox="1"/>
          <p:nvPr/>
        </p:nvSpPr>
        <p:spPr>
          <a:xfrm>
            <a:off x="190072" y="5272574"/>
            <a:ext cx="5985163" cy="923330"/>
          </a:xfrm>
          <a:prstGeom prst="rect">
            <a:avLst/>
          </a:prstGeom>
          <a:noFill/>
        </p:spPr>
        <p:txBody>
          <a:bodyPr wrap="square" rtlCol="0">
            <a:spAutoFit/>
          </a:bodyPr>
          <a:lstStyle/>
          <a:p>
            <a:r>
              <a:rPr lang="es-MX" dirty="0"/>
              <a:t>      ESCUELA NORMAL DE EDUCACIÓN PREESCOLAR</a:t>
            </a:r>
          </a:p>
          <a:p>
            <a:r>
              <a:rPr lang="es-MX" dirty="0"/>
              <a:t>CURSO: Desarrollo Físico y Salud</a:t>
            </a:r>
          </a:p>
          <a:p>
            <a:r>
              <a:rPr lang="es-MX" dirty="0"/>
              <a:t>Docente: Silvia Erika Sagahón Solís</a:t>
            </a:r>
          </a:p>
        </p:txBody>
      </p:sp>
      <p:pic>
        <p:nvPicPr>
          <p:cNvPr id="6147" name="Picture 3" descr="C:\Users\Marcela\Downloads\ENE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72" y="5272574"/>
            <a:ext cx="434602" cy="32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50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tx2">
                    <a:lumMod val="50000"/>
                  </a:schemeClr>
                </a:solidFill>
              </a:rPr>
              <a:t>Minerales, un complemento importante</a:t>
            </a:r>
          </a:p>
        </p:txBody>
      </p:sp>
      <p:sp>
        <p:nvSpPr>
          <p:cNvPr id="3" name="2 Marcador de contenido"/>
          <p:cNvSpPr>
            <a:spLocks noGrp="1"/>
          </p:cNvSpPr>
          <p:nvPr>
            <p:ph idx="1"/>
          </p:nvPr>
        </p:nvSpPr>
        <p:spPr>
          <a:xfrm>
            <a:off x="0" y="2366098"/>
            <a:ext cx="9892145" cy="4292813"/>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s-MX" dirty="0">
                <a:solidFill>
                  <a:schemeClr val="bg2">
                    <a:lumMod val="50000"/>
                  </a:schemeClr>
                </a:solidFill>
              </a:rPr>
              <a:t>Los minerales más importantes para el crecimiento son el hierro, el calcio, potasio, y el yodo. También hay otros como el zinc, fósforo, etc.</a:t>
            </a:r>
          </a:p>
          <a:p>
            <a:r>
              <a:rPr lang="es-MX" dirty="0">
                <a:solidFill>
                  <a:schemeClr val="bg2">
                    <a:lumMod val="50000"/>
                  </a:schemeClr>
                </a:solidFill>
              </a:rPr>
              <a:t>El hierro es necesario para la formación de la sangre.</a:t>
            </a:r>
          </a:p>
          <a:p>
            <a:r>
              <a:rPr lang="es-MX" dirty="0">
                <a:solidFill>
                  <a:schemeClr val="bg2">
                    <a:lumMod val="50000"/>
                  </a:schemeClr>
                </a:solidFill>
              </a:rPr>
              <a:t>El calcio es esencial para la formación del esqueleto, por tanto el consumo de alimentos ricos en calcio es fundamental en los niños en pleno crecimiento. </a:t>
            </a:r>
          </a:p>
          <a:p>
            <a:r>
              <a:rPr lang="es-MX" dirty="0">
                <a:solidFill>
                  <a:schemeClr val="bg2">
                    <a:lumMod val="50000"/>
                  </a:schemeClr>
                </a:solidFill>
              </a:rPr>
              <a:t>El yodo es un mineral imprescindible para el desarrollo y crecimiento del niño y para regular funciones tan importantes como la frecuencia cardiaca o la temperatura corporal.</a:t>
            </a:r>
          </a:p>
          <a:p>
            <a:r>
              <a:rPr lang="es-MX" dirty="0">
                <a:solidFill>
                  <a:schemeClr val="bg2">
                    <a:lumMod val="50000"/>
                  </a:schemeClr>
                </a:solidFill>
              </a:rPr>
              <a:t>El zinc es esencial para la salud y el desarrollo del pequeño. Ayuda a la digestión.</a:t>
            </a:r>
          </a:p>
          <a:p>
            <a:r>
              <a:rPr lang="es-MX" dirty="0">
                <a:solidFill>
                  <a:schemeClr val="bg2">
                    <a:lumMod val="50000"/>
                  </a:schemeClr>
                </a:solidFill>
              </a:rPr>
              <a:t>El potasio es un mineral elemental en nuestro organismo, debido a que realiza funciones básicas como la regulación del agua dentro y fuera de las células. Esta ocupación la realiza conjuntamente con el sodio. Esencial para el correcto crecimiento del organismo y forma parte de los huesos.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972" y="2542744"/>
            <a:ext cx="2237509" cy="3933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096625"/>
      </p:ext>
    </p:extLst>
  </p:cSld>
  <p:clrMapOvr>
    <a:masterClrMapping/>
  </p:clrMapOvr>
  <p:transition spd="slow">
    <p:cover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123" y="0"/>
            <a:ext cx="2857500" cy="1895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pPr algn="ctr"/>
            <a:r>
              <a:rPr lang="es-MX" dirty="0">
                <a:solidFill>
                  <a:srgbClr val="FF0066"/>
                </a:solidFill>
              </a:rPr>
              <a:t>Grasas</a:t>
            </a:r>
          </a:p>
        </p:txBody>
      </p:sp>
      <p:sp>
        <p:nvSpPr>
          <p:cNvPr id="3" name="2 Marcador de contenido"/>
          <p:cNvSpPr>
            <a:spLocks noGrp="1"/>
          </p:cNvSpPr>
          <p:nvPr>
            <p:ph idx="1"/>
          </p:nvPr>
        </p:nvSpPr>
        <p:spPr>
          <a:xfrm>
            <a:off x="716974" y="2222287"/>
            <a:ext cx="10661072" cy="4220077"/>
          </a:xfrm>
        </p:spPr>
        <p:style>
          <a:lnRef idx="2">
            <a:schemeClr val="accent1"/>
          </a:lnRef>
          <a:fillRef idx="1">
            <a:schemeClr val="lt1"/>
          </a:fillRef>
          <a:effectRef idx="0">
            <a:schemeClr val="accent1"/>
          </a:effectRef>
          <a:fontRef idx="minor">
            <a:schemeClr val="dk1"/>
          </a:fontRef>
        </p:style>
        <p:txBody>
          <a:bodyPr/>
          <a:lstStyle/>
          <a:p>
            <a:r>
              <a:rPr lang="es-MX" dirty="0">
                <a:solidFill>
                  <a:schemeClr val="bg2">
                    <a:lumMod val="50000"/>
                  </a:schemeClr>
                </a:solidFill>
              </a:rPr>
              <a:t>Las grasas son unos nutrientes contenidos en algunos alimentos y que el cuerpo utiliza para construir el tejido nervioso (que incluye el cerebro y los nervios). El cuerpo también utiliza la grasa como combustible. Si las grasas ingeridas no se queman para obtener energía ni se utilizan como componentes básicos del organismo, se almacenan en forma de células grasas o adiposas. Ésta es la manera que tiene el cuerpo de anticipar una posible situación: al almacenar grasa para el futuro, el organismo se prepara para cuando escasee el alimento.</a:t>
            </a:r>
          </a:p>
          <a:p>
            <a:r>
              <a:rPr lang="es-MX" dirty="0">
                <a:solidFill>
                  <a:schemeClr val="bg2">
                    <a:lumMod val="50000"/>
                  </a:schemeClr>
                </a:solidFill>
              </a:rPr>
              <a:t>Ingerir una cantidad suficiente de grasas es fundamental para el crecimiento y el desarrollo. Los niños pequeños necesitan una cantidad suficiente de grasa en su dieta para ayudar a que el cerebro y el sistema nervioso se desarrollen con normalidad.</a:t>
            </a:r>
          </a:p>
        </p:txBody>
      </p:sp>
    </p:spTree>
    <p:extLst>
      <p:ext uri="{BB962C8B-B14F-4D97-AF65-F5344CB8AC3E}">
        <p14:creationId xmlns:p14="http://schemas.microsoft.com/office/powerpoint/2010/main" val="660542155"/>
      </p:ext>
    </p:extLst>
  </p:cSld>
  <p:clrMapOvr>
    <a:masterClrMapping/>
  </p:clrMapOvr>
  <p:transition spd="slow">
    <p:cover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28" y="185797"/>
            <a:ext cx="10785764" cy="64286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56281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sz="half" idx="2"/>
          </p:nvPr>
        </p:nvSpPr>
        <p:spPr>
          <a:xfrm>
            <a:off x="810000" y="4935682"/>
            <a:ext cx="10561418" cy="1215736"/>
          </a:xfrm>
        </p:spPr>
        <p:style>
          <a:lnRef idx="0">
            <a:schemeClr val="dk1"/>
          </a:lnRef>
          <a:fillRef idx="3">
            <a:schemeClr val="dk1"/>
          </a:fillRef>
          <a:effectRef idx="3">
            <a:schemeClr val="dk1"/>
          </a:effectRef>
          <a:fontRef idx="minor">
            <a:schemeClr val="lt1"/>
          </a:fontRef>
        </p:style>
        <p:txBody>
          <a:bodyPr>
            <a:noAutofit/>
          </a:bodyPr>
          <a:lstStyle/>
          <a:p>
            <a:pPr algn="ctr"/>
            <a:r>
              <a:rPr lang="es-MX" sz="2400" dirty="0"/>
              <a:t>Normalmente, un niño de etapa preescolar debe consumir, en media, 1.600 calorías, siendo 50% de carbohidratos, 31% de lípidos y un 18% de proteínas.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446" y="374073"/>
            <a:ext cx="8520545" cy="420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05414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BIBLIOGRAFÍA</a:t>
            </a:r>
          </a:p>
        </p:txBody>
      </p:sp>
      <p:sp>
        <p:nvSpPr>
          <p:cNvPr id="3" name="2 Marcador de contenido"/>
          <p:cNvSpPr>
            <a:spLocks noGrp="1"/>
          </p:cNvSpPr>
          <p:nvPr>
            <p:ph idx="1"/>
          </p:nvPr>
        </p:nvSpPr>
        <p:spPr>
          <a:xfrm>
            <a:off x="694021" y="1922318"/>
            <a:ext cx="10554574" cy="485088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endParaRPr lang="es-MX" dirty="0">
              <a:solidFill>
                <a:schemeClr val="accent1">
                  <a:lumMod val="75000"/>
                </a:schemeClr>
              </a:solidFill>
              <a:hlinkClick r:id="rId2"/>
            </a:endParaRPr>
          </a:p>
          <a:p>
            <a:endParaRPr lang="es-MX" dirty="0">
              <a:solidFill>
                <a:schemeClr val="accent1">
                  <a:lumMod val="75000"/>
                </a:schemeClr>
              </a:solidFill>
              <a:hlinkClick r:id="rId2"/>
            </a:endParaRPr>
          </a:p>
          <a:p>
            <a:endParaRPr lang="es-MX" dirty="0">
              <a:solidFill>
                <a:schemeClr val="accent1">
                  <a:lumMod val="75000"/>
                </a:schemeClr>
              </a:solidFill>
              <a:hlinkClick r:id="rId2"/>
            </a:endParaRPr>
          </a:p>
          <a:p>
            <a:endParaRPr lang="es-MX" dirty="0">
              <a:solidFill>
                <a:schemeClr val="accent1">
                  <a:lumMod val="75000"/>
                </a:schemeClr>
              </a:solidFill>
              <a:hlinkClick r:id="rId2"/>
            </a:endParaRPr>
          </a:p>
          <a:p>
            <a:endParaRPr lang="es-MX" dirty="0">
              <a:solidFill>
                <a:schemeClr val="accent1">
                  <a:lumMod val="75000"/>
                </a:schemeClr>
              </a:solidFill>
              <a:hlinkClick r:id="rId2"/>
            </a:endParaRPr>
          </a:p>
          <a:p>
            <a:endParaRPr lang="es-MX" dirty="0">
              <a:solidFill>
                <a:schemeClr val="accent1">
                  <a:lumMod val="75000"/>
                </a:schemeClr>
              </a:solidFill>
              <a:hlinkClick r:id="rId2"/>
            </a:endParaRPr>
          </a:p>
          <a:p>
            <a:r>
              <a:rPr lang="es-MX" dirty="0">
                <a:solidFill>
                  <a:schemeClr val="accent1">
                    <a:lumMod val="75000"/>
                  </a:schemeClr>
                </a:solidFill>
                <a:hlinkClick r:id="rId2"/>
              </a:rPr>
              <a:t>http://enfermedadescorazon.about.com/od/alimentacion-saludable/a/Que-Son-Los-Nutrientes.htm</a:t>
            </a:r>
            <a:endParaRPr lang="es-MX" dirty="0">
              <a:solidFill>
                <a:schemeClr val="accent1">
                  <a:lumMod val="75000"/>
                </a:schemeClr>
              </a:solidFill>
            </a:endParaRPr>
          </a:p>
          <a:p>
            <a:r>
              <a:rPr lang="es-MX" dirty="0">
                <a:solidFill>
                  <a:schemeClr val="accent1">
                    <a:lumMod val="75000"/>
                  </a:schemeClr>
                </a:solidFill>
                <a:hlinkClick r:id="rId3"/>
              </a:rPr>
              <a:t>http://www.upch.edu.pe/ehas/pediatria/nutricion/Clase%20101%20-%207.htm</a:t>
            </a:r>
            <a:endParaRPr lang="es-MX" dirty="0">
              <a:solidFill>
                <a:schemeClr val="accent1">
                  <a:lumMod val="75000"/>
                </a:schemeClr>
              </a:solidFill>
            </a:endParaRPr>
          </a:p>
          <a:p>
            <a:r>
              <a:rPr lang="es-MX" dirty="0">
                <a:solidFill>
                  <a:schemeClr val="accent1">
                    <a:lumMod val="75000"/>
                  </a:schemeClr>
                </a:solidFill>
                <a:hlinkClick r:id="rId4"/>
              </a:rPr>
              <a:t>http://www.guiainfantil.com/salud/alimentacion/preescolar.htm</a:t>
            </a:r>
            <a:endParaRPr lang="es-MX" dirty="0">
              <a:solidFill>
                <a:schemeClr val="accent1">
                  <a:lumMod val="75000"/>
                </a:schemeClr>
              </a:solidFill>
            </a:endParaRPr>
          </a:p>
          <a:p>
            <a:r>
              <a:rPr lang="es-MX" dirty="0">
                <a:solidFill>
                  <a:schemeClr val="accent1">
                    <a:lumMod val="75000"/>
                  </a:schemeClr>
                </a:solidFill>
                <a:hlinkClick r:id="rId5"/>
              </a:rPr>
              <a:t>http://guidewhat.com/belleza/7-tipos-de-nutrientes-y-sus-beneficios.php</a:t>
            </a:r>
            <a:endParaRPr lang="es-MX" dirty="0">
              <a:solidFill>
                <a:schemeClr val="accent1">
                  <a:lumMod val="75000"/>
                </a:schemeClr>
              </a:solidFill>
            </a:endParaRPr>
          </a:p>
          <a:p>
            <a:r>
              <a:rPr lang="es-MX" dirty="0">
                <a:solidFill>
                  <a:schemeClr val="accent1">
                    <a:lumMod val="75000"/>
                  </a:schemeClr>
                </a:solidFill>
                <a:hlinkClick r:id="rId6"/>
              </a:rPr>
              <a:t>http://www.bebesymas.com/alimentacion-para-bebes-y-ninos/los-nutrientes-en-la-alimentacion-infantil-hidratos-de-carbono-proteinas-vitaminas-y-minerales</a:t>
            </a:r>
            <a:endParaRPr lang="es-MX" dirty="0">
              <a:solidFill>
                <a:schemeClr val="accent1">
                  <a:lumMod val="75000"/>
                </a:schemeClr>
              </a:solidFill>
            </a:endParaRPr>
          </a:p>
          <a:p>
            <a:r>
              <a:rPr lang="es-MX" dirty="0">
                <a:solidFill>
                  <a:schemeClr val="accent1">
                    <a:lumMod val="75000"/>
                  </a:schemeClr>
                </a:solidFill>
                <a:hlinkClick r:id="rId7"/>
              </a:rPr>
              <a:t>http://kidshealth.org/es/parents/fat-esp.html</a:t>
            </a:r>
            <a:endParaRPr lang="es-MX" dirty="0">
              <a:solidFill>
                <a:schemeClr val="accent1">
                  <a:lumMod val="75000"/>
                </a:schemeClr>
              </a:solidFill>
            </a:endParaRPr>
          </a:p>
          <a:p>
            <a:pPr marL="0" indent="0">
              <a:buNone/>
            </a:pPr>
            <a:endParaRPr lang="es-MX" dirty="0"/>
          </a:p>
          <a:p>
            <a:endParaRPr lang="es-MX" dirty="0"/>
          </a:p>
          <a:p>
            <a:endParaRPr lang="es-MX" dirty="0"/>
          </a:p>
          <a:p>
            <a:endParaRPr lang="es-MX" dirty="0"/>
          </a:p>
          <a:p>
            <a:endParaRPr lang="es-MX" dirty="0"/>
          </a:p>
          <a:p>
            <a:endParaRPr lang="es-MX" dirty="0"/>
          </a:p>
        </p:txBody>
      </p:sp>
    </p:spTree>
    <p:extLst>
      <p:ext uri="{BB962C8B-B14F-4D97-AF65-F5344CB8AC3E}">
        <p14:creationId xmlns:p14="http://schemas.microsoft.com/office/powerpoint/2010/main" val="11939941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r>
              <a:rPr lang="es-MX" sz="6600" b="1" dirty="0"/>
              <a:t>GRACIAS…</a:t>
            </a:r>
          </a:p>
        </p:txBody>
      </p:sp>
      <p:pic>
        <p:nvPicPr>
          <p:cNvPr id="9218"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01836" y="600269"/>
            <a:ext cx="4384964" cy="3847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638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a:solidFill>
                  <a:srgbClr val="002060"/>
                </a:solidFill>
              </a:rPr>
              <a:t>¿Qué son los nutrimentos?</a:t>
            </a:r>
          </a:p>
        </p:txBody>
      </p:sp>
      <p:sp>
        <p:nvSpPr>
          <p:cNvPr id="3" name="2 Marcador de contenido"/>
          <p:cNvSpPr>
            <a:spLocks noGrp="1"/>
          </p:cNvSpPr>
          <p:nvPr>
            <p:ph idx="1"/>
          </p:nvPr>
        </p:nvSpPr>
        <p:spPr>
          <a:xfrm>
            <a:off x="631673" y="1471053"/>
            <a:ext cx="10850281" cy="3636511"/>
          </a:xfrm>
        </p:spPr>
        <p:txBody>
          <a:bodyPr>
            <a:normAutofit/>
          </a:bodyPr>
          <a:lstStyle/>
          <a:p>
            <a:r>
              <a:rPr lang="es-MX" sz="2400" b="1" dirty="0"/>
              <a:t>Los nutrimentos son sustancias químicas que forman parte de los alimentos. El organismo los utiliza para su desarrollo, mantenimiento y funcionamiento. Además proporcionan energía al cuerpo.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954" y="3876675"/>
            <a:ext cx="4257675" cy="2981325"/>
          </a:xfrm>
          <a:prstGeom prst="rect">
            <a:avLst/>
          </a:prstGeom>
          <a:ln w="9525">
            <a:solidFill>
              <a:schemeClr val="tx1"/>
            </a:solidFill>
            <a:miter lim="800000"/>
            <a:headEnd/>
            <a:tailEnd/>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52339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58046" y="311727"/>
            <a:ext cx="10571998" cy="1282556"/>
          </a:xfrm>
        </p:spPr>
        <p:style>
          <a:lnRef idx="0">
            <a:schemeClr val="accent1"/>
          </a:lnRef>
          <a:fillRef idx="3">
            <a:schemeClr val="accent1"/>
          </a:fillRef>
          <a:effectRef idx="3">
            <a:schemeClr val="accent1"/>
          </a:effectRef>
          <a:fontRef idx="minor">
            <a:schemeClr val="lt1"/>
          </a:fontRef>
        </p:style>
        <p:txBody>
          <a:bodyPr/>
          <a:lstStyle/>
          <a:p>
            <a:r>
              <a:rPr lang="es-MX" dirty="0">
                <a:solidFill>
                  <a:srgbClr val="002060"/>
                </a:solidFill>
              </a:rPr>
              <a:t>Los nutrientes se clasifican en dos tipos. Ellos Son:</a:t>
            </a:r>
          </a:p>
        </p:txBody>
      </p:sp>
      <p:sp>
        <p:nvSpPr>
          <p:cNvPr id="5" name="4 Marcador de contenido"/>
          <p:cNvSpPr>
            <a:spLocks noGrp="1"/>
          </p:cNvSpPr>
          <p:nvPr>
            <p:ph sz="half" idx="1"/>
          </p:nvPr>
        </p:nvSpPr>
        <p:spPr/>
        <p:txBody>
          <a:bodyPr>
            <a:normAutofit/>
          </a:bodyPr>
          <a:lstStyle/>
          <a:p>
            <a:r>
              <a:rPr lang="es-MX" sz="2000" dirty="0"/>
              <a:t>Macronutrientes: Estos son necesarios en grandes cantidades por el cuerpo. Es también sub-clasificar en cinco tipos. </a:t>
            </a:r>
          </a:p>
          <a:p>
            <a:r>
              <a:rPr lang="es-MX" sz="2000" dirty="0"/>
              <a:t>Minerales</a:t>
            </a:r>
          </a:p>
          <a:p>
            <a:r>
              <a:rPr lang="es-MX" sz="2000" dirty="0"/>
              <a:t>Vitaminas</a:t>
            </a:r>
          </a:p>
          <a:p>
            <a:r>
              <a:rPr lang="es-MX" sz="2000" dirty="0"/>
              <a:t>Proteínas</a:t>
            </a:r>
          </a:p>
          <a:p>
            <a:r>
              <a:rPr lang="es-MX" sz="2000" dirty="0"/>
              <a:t>Los hidratos de carbono</a:t>
            </a:r>
          </a:p>
          <a:p>
            <a:r>
              <a:rPr lang="es-MX" sz="2000" dirty="0"/>
              <a:t>Grasas</a:t>
            </a:r>
          </a:p>
        </p:txBody>
      </p:sp>
      <p:sp>
        <p:nvSpPr>
          <p:cNvPr id="6" name="5 Marcador de contenido"/>
          <p:cNvSpPr>
            <a:spLocks noGrp="1"/>
          </p:cNvSpPr>
          <p:nvPr>
            <p:ph sz="half" idx="2"/>
          </p:nvPr>
        </p:nvSpPr>
        <p:spPr/>
        <p:txBody>
          <a:bodyPr>
            <a:normAutofit/>
          </a:bodyPr>
          <a:lstStyle/>
          <a:p>
            <a:r>
              <a:rPr lang="es-MX" sz="2000" dirty="0"/>
              <a:t>Micronutrientes: Estos son los nutrientes que se necesitan en pequeñas cantidades en el cuerpo.</a:t>
            </a:r>
          </a:p>
          <a:p>
            <a:r>
              <a:rPr lang="es-MX" sz="2000" dirty="0"/>
              <a:t>Agua</a:t>
            </a:r>
          </a:p>
          <a:p>
            <a:r>
              <a:rPr lang="es-MX" sz="2000" dirty="0"/>
              <a:t>Bran o fibra.</a:t>
            </a:r>
          </a:p>
        </p:txBody>
      </p:sp>
    </p:spTree>
    <p:extLst>
      <p:ext uri="{BB962C8B-B14F-4D97-AF65-F5344CB8AC3E}">
        <p14:creationId xmlns:p14="http://schemas.microsoft.com/office/powerpoint/2010/main" val="29212022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0391" y="363682"/>
            <a:ext cx="10571998" cy="1417638"/>
          </a:xfrm>
        </p:spPr>
        <p:style>
          <a:lnRef idx="0">
            <a:schemeClr val="accent1"/>
          </a:lnRef>
          <a:fillRef idx="3">
            <a:schemeClr val="accent1"/>
          </a:fillRef>
          <a:effectRef idx="3">
            <a:schemeClr val="accent1"/>
          </a:effectRef>
          <a:fontRef idx="minor">
            <a:schemeClr val="lt1"/>
          </a:fontRef>
        </p:style>
        <p:txBody>
          <a:bodyPr/>
          <a:lstStyle/>
          <a:p>
            <a:r>
              <a:rPr lang="es-MX" dirty="0">
                <a:solidFill>
                  <a:srgbClr val="002060"/>
                </a:solidFill>
                <a:ea typeface="+mn-ea"/>
                <a:cs typeface="+mn-cs"/>
              </a:rPr>
              <a:t>Los nutrimentos necesarios para vivir son:</a:t>
            </a:r>
            <a:br>
              <a:rPr lang="es-MX" dirty="0">
                <a:solidFill>
                  <a:prstClr val="white"/>
                </a:solidFill>
                <a:ea typeface="+mn-ea"/>
                <a:cs typeface="+mn-cs"/>
              </a:rPr>
            </a:br>
            <a:endParaRPr lang="es-MX" dirty="0"/>
          </a:p>
        </p:txBody>
      </p:sp>
      <p:sp>
        <p:nvSpPr>
          <p:cNvPr id="3" name="2 Marcador de contenido"/>
          <p:cNvSpPr>
            <a:spLocks noGrp="1"/>
          </p:cNvSpPr>
          <p:nvPr>
            <p:ph idx="1"/>
          </p:nvPr>
        </p:nvSpPr>
        <p:spPr/>
        <p:txBody>
          <a:bodyPr/>
          <a:lstStyle/>
          <a:p>
            <a:pPr lvl="0">
              <a:buClr>
                <a:srgbClr val="B6DF5E"/>
              </a:buClr>
            </a:pPr>
            <a:r>
              <a:rPr lang="es-MX" sz="2400" dirty="0">
                <a:solidFill>
                  <a:prstClr val="white"/>
                </a:solidFill>
              </a:rPr>
              <a:t>Proteínas</a:t>
            </a:r>
          </a:p>
          <a:p>
            <a:pPr lvl="0">
              <a:buClr>
                <a:srgbClr val="B6DF5E"/>
              </a:buClr>
            </a:pPr>
            <a:r>
              <a:rPr lang="es-MX" sz="2400" dirty="0">
                <a:solidFill>
                  <a:prstClr val="white"/>
                </a:solidFill>
              </a:rPr>
              <a:t>Carbohidratos</a:t>
            </a:r>
          </a:p>
          <a:p>
            <a:pPr lvl="0">
              <a:buClr>
                <a:srgbClr val="B6DF5E"/>
              </a:buClr>
            </a:pPr>
            <a:r>
              <a:rPr lang="es-MX" sz="2400" dirty="0">
                <a:solidFill>
                  <a:prstClr val="white"/>
                </a:solidFill>
              </a:rPr>
              <a:t>Lípidos</a:t>
            </a:r>
          </a:p>
          <a:p>
            <a:pPr lvl="0">
              <a:buClr>
                <a:srgbClr val="B6DF5E"/>
              </a:buClr>
            </a:pPr>
            <a:r>
              <a:rPr lang="es-MX" sz="2400" dirty="0">
                <a:solidFill>
                  <a:prstClr val="white"/>
                </a:solidFill>
              </a:rPr>
              <a:t>Vitaminas</a:t>
            </a:r>
          </a:p>
          <a:p>
            <a:pPr lvl="0">
              <a:buClr>
                <a:srgbClr val="B6DF5E"/>
              </a:buClr>
            </a:pPr>
            <a:r>
              <a:rPr lang="es-MX" sz="2400" dirty="0">
                <a:solidFill>
                  <a:prstClr val="white"/>
                </a:solidFill>
              </a:rPr>
              <a:t>Minerales</a:t>
            </a:r>
          </a:p>
          <a:p>
            <a:pPr lvl="0">
              <a:buClr>
                <a:srgbClr val="B6DF5E"/>
              </a:buClr>
            </a:pPr>
            <a:r>
              <a:rPr lang="es-MX" sz="2400" dirty="0">
                <a:solidFill>
                  <a:prstClr val="white"/>
                </a:solidFill>
              </a:rPr>
              <a:t> Agua</a:t>
            </a:r>
          </a:p>
          <a:p>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99" y="2538412"/>
            <a:ext cx="5418328" cy="350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3263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0000" y="363682"/>
            <a:ext cx="10571998" cy="1330036"/>
          </a:xfrm>
        </p:spPr>
        <p:style>
          <a:lnRef idx="0">
            <a:schemeClr val="accent1"/>
          </a:lnRef>
          <a:fillRef idx="3">
            <a:schemeClr val="accent1"/>
          </a:fillRef>
          <a:effectRef idx="3">
            <a:schemeClr val="accent1"/>
          </a:effectRef>
          <a:fontRef idx="minor">
            <a:schemeClr val="lt1"/>
          </a:fontRef>
        </p:style>
        <p:txBody>
          <a:bodyPr/>
          <a:lstStyle/>
          <a:p>
            <a:pPr algn="ctr"/>
            <a:br>
              <a:rPr lang="es-MX" dirty="0"/>
            </a:br>
            <a:br>
              <a:rPr lang="es-MX" dirty="0"/>
            </a:br>
            <a:r>
              <a:rPr lang="es-MX" dirty="0">
                <a:solidFill>
                  <a:srgbClr val="002060"/>
                </a:solidFill>
              </a:rPr>
              <a:t>Requerimientos Nutricionales</a:t>
            </a:r>
            <a:br>
              <a:rPr lang="es-MX" dirty="0"/>
            </a:br>
            <a:endParaRPr lang="es-MX" dirty="0"/>
          </a:p>
        </p:txBody>
      </p:sp>
      <p:sp>
        <p:nvSpPr>
          <p:cNvPr id="3" name="2 Marcador de contenido"/>
          <p:cNvSpPr>
            <a:spLocks noGrp="1"/>
          </p:cNvSpPr>
          <p:nvPr>
            <p:ph idx="1"/>
          </p:nvPr>
        </p:nvSpPr>
        <p:spPr>
          <a:xfrm>
            <a:off x="818712" y="2222287"/>
            <a:ext cx="6122415" cy="3939522"/>
          </a:xfrm>
        </p:spPr>
        <p:txBody>
          <a:bodyPr>
            <a:normAutofit fontScale="92500" lnSpcReduction="20000"/>
          </a:bodyPr>
          <a:lstStyle/>
          <a:p>
            <a:pPr marL="0" indent="0">
              <a:buNone/>
            </a:pPr>
            <a:endParaRPr lang="es-MX" dirty="0"/>
          </a:p>
          <a:p>
            <a:r>
              <a:rPr lang="es-MX" sz="2400" dirty="0"/>
              <a:t>Los requerimientos nutricionales de cada individuo dependen en gran parte de sus características genéticas y metabólicas. Sin embargo en forma general se puede considerar que los niños requieren los nutrientes necesarios para alcanzar un crecimiento satisfactorio, evitar estados de deficiencia y tener reservas adecuadas para situaciones de estrés. Una nutrición adecuada permite al niño alcanzar su potencial de desarrollo físico y mental.</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258" y="2337955"/>
            <a:ext cx="4713250" cy="399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061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C00000"/>
                </a:solidFill>
              </a:rPr>
              <a:t>Proteínas en la alimentación infantil</a:t>
            </a:r>
          </a:p>
        </p:txBody>
      </p:sp>
      <p:sp>
        <p:nvSpPr>
          <p:cNvPr id="3" name="2 Marcador de contenido"/>
          <p:cNvSpPr>
            <a:spLocks noGrp="1"/>
          </p:cNvSpPr>
          <p:nvPr>
            <p:ph idx="1"/>
          </p:nvPr>
        </p:nvSpPr>
        <p:spPr>
          <a:xfrm>
            <a:off x="322118" y="2358736"/>
            <a:ext cx="11481955" cy="4227426"/>
          </a:xfrm>
        </p:spPr>
        <p:style>
          <a:lnRef idx="2">
            <a:schemeClr val="dk1"/>
          </a:lnRef>
          <a:fillRef idx="1">
            <a:schemeClr val="lt1"/>
          </a:fillRef>
          <a:effectRef idx="0">
            <a:schemeClr val="dk1"/>
          </a:effectRef>
          <a:fontRef idx="minor">
            <a:schemeClr val="dk1"/>
          </a:fontRef>
        </p:style>
        <p:txBody>
          <a:bodyPr/>
          <a:lstStyle/>
          <a:p>
            <a:r>
              <a:rPr lang="es-MX" dirty="0">
                <a:solidFill>
                  <a:schemeClr val="bg2">
                    <a:lumMod val="50000"/>
                  </a:schemeClr>
                </a:solidFill>
              </a:rPr>
              <a:t>Comenzamos con las proteínas, necesarias para el crecimiento y esenciales para la vida. No por nada su nombre proviene del griego protos, que significa el primero. Son imprescindibles para un correcto funcionamiento celular y son las encargadas de formar los anticuerpos que protegen al organismo de las infecciones.</a:t>
            </a:r>
          </a:p>
          <a:p>
            <a:endParaRPr lang="es-MX" dirty="0">
              <a:solidFill>
                <a:schemeClr val="bg2">
                  <a:lumMod val="50000"/>
                </a:schemeClr>
              </a:solidFill>
            </a:endParaRPr>
          </a:p>
          <a:p>
            <a:r>
              <a:rPr lang="es-MX" dirty="0">
                <a:solidFill>
                  <a:schemeClr val="bg2">
                    <a:lumMod val="50000"/>
                  </a:schemeClr>
                </a:solidFill>
              </a:rPr>
              <a:t>En los niños es más importante que en los adultos la ingesta de proteínas, pues están en continuo crecimiento y las usan para fabricar nuevos tejidos y aumentar la masa corporal.</a:t>
            </a:r>
          </a:p>
          <a:p>
            <a:r>
              <a:rPr lang="es-MX" dirty="0">
                <a:solidFill>
                  <a:schemeClr val="bg2">
                    <a:lumMod val="50000"/>
                  </a:schemeClr>
                </a:solidFill>
              </a:rPr>
              <a:t>Se clasifican en dos tipos: 1.Origen animal y 2. Origen vegetal</a:t>
            </a:r>
          </a:p>
          <a:p>
            <a:r>
              <a:rPr lang="es-MX" dirty="0">
                <a:solidFill>
                  <a:schemeClr val="bg2">
                    <a:lumMod val="50000"/>
                  </a:schemeClr>
                </a:solidFill>
              </a:rPr>
              <a:t>Son necesarias, pero en su justa medida. Deben suponer entre un 10% y un 15% de la dieta.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172" y="126077"/>
            <a:ext cx="2033155" cy="16265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93688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0391" y="0"/>
            <a:ext cx="10571998" cy="1496291"/>
          </a:xfrm>
        </p:spPr>
        <p:txBody>
          <a:bodyPr/>
          <a:lstStyle/>
          <a:p>
            <a:pPr algn="ctr"/>
            <a:r>
              <a:rPr lang="es-MX" dirty="0">
                <a:solidFill>
                  <a:srgbClr val="0099CC"/>
                </a:solidFill>
              </a:rPr>
              <a:t>Hidratos de carbono, la gasolina del organismo!</a:t>
            </a:r>
          </a:p>
        </p:txBody>
      </p:sp>
      <p:sp>
        <p:nvSpPr>
          <p:cNvPr id="3" name="2 Marcador de contenido"/>
          <p:cNvSpPr>
            <a:spLocks noGrp="1"/>
          </p:cNvSpPr>
          <p:nvPr>
            <p:ph idx="1"/>
          </p:nvPr>
        </p:nvSpPr>
        <p:spPr>
          <a:xfrm>
            <a:off x="498764" y="2222287"/>
            <a:ext cx="11170227" cy="4344768"/>
          </a:xfrm>
        </p:spPr>
        <p:style>
          <a:lnRef idx="2">
            <a:schemeClr val="accent1"/>
          </a:lnRef>
          <a:fillRef idx="1">
            <a:schemeClr val="lt1"/>
          </a:fillRef>
          <a:effectRef idx="0">
            <a:schemeClr val="accent1"/>
          </a:effectRef>
          <a:fontRef idx="minor">
            <a:schemeClr val="dk1"/>
          </a:fontRef>
        </p:style>
        <p:txBody>
          <a:bodyPr>
            <a:normAutofit/>
          </a:bodyPr>
          <a:lstStyle/>
          <a:p>
            <a:r>
              <a:rPr lang="es-MX" dirty="0">
                <a:solidFill>
                  <a:schemeClr val="bg2">
                    <a:lumMod val="50000"/>
                  </a:schemeClr>
                </a:solidFill>
              </a:rPr>
              <a:t>Los hidratos de carbono aportan energía. Se convierten dentro del cuerpo en glucosa, un azúcar que necesitan todas las células del organismo. Al ser "quemados" proporcionan la energía necesaria para realizar las actividades diarias, por eso deben estar siempre presentes en un desayuno saludable.</a:t>
            </a:r>
          </a:p>
          <a:p>
            <a:r>
              <a:rPr lang="es-MX" dirty="0">
                <a:solidFill>
                  <a:schemeClr val="bg2">
                    <a:lumMod val="50000"/>
                  </a:schemeClr>
                </a:solidFill>
              </a:rPr>
              <a:t>Los más sanos son los conocidos como hidratos de carbono complejos, que se llaman almidones y se encuentran en los granos de cereales como el trigo, arroz, centeno, maíz, y en los tubérculos como la patata.</a:t>
            </a:r>
          </a:p>
          <a:p>
            <a:r>
              <a:rPr lang="es-MX" dirty="0">
                <a:solidFill>
                  <a:schemeClr val="bg2">
                    <a:lumMod val="50000"/>
                  </a:schemeClr>
                </a:solidFill>
              </a:rPr>
              <a:t>Los conocidos como hidratos de carbono simples son el azúcar y la sacarosa, utilizada en la industria alimentaria en productos como dulces, golosinas, bollos, mermeladas, pasteles, etc., que son los que hay que evitar.</a:t>
            </a:r>
          </a:p>
          <a:p>
            <a:r>
              <a:rPr lang="es-MX" dirty="0">
                <a:solidFill>
                  <a:schemeClr val="bg2">
                    <a:lumMod val="50000"/>
                  </a:schemeClr>
                </a:solidFill>
              </a:rPr>
              <a:t>Los hidratos de carbono son bajos en grasas y son ricos en minerales y vitaminas, especialmente del grupo B. Contienen proteínas de baja calidad, pero si combinamos las legumbres (arroz, garbanzos, lentejas, guisantes, etc.) con cereales como el arroz, o la pasta, se obtiene un plato con proteínas de alta calidad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3" y="718862"/>
            <a:ext cx="1788968" cy="11934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607" y="718862"/>
            <a:ext cx="1915391" cy="11939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777073"/>
      </p:ext>
    </p:extLst>
  </p:cSld>
  <p:clrMapOvr>
    <a:masterClrMapping/>
  </p:clrMapOvr>
  <p:transition spd="slow">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00" y="110404"/>
            <a:ext cx="4156364" cy="17154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2347913"/>
            <a:ext cx="52387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MX" dirty="0">
                <a:solidFill>
                  <a:srgbClr val="E49116"/>
                </a:solidFill>
              </a:rPr>
              <a:t>Vitaminas en la dieta infantil</a:t>
            </a:r>
          </a:p>
        </p:txBody>
      </p:sp>
      <p:sp>
        <p:nvSpPr>
          <p:cNvPr id="3" name="2 Marcador de contenido"/>
          <p:cNvSpPr>
            <a:spLocks noGrp="1"/>
          </p:cNvSpPr>
          <p:nvPr>
            <p:ph idx="1"/>
          </p:nvPr>
        </p:nvSpPr>
        <p:spPr>
          <a:xfrm>
            <a:off x="529935" y="2254827"/>
            <a:ext cx="11097491" cy="4436918"/>
          </a:xfrm>
        </p:spPr>
        <p:style>
          <a:lnRef idx="2">
            <a:schemeClr val="accent4"/>
          </a:lnRef>
          <a:fillRef idx="1">
            <a:schemeClr val="lt1"/>
          </a:fillRef>
          <a:effectRef idx="0">
            <a:schemeClr val="accent4"/>
          </a:effectRef>
          <a:fontRef idx="minor">
            <a:schemeClr val="dk1"/>
          </a:fontRef>
        </p:style>
        <p:txBody>
          <a:bodyPr>
            <a:normAutofit/>
          </a:bodyPr>
          <a:lstStyle/>
          <a:p>
            <a:r>
              <a:rPr lang="es-MX" dirty="0">
                <a:solidFill>
                  <a:schemeClr val="bg2">
                    <a:lumMod val="50000"/>
                  </a:schemeClr>
                </a:solidFill>
              </a:rPr>
              <a:t>Las vitaminas son sustancias naturales que se encuentran en los alimentos y son indispensables para el crecimiento, pues actúan como reguladores en los procesos metabólicos del organismo.</a:t>
            </a:r>
          </a:p>
          <a:p>
            <a:endParaRPr lang="es-MX" dirty="0">
              <a:solidFill>
                <a:schemeClr val="bg2">
                  <a:lumMod val="50000"/>
                </a:schemeClr>
              </a:solidFill>
            </a:endParaRPr>
          </a:p>
          <a:p>
            <a:r>
              <a:rPr lang="es-MX" dirty="0">
                <a:solidFill>
                  <a:schemeClr val="bg2">
                    <a:lumMod val="50000"/>
                  </a:schemeClr>
                </a:solidFill>
              </a:rPr>
              <a:t>Un aporte de vitaminas adecuado se consigue a través de una dieta variada, y básicamente a través del consumo de frutas y verduras.</a:t>
            </a:r>
          </a:p>
          <a:p>
            <a:r>
              <a:rPr lang="es-MX" dirty="0">
                <a:solidFill>
                  <a:schemeClr val="bg2">
                    <a:lumMod val="50000"/>
                  </a:schemeClr>
                </a:solidFill>
              </a:rPr>
              <a:t>Vitamina A: necesaria para la visión y para el crecimiento. Presente en la leche entera, carnes, hígado, yema de huevo, hortalizas, frutas y verduras, especialmente las de color amarillo y naranja y verduras de hoja verde.</a:t>
            </a:r>
          </a:p>
          <a:p>
            <a:endParaRPr lang="es-MX" dirty="0">
              <a:solidFill>
                <a:schemeClr val="bg2">
                  <a:lumMod val="50000"/>
                </a:schemeClr>
              </a:solidFill>
            </a:endParaRPr>
          </a:p>
          <a:p>
            <a:r>
              <a:rPr lang="es-MX" dirty="0">
                <a:solidFill>
                  <a:schemeClr val="bg2">
                    <a:lumMod val="50000"/>
                  </a:schemeClr>
                </a:solidFill>
              </a:rPr>
              <a:t>Vitaminas del grupo B: necesarias para el metabolismo. Presentes en carnes, vegetales, cereales y frutas.</a:t>
            </a:r>
          </a:p>
          <a:p>
            <a:pPr marL="0" indent="0">
              <a:buNone/>
            </a:pPr>
            <a:endParaRPr lang="es-MX" dirty="0">
              <a:solidFill>
                <a:schemeClr val="bg2">
                  <a:lumMod val="50000"/>
                </a:schemeClr>
              </a:solidFill>
            </a:endParaRPr>
          </a:p>
        </p:txBody>
      </p:sp>
    </p:spTree>
    <p:extLst>
      <p:ext uri="{BB962C8B-B14F-4D97-AF65-F5344CB8AC3E}">
        <p14:creationId xmlns:p14="http://schemas.microsoft.com/office/powerpoint/2010/main" val="3872817084"/>
      </p:ext>
    </p:extLst>
  </p:cSld>
  <p:clrMapOvr>
    <a:masterClrMapping/>
  </p:clrMapOvr>
  <p:transition spd="slow">
    <p:cover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92282" y="529937"/>
            <a:ext cx="11014363" cy="59093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Courier New" panose="02070309020205020404" pitchFamily="49" charset="0"/>
              <a:buChar char="o"/>
            </a:pPr>
            <a:endParaRPr lang="es-MX" dirty="0"/>
          </a:p>
          <a:p>
            <a:pPr marL="285750" indent="-285750">
              <a:buFont typeface="Courier New" panose="02070309020205020404" pitchFamily="49" charset="0"/>
              <a:buChar char="o"/>
            </a:pPr>
            <a:r>
              <a:rPr lang="es-MX" dirty="0">
                <a:solidFill>
                  <a:schemeClr val="bg2">
                    <a:lumMod val="50000"/>
                  </a:schemeClr>
                </a:solidFill>
              </a:rPr>
              <a:t>Vitamina C: presente en todas las frutas frescas, sobre todo en naranjas, limones, pomelos, fresas, frambuesas, kiwi, así como verduras como el brócoli, coliflor, coles de Bruselas, los tomates y las verduras de hoja verde.</a:t>
            </a:r>
          </a:p>
          <a:p>
            <a:pPr marL="285750" indent="-285750">
              <a:buFont typeface="Courier New" panose="02070309020205020404" pitchFamily="49" charset="0"/>
              <a:buChar char="o"/>
            </a:pPr>
            <a:endParaRPr lang="es-MX" dirty="0">
              <a:solidFill>
                <a:schemeClr val="bg2">
                  <a:lumMod val="50000"/>
                </a:schemeClr>
              </a:solidFill>
            </a:endParaRPr>
          </a:p>
          <a:p>
            <a:endParaRPr lang="es-MX" dirty="0">
              <a:solidFill>
                <a:schemeClr val="bg2">
                  <a:lumMod val="50000"/>
                </a:schemeClr>
              </a:solidFill>
            </a:endParaRPr>
          </a:p>
          <a:p>
            <a:pPr marL="285750" indent="-285750">
              <a:buFont typeface="Courier New" panose="02070309020205020404" pitchFamily="49" charset="0"/>
              <a:buChar char="o"/>
            </a:pPr>
            <a:endParaRPr lang="es-MX" dirty="0">
              <a:solidFill>
                <a:schemeClr val="bg2">
                  <a:lumMod val="50000"/>
                </a:schemeClr>
              </a:solidFill>
            </a:endParaRPr>
          </a:p>
          <a:p>
            <a:pPr marL="285750" indent="-285750">
              <a:buFont typeface="Courier New" panose="02070309020205020404" pitchFamily="49" charset="0"/>
              <a:buChar char="o"/>
            </a:pPr>
            <a:r>
              <a:rPr lang="es-MX" dirty="0">
                <a:solidFill>
                  <a:schemeClr val="bg2">
                    <a:lumMod val="50000"/>
                  </a:schemeClr>
                </a:solidFill>
              </a:rPr>
              <a:t>Vitamina D: puede tomarse en los alimentos o formarse en la piel por la acción de la luz solar. Es necesaria para fijar el calcio en los huesos y mineralizar el esqueleto. Se encuentra en las carnes, los pescados, sobre todo los grasos, y el huevo.</a:t>
            </a:r>
          </a:p>
          <a:p>
            <a:pPr marL="285750" indent="-285750">
              <a:buFont typeface="Courier New" panose="02070309020205020404" pitchFamily="49" charset="0"/>
              <a:buChar char="o"/>
            </a:pPr>
            <a:endParaRPr lang="es-MX" dirty="0">
              <a:solidFill>
                <a:schemeClr val="bg2">
                  <a:lumMod val="50000"/>
                </a:schemeClr>
              </a:solidFill>
            </a:endParaRPr>
          </a:p>
          <a:p>
            <a:pPr marL="285750" indent="-285750">
              <a:buFont typeface="Courier New" panose="02070309020205020404" pitchFamily="49" charset="0"/>
              <a:buChar char="o"/>
            </a:pPr>
            <a:endParaRPr lang="es-MX" dirty="0">
              <a:solidFill>
                <a:schemeClr val="bg2">
                  <a:lumMod val="50000"/>
                </a:schemeClr>
              </a:solidFill>
            </a:endParaRPr>
          </a:p>
          <a:p>
            <a:pPr marL="285750" indent="-285750">
              <a:buFont typeface="Courier New" panose="02070309020205020404" pitchFamily="49" charset="0"/>
              <a:buChar char="o"/>
            </a:pPr>
            <a:r>
              <a:rPr lang="es-MX" dirty="0">
                <a:solidFill>
                  <a:schemeClr val="bg2">
                    <a:lumMod val="50000"/>
                  </a:schemeClr>
                </a:solidFill>
              </a:rPr>
              <a:t>Vitamina E: es un antioxidante natural que protege del envejecimiento y la degradación de los tejidos. Se encuentra en los cereales integrales, el aceite de oliva, el aceite de girasol, las almendras, los vegetales de hoja verde (lechuga, espinaca, escarola, etc.).</a:t>
            </a:r>
          </a:p>
          <a:p>
            <a:pPr marL="285750" indent="-285750">
              <a:buFont typeface="Courier New" panose="02070309020205020404" pitchFamily="49" charset="0"/>
              <a:buChar char="o"/>
            </a:pPr>
            <a:endParaRPr lang="es-MX" dirty="0">
              <a:solidFill>
                <a:schemeClr val="bg2">
                  <a:lumMod val="50000"/>
                </a:schemeClr>
              </a:solidFill>
            </a:endParaRPr>
          </a:p>
          <a:p>
            <a:pPr marL="285750" indent="-285750">
              <a:buFont typeface="Courier New" panose="02070309020205020404" pitchFamily="49" charset="0"/>
              <a:buChar char="o"/>
            </a:pPr>
            <a:endParaRPr lang="es-MX" dirty="0">
              <a:solidFill>
                <a:schemeClr val="bg2">
                  <a:lumMod val="50000"/>
                </a:schemeClr>
              </a:solidFill>
            </a:endParaRPr>
          </a:p>
          <a:p>
            <a:pPr marL="285750" indent="-285750">
              <a:buFont typeface="Courier New" panose="02070309020205020404" pitchFamily="49" charset="0"/>
              <a:buChar char="o"/>
            </a:pPr>
            <a:r>
              <a:rPr lang="es-MX" dirty="0">
                <a:solidFill>
                  <a:schemeClr val="bg2">
                    <a:lumMod val="50000"/>
                  </a:schemeClr>
                </a:solidFill>
              </a:rPr>
              <a:t>Vitamina K: necesaria para los procesos de coagulación de la sangre y formación de glóbulos rojos. Se encuentra en las verduras de hoja verde, cuanto más oscura es la hoja, más cantidad de vitamina K contiene. También en el brócoli, el repollo y las coles de Bruselas, los aceites vegetales, lácteos y carnes</a:t>
            </a:r>
          </a:p>
        </p:txBody>
      </p:sp>
    </p:spTree>
    <p:extLst>
      <p:ext uri="{BB962C8B-B14F-4D97-AF65-F5344CB8AC3E}">
        <p14:creationId xmlns:p14="http://schemas.microsoft.com/office/powerpoint/2010/main" val="2374244754"/>
      </p:ext>
    </p:extLst>
  </p:cSld>
  <p:clrMapOvr>
    <a:masterClrMapping/>
  </p:clrMapOvr>
  <p:transition spd="slow">
    <p:cover dir="l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Personalizado 14">
      <a:dk1>
        <a:srgbClr val="23E06D"/>
      </a:dk1>
      <a:lt1>
        <a:sysClr val="window" lastClr="FFFFFF"/>
      </a:lt1>
      <a:dk2>
        <a:srgbClr val="23E06D"/>
      </a:dk2>
      <a:lt2>
        <a:srgbClr val="636363"/>
      </a:lt2>
      <a:accent1>
        <a:srgbClr val="B6DF5E"/>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TM03457503[[fn=Sobrio]]</Template>
  <TotalTime>169</TotalTime>
  <Words>1249</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Century Gothic</vt:lpstr>
      <vt:lpstr>Courier New</vt:lpstr>
      <vt:lpstr>Wingdings 2</vt:lpstr>
      <vt:lpstr>Citable</vt:lpstr>
      <vt:lpstr>   Nutrimentos necesarios para el niño preescolar</vt:lpstr>
      <vt:lpstr>¿Qué son los nutrimentos?</vt:lpstr>
      <vt:lpstr>Los nutrientes se clasifican en dos tipos. Ellos Son:</vt:lpstr>
      <vt:lpstr>Los nutrimentos necesarios para vivir son: </vt:lpstr>
      <vt:lpstr>  Requerimientos Nutricionales </vt:lpstr>
      <vt:lpstr>Proteínas en la alimentación infantil</vt:lpstr>
      <vt:lpstr>Hidratos de carbono, la gasolina del organismo!</vt:lpstr>
      <vt:lpstr>Vitaminas en la dieta infantil</vt:lpstr>
      <vt:lpstr>PowerPoint Presentation</vt:lpstr>
      <vt:lpstr>Minerales, un complemento importante</vt:lpstr>
      <vt:lpstr>Grasas</vt:lpstr>
      <vt:lpstr>PowerPoint Presentation</vt:lpstr>
      <vt:lpstr>PowerPoint Presentation</vt:lpstr>
      <vt:lpstr>BIBLIOGRAFÍA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prado</dc:creator>
  <cp:lastModifiedBy>Aracely Morales</cp:lastModifiedBy>
  <cp:revision>20</cp:revision>
  <dcterms:created xsi:type="dcterms:W3CDTF">2016-03-02T16:45:41Z</dcterms:created>
  <dcterms:modified xsi:type="dcterms:W3CDTF">2016-10-20T14:46:06Z</dcterms:modified>
</cp:coreProperties>
</file>