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40297A4-3C78-4088-A82C-D34E62E037BC}" type="datetimeFigureOut">
              <a:rPr lang="es-MX" smtClean="0"/>
              <a:t>19/10/2016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9A7280-2813-4CA1-8773-B8FE4336393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cA0qBDMRuX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6660" y="-387424"/>
            <a:ext cx="7543800" cy="2244080"/>
          </a:xfrm>
        </p:spPr>
        <p:txBody>
          <a:bodyPr/>
          <a:lstStyle/>
          <a:p>
            <a:pPr algn="ctr"/>
            <a:r>
              <a:rPr lang="es-MX" sz="4000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s-MX" sz="4000" dirty="0" smtClean="0">
                <a:solidFill>
                  <a:schemeClr val="bg1"/>
                </a:solidFill>
                <a:latin typeface="Arial Black" pitchFamily="34" charset="0"/>
              </a:rPr>
              <a:t>ctividad </a:t>
            </a:r>
            <a:r>
              <a:rPr lang="es-MX" sz="4000" dirty="0">
                <a:solidFill>
                  <a:schemeClr val="bg1"/>
                </a:solidFill>
                <a:latin typeface="Arial Black" pitchFamily="34" charset="0"/>
              </a:rPr>
              <a:t>física en el niño preescolar relacionada con la </a:t>
            </a:r>
            <a:r>
              <a:rPr lang="es-MX" sz="4000" dirty="0" smtClean="0">
                <a:solidFill>
                  <a:schemeClr val="bg1"/>
                </a:solidFill>
                <a:latin typeface="Arial Black" pitchFamily="34" charset="0"/>
              </a:rPr>
              <a:t>alimentación</a:t>
            </a:r>
            <a:r>
              <a:rPr lang="es-MX" sz="4000" dirty="0">
                <a:solidFill>
                  <a:schemeClr val="bg1"/>
                </a:solidFill>
                <a:latin typeface="Arial Black" pitchFamily="34" charset="0"/>
              </a:rPr>
              <a:t> </a:t>
            </a:r>
            <a:endParaRPr lang="es-MX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6858000" cy="792832"/>
          </a:xfrm>
        </p:spPr>
        <p:txBody>
          <a:bodyPr/>
          <a:lstStyle/>
          <a:p>
            <a:r>
              <a:rPr lang="es-ES" u="sng" dirty="0">
                <a:hlinkClick r:id="rId2"/>
              </a:rPr>
              <a:t>https://youtu.be/cA0qBDMRuXQ</a:t>
            </a:r>
            <a:endParaRPr lang="es-MX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6" y="1772816"/>
            <a:ext cx="76328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4588789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/>
              <a:t>Perla Cecilia Santoscoy</a:t>
            </a:r>
          </a:p>
          <a:p>
            <a:pPr algn="r"/>
            <a:r>
              <a:rPr lang="es-MX" sz="2000" b="1" dirty="0" smtClean="0"/>
              <a:t>Aracely morales</a:t>
            </a:r>
          </a:p>
          <a:p>
            <a:pPr algn="r"/>
            <a:r>
              <a:rPr lang="es-MX" sz="2000" b="1" dirty="0" smtClean="0"/>
              <a:t>Daniela Araceli Valdez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704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0"/>
            <a:ext cx="7488832" cy="62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¿Qué es la actividad física?</a:t>
            </a:r>
            <a:endParaRPr lang="es-MX" sz="2800" dirty="0">
              <a:solidFill>
                <a:schemeClr val="bg1"/>
              </a:solidFill>
            </a:endParaRPr>
          </a:p>
          <a:p>
            <a:r>
              <a:rPr lang="es-ES" dirty="0"/>
              <a:t>La OMS define la actividad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física </a:t>
            </a:r>
            <a:r>
              <a:rPr lang="es-ES" dirty="0"/>
              <a:t>como cualquier </a:t>
            </a:r>
            <a:r>
              <a:rPr lang="es-ES" dirty="0" smtClean="0"/>
              <a:t>movimiento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corporal producido por los músculos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esqueléticos</a:t>
            </a:r>
            <a:r>
              <a:rPr lang="es-ES" dirty="0"/>
              <a:t>, con el consiguiente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consumo </a:t>
            </a:r>
            <a:r>
              <a:rPr lang="es-ES" dirty="0"/>
              <a:t>de energía. Ello </a:t>
            </a:r>
            <a:r>
              <a:rPr lang="es-ES" dirty="0" smtClean="0"/>
              <a:t>incluye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las actividades realizadas al trabajar,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jugar </a:t>
            </a:r>
            <a:r>
              <a:rPr lang="es-ES" dirty="0"/>
              <a:t>y viajar, las tareas domésticas </a:t>
            </a:r>
            <a:r>
              <a:rPr lang="es-ES" dirty="0" smtClean="0"/>
              <a:t>y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las actividades recreativas.</a:t>
            </a:r>
            <a:endParaRPr lang="es-MX" dirty="0"/>
          </a:p>
          <a:p>
            <a:r>
              <a:rPr lang="es-ES" b="1" dirty="0"/>
              <a:t>La expresión «actividad física» no se debería confundir con «ejercicio»</a:t>
            </a:r>
            <a:endParaRPr lang="es-MX" b="1" dirty="0"/>
          </a:p>
          <a:p>
            <a:r>
              <a:rPr lang="es-ES" dirty="0"/>
              <a:t>La intensidad de las diferentes formas de actividad física varía según las personas. Para que beneficie a la salud cardiorrespiratoria, toda actividad debería realizarse en periodos de al menos 10 minutos.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54" y="476672"/>
            <a:ext cx="28697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3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39" y="0"/>
            <a:ext cx="210046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32656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Beneficios de la actividad física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 smtClean="0"/>
              <a:t>Mejora </a:t>
            </a:r>
            <a:r>
              <a:rPr lang="es-ES" sz="2200" dirty="0"/>
              <a:t>el estado muscular y </a:t>
            </a:r>
            <a:r>
              <a:rPr lang="es-ES" sz="2200" dirty="0" smtClean="0"/>
              <a:t>cardiorrespiratorio.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 smtClean="0"/>
              <a:t>Mejora </a:t>
            </a:r>
            <a:r>
              <a:rPr lang="es-ES" sz="2200" dirty="0"/>
              <a:t>la salud ósea y </a:t>
            </a:r>
            <a:r>
              <a:rPr lang="es-ES" sz="2200" dirty="0" smtClean="0"/>
              <a:t>funcional.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 smtClean="0"/>
              <a:t>Reduce </a:t>
            </a:r>
            <a:r>
              <a:rPr lang="es-ES" sz="2200" dirty="0"/>
              <a:t>el riesgo de hipertensión, cardiopatía </a:t>
            </a:r>
            <a:endParaRPr lang="es-ES" sz="2200" dirty="0" smtClean="0"/>
          </a:p>
          <a:p>
            <a:pPr lvl="0"/>
            <a:r>
              <a:rPr lang="es-ES" sz="2200" dirty="0" smtClean="0"/>
              <a:t>coronaria</a:t>
            </a:r>
            <a:r>
              <a:rPr lang="es-ES" sz="2200" dirty="0"/>
              <a:t>, accidente cerebrovascular, diabetes, </a:t>
            </a:r>
            <a:endParaRPr lang="es-ES" sz="2200" dirty="0" smtClean="0"/>
          </a:p>
          <a:p>
            <a:pPr lvl="0"/>
            <a:r>
              <a:rPr lang="es-ES" sz="2200" dirty="0" smtClean="0"/>
              <a:t>cáncer </a:t>
            </a:r>
            <a:r>
              <a:rPr lang="es-ES" sz="2200" dirty="0"/>
              <a:t>de mama y colon y </a:t>
            </a:r>
            <a:r>
              <a:rPr lang="es-ES" sz="2200" dirty="0" smtClean="0"/>
              <a:t>depresión.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 smtClean="0"/>
              <a:t>Reduce </a:t>
            </a:r>
            <a:r>
              <a:rPr lang="es-ES" sz="2200" dirty="0"/>
              <a:t>el riesgo de caídas y de fracturas vertebrales o de </a:t>
            </a:r>
            <a:r>
              <a:rPr lang="es-ES" sz="2200" dirty="0" smtClean="0"/>
              <a:t>cadera</a:t>
            </a:r>
            <a:r>
              <a:rPr lang="es-ES" sz="2200" dirty="0"/>
              <a:t>.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200" dirty="0"/>
              <a:t>E</a:t>
            </a:r>
            <a:r>
              <a:rPr lang="es-ES" sz="2200" dirty="0" smtClean="0"/>
              <a:t>s </a:t>
            </a:r>
            <a:r>
              <a:rPr lang="es-ES" sz="2200" dirty="0"/>
              <a:t>fundamental para el equilibrio energético y el control de peso</a:t>
            </a:r>
            <a:r>
              <a:rPr lang="es-ES" sz="2200" dirty="0" smtClean="0"/>
              <a:t>.</a:t>
            </a:r>
          </a:p>
          <a:p>
            <a:pPr lvl="0"/>
            <a:endParaRPr lang="es-ES" sz="2200" dirty="0"/>
          </a:p>
          <a:p>
            <a:r>
              <a:rPr lang="es-ES" sz="2200" b="1" dirty="0"/>
              <a:t>Riesgos de la inactividad física</a:t>
            </a:r>
            <a:endParaRPr lang="es-MX" sz="2200" dirty="0"/>
          </a:p>
          <a:p>
            <a:r>
              <a:rPr lang="es-ES" sz="2200" dirty="0" smtClean="0"/>
              <a:t>La </a:t>
            </a:r>
            <a:r>
              <a:rPr lang="es-ES" sz="2200" dirty="0"/>
              <a:t>inactividad física es la principal causa de aproximadamente:</a:t>
            </a:r>
            <a:endParaRPr lang="es-MX" sz="2200" dirty="0"/>
          </a:p>
          <a:p>
            <a:pPr marL="285750" lvl="0" indent="-285750">
              <a:buFont typeface="Arial" pitchFamily="34" charset="0"/>
              <a:buChar char="•"/>
            </a:pPr>
            <a:endParaRPr lang="es-ES" sz="2200" dirty="0" smtClean="0"/>
          </a:p>
          <a:p>
            <a:pPr marL="285750" lvl="0" indent="-285750" algn="r">
              <a:buFont typeface="Arial" pitchFamily="34" charset="0"/>
              <a:buChar char="•"/>
            </a:pPr>
            <a:r>
              <a:rPr lang="es-ES" sz="2200" dirty="0" smtClean="0"/>
              <a:t>El </a:t>
            </a:r>
            <a:r>
              <a:rPr lang="es-ES" sz="2200" dirty="0"/>
              <a:t>21%-25% de cánceres de mama y colon</a:t>
            </a:r>
            <a:endParaRPr lang="es-MX" sz="2200" dirty="0"/>
          </a:p>
          <a:p>
            <a:pPr marL="285750" lvl="0" indent="-285750" algn="r">
              <a:buFont typeface="Arial" pitchFamily="34" charset="0"/>
              <a:buChar char="•"/>
            </a:pPr>
            <a:r>
              <a:rPr lang="es-ES" sz="2200" dirty="0" smtClean="0"/>
              <a:t>El </a:t>
            </a:r>
            <a:r>
              <a:rPr lang="es-ES" sz="2200" dirty="0"/>
              <a:t>27% de casos de diabetes</a:t>
            </a:r>
            <a:endParaRPr lang="es-MX" sz="2200" dirty="0"/>
          </a:p>
          <a:p>
            <a:pPr marL="285750" lvl="0" indent="-285750" algn="r">
              <a:buFont typeface="Arial" pitchFamily="34" charset="0"/>
              <a:buChar char="•"/>
            </a:pPr>
            <a:r>
              <a:rPr lang="es-ES" sz="2200" dirty="0" smtClean="0"/>
              <a:t>El </a:t>
            </a:r>
            <a:r>
              <a:rPr lang="es-ES" sz="2200" dirty="0"/>
              <a:t>30% de cardiopatías isquémicas.</a:t>
            </a:r>
            <a:endParaRPr lang="es-MX" sz="2200" dirty="0"/>
          </a:p>
          <a:p>
            <a:pPr lvl="0"/>
            <a:endParaRPr lang="es-MX" sz="2000" dirty="0"/>
          </a:p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3632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8640"/>
            <a:ext cx="7543800" cy="616530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Durante los últimos años los niños han cambiado la forma de jugar, </a:t>
            </a:r>
            <a:r>
              <a:rPr lang="es-MX" dirty="0"/>
              <a:t>reemplazando el movimiento por pasatiempos mucho más estáticos, como el uso de los videojuegos o </a:t>
            </a:r>
            <a:r>
              <a:rPr lang="es-MX" dirty="0" smtClean="0"/>
              <a:t>consolas, causando sedentarismo.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dirty="0"/>
              <a:t>Con todas estas consecuencias lo recomendable es </a:t>
            </a:r>
            <a:r>
              <a:rPr lang="es-MX" b="1" dirty="0"/>
              <a:t>incentivar la práctica de actividad física en los niños</a:t>
            </a:r>
            <a:r>
              <a:rPr lang="es-MX" dirty="0"/>
              <a:t>, para cuidar su salud a futuro.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2828"/>
            <a:ext cx="3000375" cy="282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68032"/>
            <a:ext cx="2857500" cy="31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35100"/>
            <a:ext cx="1369119" cy="275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43" y="2392800"/>
            <a:ext cx="1678225" cy="26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851" y="0"/>
            <a:ext cx="9144000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MX" sz="3400" dirty="0" smtClean="0"/>
          </a:p>
          <a:p>
            <a:pPr marL="0" indent="0">
              <a:buNone/>
            </a:pPr>
            <a:endParaRPr lang="es-MX" sz="3400" dirty="0" smtClean="0"/>
          </a:p>
          <a:p>
            <a:pPr marL="0" indent="0">
              <a:buNone/>
            </a:pPr>
            <a:endParaRPr lang="es-MX" sz="3400" dirty="0"/>
          </a:p>
          <a:p>
            <a:pPr marL="0" indent="0">
              <a:buNone/>
            </a:pPr>
            <a:r>
              <a:rPr lang="es-MX" sz="4000" dirty="0" smtClean="0"/>
              <a:t>La </a:t>
            </a:r>
            <a:r>
              <a:rPr lang="es-MX" sz="4000" dirty="0"/>
              <a:t>práctica de la misma en la infancia genera una serie de beneficios que incluyen un crecimiento y un desarrollo saludable del sistema cardiorrespiratorio y músculo- esquelético, el mantenimiento del equilibrio calórico, y por lo tanto, un peso saludable y la prevención de los factores de riesgo de enfermedades </a:t>
            </a:r>
            <a:r>
              <a:rPr lang="es-MX" sz="4000" dirty="0" smtClean="0"/>
              <a:t>cardiovasculares.</a:t>
            </a:r>
          </a:p>
          <a:p>
            <a:endParaRPr lang="es-MX" sz="4000" b="1" dirty="0" smtClean="0"/>
          </a:p>
          <a:p>
            <a:r>
              <a:rPr lang="es-MX" sz="4000" b="1" dirty="0" smtClean="0"/>
              <a:t>Entre </a:t>
            </a:r>
            <a:r>
              <a:rPr lang="es-MX" sz="4000" b="1" dirty="0"/>
              <a:t>los ejercicios recomendados están:</a:t>
            </a:r>
            <a:r>
              <a:rPr lang="es-MX" sz="4000" dirty="0"/>
              <a:t/>
            </a:r>
            <a:br>
              <a:rPr lang="es-MX" sz="4000" dirty="0"/>
            </a:b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-Caminar,Correr,Trotar,Montarbicicleta</a:t>
            </a:r>
          </a:p>
          <a:p>
            <a:pPr marL="0" indent="0">
              <a:buNone/>
            </a:pPr>
            <a:endParaRPr lang="es-MX" sz="4000" dirty="0"/>
          </a:p>
          <a:p>
            <a:pPr marL="0" indent="0">
              <a:buNone/>
            </a:pPr>
            <a:r>
              <a:rPr lang="es-MX" sz="4000" dirty="0"/>
              <a:t> -</a:t>
            </a:r>
            <a:r>
              <a:rPr lang="es-MX" sz="4000" dirty="0" smtClean="0"/>
              <a:t>Nadar,Fútbol,Baloncesto,Tenis,Voleibol</a:t>
            </a:r>
          </a:p>
          <a:p>
            <a:pPr marL="0" indent="0">
              <a:buNone/>
            </a:pP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-Saltar, Bailar, o cualquier </a:t>
            </a:r>
            <a:r>
              <a:rPr lang="es-MX" sz="4000" dirty="0"/>
              <a:t>juego en el que el niño </a:t>
            </a:r>
            <a:endParaRPr lang="es-MX" sz="4000" dirty="0" smtClean="0"/>
          </a:p>
          <a:p>
            <a:pPr marL="0" indent="0">
              <a:buNone/>
            </a:pPr>
            <a:r>
              <a:rPr lang="es-MX" sz="4000" dirty="0" smtClean="0"/>
              <a:t>se </a:t>
            </a:r>
            <a:r>
              <a:rPr lang="es-MX" sz="4000" dirty="0"/>
              <a:t>mueva.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2764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692696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Para los niños, hacer ejercicio significa jugar y estar físicamente activos. Ellos se entrenan jugando en el recreo, al correr detrás de sus compañeros o al pasear en bicicleta. 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endParaRPr lang="es-MX" sz="2000" dirty="0" smtClean="0"/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/>
              <a:t>práctica de una actividad física es tan necesaria en su vida como la alimentación o el sueño. Sin embargo, muchos padres se plantean dudas sobre qué deporte inculcar a sus hijos o a qué edad es adecuado comenzar la vida deportiva. </a:t>
            </a:r>
            <a:br>
              <a:rPr lang="es-MX" sz="2000" dirty="0"/>
            </a:br>
            <a:endParaRPr lang="es-MX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24736" cy="18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4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3878" y="-282416"/>
            <a:ext cx="712879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 </a:t>
            </a:r>
            <a:endParaRPr lang="es-MX" dirty="0"/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Ventajas de la actividad física en la infancia</a:t>
            </a:r>
          </a:p>
          <a:p>
            <a:r>
              <a:rPr lang="es-MX" sz="2000" dirty="0" smtClean="0"/>
              <a:t>Al </a:t>
            </a:r>
            <a:r>
              <a:rPr lang="es-MX" sz="2000" dirty="0"/>
              <a:t>acostumbrarse a practicar algún tipo de ejercicio, los niños: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1 Aprenden a seguir reglas.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2 Se abren a sus pares y superan la timidez.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3 Frenan sus impulsos excesivos.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4 Aumentan sus habilidades motoras.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5 Favorecen el crecimiento de sus huesos y músculos.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6 Corrigen posibles defectos físicos.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7 Potencian la creación y regularización de hábitos.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8 Desarrollan su placer por el movimiento y el ejercicio. 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9 Estimulan la higiene y la salud. </a:t>
            </a:r>
            <a:r>
              <a:rPr lang="es-MX" sz="2000" b="1" dirty="0"/>
              <a:t/>
            </a:r>
            <a:br>
              <a:rPr lang="es-MX" sz="2000" b="1" dirty="0"/>
            </a:br>
            <a:endParaRPr lang="es-MX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15" y="836712"/>
            <a:ext cx="2828925" cy="277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65" y="3788488"/>
            <a:ext cx="2619375" cy="288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5202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1760" y="-4648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</a:rPr>
              <a:t>Nutrición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35964" y="399951"/>
            <a:ext cx="349861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niños desarrollan una preferencia natural por los alimentos que gozan de la mayoría, por lo que el reto es hacer elecciones saludables atractivos.</a:t>
            </a:r>
          </a:p>
          <a:p>
            <a:r>
              <a:rPr lang="es-MX" sz="2000" dirty="0"/>
              <a:t>Centrarse en la dieta general en lugar de alimentos específicos. Los niños deben estar comiendo todo, los alimentos mínimamente procesados ​​de alimentos que es lo más cercano a su forma natural como sea posible. Sea un modelo a seguir. El impulso de imitar la infancia es fuerte, así que no pregunte a su hijo a comer verduras, mientras que llenarse de papas fritas.</a:t>
            </a: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9075" y="430729"/>
            <a:ext cx="30963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 importante mantener una dieta equilibrada, insistir en que todos los alimentos son necesarios y evitar las chucherías y la bollería industrial. Una malnutrición, ya sea por escaso aporte o por aumento de necesidades, puede suponer un pobre crecimiento del niño.</a:t>
            </a:r>
            <a:endParaRPr lang="es-MX" sz="2000" dirty="0"/>
          </a:p>
          <a:p>
            <a:r>
              <a:rPr lang="es-ES" sz="2000" dirty="0"/>
              <a:t>Tanto el papel de los padres como la influencia de los educadores, de otros niños y de los comedores escolares, van a tener un papel decisivo en la adquisición de hábitos de alimentación saludables.</a:t>
            </a:r>
            <a:endParaRPr lang="es-MX" sz="20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55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91</TotalTime>
  <Words>560</Words>
  <Application>Microsoft Office PowerPoint</Application>
  <PresentationFormat>Presentación en pantalla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NewsPrint</vt:lpstr>
      <vt:lpstr>Actividad física en el niño preescolar relacionada con la alimentación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user_1</dc:creator>
  <cp:lastModifiedBy>user_1</cp:lastModifiedBy>
  <cp:revision>8</cp:revision>
  <dcterms:created xsi:type="dcterms:W3CDTF">2016-10-20T00:49:02Z</dcterms:created>
  <dcterms:modified xsi:type="dcterms:W3CDTF">2016-10-20T02:20:17Z</dcterms:modified>
</cp:coreProperties>
</file>