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0" r:id="rId3"/>
    <p:sldId id="258" r:id="rId4"/>
    <p:sldId id="259" r:id="rId5"/>
    <p:sldId id="261" r:id="rId6"/>
    <p:sldId id="277" r:id="rId7"/>
    <p:sldId id="268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85CA9-B100-44F9-BF67-F43C08FEA0B7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00D0E-F497-40F1-AF0D-BA7A9579CD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06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0D0E-F497-40F1-AF0D-BA7A9579CDD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09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398AB7-F246-4383-84C1-CF3EFDD2676B}" type="datetimeFigureOut">
              <a:rPr lang="es-MX" smtClean="0"/>
              <a:t>20/10/2016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757B6F-433C-46DA-91E1-575E50679A5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loncherademihijo.org/padres/actividad-fisica-nutricion.asp" TargetMode="External"/><Relationship Id="rId7" Type="http://schemas.openxmlformats.org/officeDocument/2006/relationships/hyperlink" Target="http://activate.gob.mx/Documentos/01_Guia_Activacion_Preescolar.pdf" TargetMode="External"/><Relationship Id="rId2" Type="http://schemas.openxmlformats.org/officeDocument/2006/relationships/hyperlink" Target="http://analesdepediatria.org/es/recomendaciones-nutricionales-el-nino-deportista/articulo/S169540331300375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sa.gob.pe/diresahuanuco/NUTRICION/documentos/Alimenta_Escolar_de_3_a_5.pdf" TargetMode="External"/><Relationship Id="rId5" Type="http://schemas.openxmlformats.org/officeDocument/2006/relationships/hyperlink" Target="http://www.pediatriaintegral.es/wp-content/uploads/2012/03/Pediatria-Integral-XV-4.pdf#page=52" TargetMode="External"/><Relationship Id="rId4" Type="http://schemas.openxmlformats.org/officeDocument/2006/relationships/hyperlink" Target="https://nutricionmadrid.wordpress.com/2013/01/21/nutricion-infantil-1-3-anos-y-preescolar-4-6-ano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alimentación wallpap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35"/>
            <a:ext cx="9144000" cy="61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7504" y="692696"/>
            <a:ext cx="914501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Como se relaciona la actividad física, la alimentación y nutrición en el niño</a:t>
            </a:r>
            <a:endParaRPr lang="es-E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508104" y="508518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«Desarrollo físico y salud»</a:t>
            </a:r>
          </a:p>
          <a:p>
            <a:pPr algn="ctr"/>
            <a:r>
              <a:rPr lang="es-MX" dirty="0" smtClean="0"/>
              <a:t>Gloria Janeth </a:t>
            </a:r>
            <a:r>
              <a:rPr lang="es-MX" dirty="0" err="1" smtClean="0"/>
              <a:t>Dena</a:t>
            </a:r>
            <a:endParaRPr lang="es-MX" dirty="0" smtClean="0"/>
          </a:p>
          <a:p>
            <a:pPr algn="ctr"/>
            <a:r>
              <a:rPr lang="es-MX" dirty="0" err="1" smtClean="0"/>
              <a:t>Dennise</a:t>
            </a:r>
            <a:r>
              <a:rPr lang="es-MX" dirty="0" smtClean="0"/>
              <a:t> Valdés </a:t>
            </a:r>
            <a:r>
              <a:rPr lang="es-MX" dirty="0" err="1" smtClean="0"/>
              <a:t>Dena</a:t>
            </a:r>
            <a:endParaRPr lang="es-MX" dirty="0" smtClean="0"/>
          </a:p>
          <a:p>
            <a:pPr algn="ctr"/>
            <a:r>
              <a:rPr lang="es-MX" dirty="0" err="1" smtClean="0"/>
              <a:t>Jazzel</a:t>
            </a:r>
            <a:r>
              <a:rPr lang="es-MX" dirty="0" smtClean="0"/>
              <a:t> Reynoso</a:t>
            </a:r>
          </a:p>
          <a:p>
            <a:pPr algn="ctr"/>
            <a:r>
              <a:rPr lang="es-MX" dirty="0" smtClean="0"/>
              <a:t>1° «A»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090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1425" y="0"/>
            <a:ext cx="90364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Es por eso que se deben seguir las siguientes recomendaciones</a:t>
            </a:r>
            <a:r>
              <a:rPr lang="es-MX" sz="1600" b="1" dirty="0" smtClean="0"/>
              <a:t>:</a:t>
            </a:r>
          </a:p>
          <a:p>
            <a:endParaRPr lang="es-MX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s-MX" sz="1600" dirty="0" smtClean="0"/>
              <a:t>Brindar </a:t>
            </a:r>
            <a:r>
              <a:rPr lang="es-MX" sz="1600" dirty="0"/>
              <a:t>las comidas en un ambiente familiar tranquilo y de cariño</a:t>
            </a:r>
            <a:r>
              <a:rPr lang="es-MX" sz="1600" dirty="0" smtClean="0"/>
              <a:t>.</a:t>
            </a:r>
          </a:p>
          <a:p>
            <a:endParaRPr lang="es-MX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s-MX" sz="1600" dirty="0" smtClean="0"/>
              <a:t>Dar </a:t>
            </a:r>
            <a:r>
              <a:rPr lang="es-MX" sz="1600" dirty="0"/>
              <a:t>alimentos que le sean familiares, porque los niños/as aceptan mejor aquellos alimentos que consumen sus </a:t>
            </a:r>
            <a:r>
              <a:rPr lang="es-MX" sz="1600" dirty="0" smtClean="0"/>
              <a:t>padres.</a:t>
            </a:r>
          </a:p>
          <a:p>
            <a:endParaRPr lang="es-MX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s-MX" sz="1600" dirty="0" smtClean="0"/>
              <a:t>Cada </a:t>
            </a:r>
            <a:r>
              <a:rPr lang="es-MX" sz="1600" dirty="0"/>
              <a:t>nuevo alimento que se incorpore a la dieta, debe darse </a:t>
            </a:r>
            <a:r>
              <a:rPr lang="es-MX" sz="1600" dirty="0" smtClean="0"/>
              <a:t>gradualmente</a:t>
            </a:r>
            <a:r>
              <a:rPr lang="es-MX" sz="1600" dirty="0"/>
              <a:t>, prefiriendo los alimentos solos a los combinados, porque así los reconocerán fácilmente</a:t>
            </a:r>
            <a:r>
              <a:rPr lang="es-MX" sz="1600" dirty="0" smtClean="0"/>
              <a:t>.</a:t>
            </a:r>
          </a:p>
          <a:p>
            <a:endParaRPr lang="es-MX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s-MX" sz="1600" dirty="0" smtClean="0"/>
              <a:t>Ofrecer </a:t>
            </a:r>
            <a:r>
              <a:rPr lang="es-MX" sz="1600" dirty="0"/>
              <a:t>alimentos en trozos pequeños, de esta manera será más fácil utilizar la cuchara y el tenedor y desarrollar independencia para comer</a:t>
            </a:r>
            <a:r>
              <a:rPr lang="es-MX" sz="1600" dirty="0" smtClean="0"/>
              <a:t>.</a:t>
            </a:r>
          </a:p>
          <a:p>
            <a:endParaRPr lang="es-MX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s-MX" sz="1600" dirty="0" smtClean="0"/>
              <a:t>Deben </a:t>
            </a:r>
            <a:r>
              <a:rPr lang="es-MX" sz="1600" dirty="0"/>
              <a:t>evitarse alimentos con sabores muy fuertes y las comidas muy condimentadas</a:t>
            </a:r>
            <a:r>
              <a:rPr lang="es-MX" sz="1600" dirty="0" smtClean="0"/>
              <a:t>.</a:t>
            </a:r>
          </a:p>
          <a:p>
            <a:endParaRPr lang="es-MX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es-MX" sz="1600" dirty="0" smtClean="0"/>
              <a:t>Brindar </a:t>
            </a:r>
            <a:r>
              <a:rPr lang="es-MX" sz="1600" dirty="0"/>
              <a:t>alimentos con diferentes texturas y colores para reforzar sus habilidades masticatorias y estimular el apetito. </a:t>
            </a:r>
          </a:p>
          <a:p>
            <a:endParaRPr lang="es-MX" dirty="0"/>
          </a:p>
        </p:txBody>
      </p:sp>
      <p:pic>
        <p:nvPicPr>
          <p:cNvPr id="7170" name="Picture 2" descr="Resultado de imagen para niños alimentandose san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37629"/>
            <a:ext cx="4642384" cy="26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8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13912" r="22656" b="16458"/>
          <a:stretch/>
        </p:blipFill>
        <p:spPr bwMode="auto">
          <a:xfrm>
            <a:off x="319574" y="468441"/>
            <a:ext cx="819024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9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589145"/>
            <a:ext cx="93965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nutrición en niños preescolar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Resultado de imagen para nutricion en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68" y="404664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9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852936"/>
            <a:ext cx="8820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En la etapa preescolar, se establecen las preferencias y aversiones alimenticias influidas por la familia. </a:t>
            </a:r>
            <a:endParaRPr lang="es-MX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Se </a:t>
            </a:r>
            <a:r>
              <a:rPr lang="es-MX" dirty="0"/>
              <a:t>deben ofrecer alimentos sanos, permitiendo a los niños controlar la calidad y selección de los mismos</a:t>
            </a:r>
            <a:r>
              <a:rPr lang="es-MX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Varios estudios han demostrado que los niños tienen capacidad para regular la ingesta de energía y ajustar la cantidad de alimentos que consume en respuesta a la densidad calórica de la dieta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Según </a:t>
            </a:r>
            <a:r>
              <a:rPr lang="es-MX" dirty="0"/>
              <a:t>van creciendo, se les debe educar sobre el lugar para comer, horarios organizados, cuatro-cinco comidas/día, normas, manejo y selección de comidas, entre otros</a:t>
            </a:r>
            <a:r>
              <a:rPr lang="es-MX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Se deben limitar los </a:t>
            </a:r>
            <a:r>
              <a:rPr lang="es-MX" dirty="0" err="1"/>
              <a:t>snacks</a:t>
            </a:r>
            <a:r>
              <a:rPr lang="es-MX" dirty="0"/>
              <a:t> y el pasar bruscamente de una alimentación controlada durante el primer año de vida a una alimentación desorganizada durante la etapa preescolar, lo que constituye un riesgo para el </a:t>
            </a:r>
            <a:r>
              <a:rPr lang="es-MX" dirty="0" smtClean="0"/>
              <a:t>niño</a:t>
            </a:r>
          </a:p>
        </p:txBody>
      </p:sp>
      <p:pic>
        <p:nvPicPr>
          <p:cNvPr id="1026" name="Picture 2" descr="Resultado de imagen para nutrición 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44" y="94448"/>
            <a:ext cx="5996608" cy="26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6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481396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Se sugiere que los padres aporten a los niños alimentos sanos, permitiendo que sean estos los que controlen la calidad y selección, sin obligar al niño a comer, ya que esto podría ser muy negativo. </a:t>
            </a:r>
            <a:endParaRPr lang="es-MX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Cuando </a:t>
            </a:r>
            <a:r>
              <a:rPr lang="es-MX" dirty="0"/>
              <a:t>los padres controlan excesivamente la dieta, estos tienen una peor regulación de su ingesta y se desencadenan conflictos y respuestas </a:t>
            </a:r>
            <a:r>
              <a:rPr lang="es-MX" dirty="0" smtClean="0"/>
              <a:t>infantiles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Se </a:t>
            </a:r>
            <a:r>
              <a:rPr lang="es-MX" dirty="0"/>
              <a:t>tendrá en cuenta la influencia de los medios de comunicación. </a:t>
            </a:r>
            <a:endParaRPr lang="es-MX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Más </a:t>
            </a:r>
            <a:r>
              <a:rPr lang="es-MX" dirty="0"/>
              <a:t>del 50% de los anuncios se relacionan con productos alimenticios y las industrias de alimentación tienen a los niños como población diana</a:t>
            </a:r>
          </a:p>
        </p:txBody>
      </p:sp>
      <p:pic>
        <p:nvPicPr>
          <p:cNvPr id="2050" name="Picture 2" descr="Resultado de imagen para nutrición infant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526"/>
            <a:ext cx="3724446" cy="266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nuncios publicitarios sobre comida para niñ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8"/>
          <a:stretch/>
        </p:blipFill>
        <p:spPr bwMode="auto">
          <a:xfrm>
            <a:off x="6228184" y="2924860"/>
            <a:ext cx="2857500" cy="25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comida para niños anunci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60" y="460556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16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589145"/>
            <a:ext cx="93965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Relación de la actividad física con la alimentación y la nutrición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Resultado de imagen para nutrición y actividad fí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791"/>
            <a:ext cx="5053052" cy="34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63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" y="-59914"/>
            <a:ext cx="569165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La nutrición juega un papel importante en el adecuado crecimiento y desarrollo, en la prevención de lesiones, y en el rendimiento en </a:t>
            </a:r>
            <a:r>
              <a:rPr lang="es-MX" dirty="0" smtClean="0"/>
              <a:t>general</a:t>
            </a:r>
            <a:r>
              <a:rPr lang="es-MX" baseline="30000" dirty="0" smtClean="0"/>
              <a:t>.</a:t>
            </a:r>
            <a:r>
              <a:rPr lang="es-MX" dirty="0" smtClean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endParaRPr lang="es-MX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A </a:t>
            </a:r>
            <a:r>
              <a:rPr lang="es-MX" dirty="0"/>
              <a:t>más actividad física realiza por un niño o adolescente, mayores requisitos nutricionales</a:t>
            </a:r>
            <a:r>
              <a:rPr lang="es-MX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s-MX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La </a:t>
            </a:r>
            <a:r>
              <a:rPr lang="es-MX" dirty="0"/>
              <a:t>alimentación de un niño que realiza actividad física, o practica algún deporte, es un gran reto para los padres, maestros, o persona encargada de la misma, ya que esta debe ser adecuada en calidad y cantidad, con un suficiente aporte de macro y micro nutrientes, para que no se vea afectado el adecuado desarrollo y crecimiento del niño.</a:t>
            </a:r>
            <a:r>
              <a:rPr lang="es-MX" dirty="0"/>
              <a:t/>
            </a:r>
            <a:br>
              <a:rPr lang="es-MX" dirty="0"/>
            </a:br>
            <a:endParaRPr lang="es-MX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L</a:t>
            </a:r>
            <a:r>
              <a:rPr lang="es-MX" dirty="0" smtClean="0"/>
              <a:t>os </a:t>
            </a:r>
            <a:r>
              <a:rPr lang="es-MX" dirty="0"/>
              <a:t>niños necesitan alimentos que incluyan proteínas, carbohidratos, grasas, vitaminas y minerales. 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A partir de </a:t>
            </a:r>
            <a:r>
              <a:rPr lang="es-MX" dirty="0" smtClean="0"/>
              <a:t>los</a:t>
            </a:r>
            <a:r>
              <a:rPr lang="es-MX" dirty="0"/>
              <a:t> </a:t>
            </a:r>
            <a:r>
              <a:rPr lang="es-MX" dirty="0" smtClean="0"/>
              <a:t>3 </a:t>
            </a:r>
            <a:r>
              <a:rPr lang="es-MX" dirty="0"/>
              <a:t>años el ritmo de crecimiento disminuye pero al aumentar la actividad física del niño, también se verán aumentadas sus necesidades energéticas.</a:t>
            </a:r>
            <a:endParaRPr lang="es-MX" dirty="0"/>
          </a:p>
        </p:txBody>
      </p:sp>
      <p:pic>
        <p:nvPicPr>
          <p:cNvPr id="6146" name="Picture 2" descr="Resultado de imagen para actividad física  en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54" y="418954"/>
            <a:ext cx="3289787" cy="21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alimentacion para niños deporti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54" y="357301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675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3294" y="1124744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Que este bien hidratado es la mejor forma de evitar mareos y calambres. Sus músculos estarán bien hidratados, más flexibles y pasará menos calor. Han de hidratarse antes, durante y después del ejercicio físico. El sudor expele hierro, calcio y minerales que se reponen con una adecuada alimentación. No debe esperar a tener sed para beber sino que ha de ir bebiendo con cierta periodicidad.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780122" y="44624"/>
            <a:ext cx="5343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Recomendaciones</a:t>
            </a:r>
            <a:endParaRPr lang="es-ES" sz="4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Resultado de imagen para niños tomando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183" y="3212976"/>
            <a:ext cx="4848238" cy="32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7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620688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Los niños que practican deporte deben evitar las bebidas gaseosas, con cafeína, caramelos y chucherías antes de las competencias o entrenamientos, esto tiene efecto rebote y puede acusar una bajada de azúcar. Mejor agua o jugos de frutas naturales.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8194" name="Picture 2" descr="Resultado de imagen para evitar que el niño tome refre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76" y="2396174"/>
            <a:ext cx="5152231" cy="38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89641"/>
            <a:ext cx="33123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No hay que aplicarle dietas específicas de otros niños, ni suplementos de proteínas ni dietas "de entrenador". Las dietas pueden comprometer el desarrollo y crecimiento del niño.</a:t>
            </a:r>
            <a:endParaRPr lang="es-MX" dirty="0"/>
          </a:p>
        </p:txBody>
      </p:sp>
      <p:pic>
        <p:nvPicPr>
          <p:cNvPr id="9218" name="Picture 2" descr="Resultado de imagen para niños compartiendo com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01360"/>
            <a:ext cx="51244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5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258057" y="3589145"/>
            <a:ext cx="11612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actividad física en niños preescolar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Resultado de imagen para niños haciendo ejerc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84" y="257226"/>
            <a:ext cx="711184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8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268760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Si tiene una competencia o entrenamiento, es adecuado que coma entre una hora y media y dos horas antes. Esto le nutre y evita que vaya con hambre además permite el tiempo suficiente para hacer la digestión.</a:t>
            </a:r>
            <a:endParaRPr lang="es-MX" dirty="0"/>
          </a:p>
        </p:txBody>
      </p:sp>
      <p:pic>
        <p:nvPicPr>
          <p:cNvPr id="10242" name="Picture 2" descr="Resultado de imagen para niños deportis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072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baby ballet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60" y="3645024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67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789040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recomienda una comida completa, con algo de verduras, proteínas, carbohidratos. Si el entrenamiento es largo puede llevar algo de comida ligera por si tiene hambre</a:t>
            </a:r>
            <a:r>
              <a:rPr lang="es-MX" dirty="0" smtClean="0"/>
              <a:t>.</a:t>
            </a:r>
          </a:p>
          <a:p>
            <a:r>
              <a:rPr lang="es-MX" dirty="0"/>
              <a:t>La utilización de barritas energéticas, con una gran densidad calórica, grandes cantidades de proteínas y vitaminas, no parecen reportar ningún beneficio y en todo caso se han asociado en ocasiones al aumento de la masa </a:t>
            </a:r>
            <a:r>
              <a:rPr lang="es-MX" dirty="0" smtClean="0"/>
              <a:t>grasa.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Es </a:t>
            </a:r>
            <a:r>
              <a:rPr lang="es-MX" dirty="0"/>
              <a:t>importante no saltarse comidas el día de competencia o entrenamiento.</a:t>
            </a:r>
            <a:br>
              <a:rPr lang="es-MX" dirty="0"/>
            </a:br>
            <a:endParaRPr lang="es-MX" dirty="0"/>
          </a:p>
          <a:p>
            <a:endParaRPr lang="es-MX" dirty="0"/>
          </a:p>
        </p:txBody>
      </p:sp>
      <p:pic>
        <p:nvPicPr>
          <p:cNvPr id="11266" name="Picture 2" descr="Resultado de imagen para alimentación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1436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7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03648" y="620688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Alimentación previa a la actividad </a:t>
            </a:r>
            <a:r>
              <a:rPr lang="es-MX" b="1" dirty="0" smtClean="0"/>
              <a:t>deportiva:</a:t>
            </a:r>
          </a:p>
          <a:p>
            <a:endParaRPr lang="es-MX" b="1" dirty="0" smtClean="0"/>
          </a:p>
          <a:p>
            <a:r>
              <a:rPr lang="es-MX" dirty="0" smtClean="0"/>
              <a:t>Es </a:t>
            </a:r>
            <a:r>
              <a:rPr lang="es-MX" dirty="0"/>
              <a:t>recomendable que sea rica en hidratos de carbono de rápida, intermedia y lenta asimilación, resultando útiles la pasta, el arroz, la </a:t>
            </a:r>
            <a:r>
              <a:rPr lang="es-MX" dirty="0" smtClean="0"/>
              <a:t>fruta. </a:t>
            </a:r>
            <a:r>
              <a:rPr lang="es-MX" dirty="0"/>
              <a:t>Puesto que la mayoría de escolares practican deporte después de las clases de la tarde, la comida de mediodía se convierte en un pilar básico antes de un entrenamiento prolongado y/o intenso.</a:t>
            </a:r>
          </a:p>
        </p:txBody>
      </p:sp>
      <p:pic>
        <p:nvPicPr>
          <p:cNvPr id="12290" name="Picture 2" descr="Resultado de imagen para entrenamiento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596365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29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548680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Alimentación durante la </a:t>
            </a:r>
            <a:r>
              <a:rPr lang="es-MX" b="1" dirty="0" smtClean="0"/>
              <a:t>actividad:</a:t>
            </a:r>
          </a:p>
          <a:p>
            <a:endParaRPr lang="es-MX" b="1" dirty="0"/>
          </a:p>
          <a:p>
            <a:pPr lvl="8"/>
            <a:r>
              <a:rPr lang="es-MX" dirty="0" smtClean="0"/>
              <a:t>Mantener </a:t>
            </a:r>
            <a:r>
              <a:rPr lang="es-MX" dirty="0"/>
              <a:t>la hidratación es el objetivo prioritario. El agua resulta adecuada, tanto en actividades de corta como de larga duración. En condiciones especiales, como calor y humedad importantes, en las que puede haber gran sudoración, es recomendable utilizar bebidas que contengan 0,5-1g/l de sodio. Las bebidas que contienen además hidratos de carbono de rápida asimilación pueden recomendarse en casos concretos de ejercicio muy prolongado, temperaturas bajas, </a:t>
            </a:r>
            <a:r>
              <a:rPr lang="es-MX" dirty="0" smtClean="0"/>
              <a:t>etc.. </a:t>
            </a:r>
            <a:r>
              <a:rPr lang="es-MX" dirty="0"/>
              <a:t>Con una preparación adecuada, la modificación de algunos factores (hidratación, ropas, etc.) y una adecuada monitorización, la gran mayoría de los niños y los adolescentes puede participar en deportes al aire libre en un amplio margen de factores ambientales (calor y humedad).</a:t>
            </a:r>
          </a:p>
          <a:p>
            <a:endParaRPr lang="es-MX" dirty="0"/>
          </a:p>
        </p:txBody>
      </p:sp>
      <p:pic>
        <p:nvPicPr>
          <p:cNvPr id="13314" name="Picture 2" descr="Resultado de imagen para entrenamiento niños tomando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1" y="2282081"/>
            <a:ext cx="3657972" cy="244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47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2008" y="3284984"/>
            <a:ext cx="8964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Alimentación posterior a la </a:t>
            </a:r>
            <a:r>
              <a:rPr lang="es-MX" b="1" dirty="0" smtClean="0"/>
              <a:t>actividad:</a:t>
            </a:r>
          </a:p>
          <a:p>
            <a:r>
              <a:rPr lang="es-MX" dirty="0" smtClean="0"/>
              <a:t>En </a:t>
            </a:r>
            <a:r>
              <a:rPr lang="es-MX" dirty="0"/>
              <a:t>el caso de actividad </a:t>
            </a:r>
            <a:r>
              <a:rPr lang="es-MX" i="1" dirty="0"/>
              <a:t>competitiva</a:t>
            </a:r>
            <a:r>
              <a:rPr lang="es-MX" dirty="0"/>
              <a:t>, la recuperación rápida de las reservas de glucógeno después del entrenamiento o la competición es fundamental para mantener un rendimiento óptimo. La reposición debe iniciarse lo antes posible, ya que la sensibilidad a la insulina de las células musculares es máxima y la síntesis de glucógeno óptima; en este momento, pueden resultar de utilidad las bebidas específicas, que contribuyen a la vez a la rehidratación. De 2 a 4 h después de esta ingesta inmediata, es recomendable repetir el aporte, lo que en niños en edad escolar suele coincidir con la cena; esta debe incluir, por tanto, hidratos de carbono suficientes en el primer plato y/o guarnición complementando al aporte proteico.</a:t>
            </a:r>
          </a:p>
          <a:p>
            <a:endParaRPr lang="es-MX" dirty="0"/>
          </a:p>
        </p:txBody>
      </p:sp>
      <p:pic>
        <p:nvPicPr>
          <p:cNvPr id="14338" name="Picture 2" descr="Resultado de imagen para niños despues de hacer ejerc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14" y="476672"/>
            <a:ext cx="41444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38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09012" y="44624"/>
            <a:ext cx="26853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Fuentes: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268760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hlinkClick r:id="rId2"/>
              </a:rPr>
              <a:t>http://analesdepediatria.org/es/recomendaciones-nutricionales-el-nino-deportista/articulo/S1695403313003755</a:t>
            </a:r>
            <a:r>
              <a:rPr lang="es-MX" dirty="0" smtClean="0">
                <a:hlinkClick r:id="rId2"/>
              </a:rPr>
              <a:t>/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hlinkClick r:id="rId3"/>
              </a:rPr>
              <a:t>http://</a:t>
            </a:r>
            <a:r>
              <a:rPr lang="es-MX" dirty="0" smtClean="0">
                <a:hlinkClick r:id="rId3"/>
              </a:rPr>
              <a:t>www.laloncherademihijo.org/padres/actividad-fisica-nutricion.asp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hlinkClick r:id="rId4"/>
              </a:rPr>
              <a:t>https://nutricionmadrid.wordpress.com/2013/01/21/nutricion-infantil-1-3-anos-y-preescolar-4-6-anos</a:t>
            </a:r>
            <a:r>
              <a:rPr lang="es-MX" dirty="0" smtClean="0">
                <a:hlinkClick r:id="rId4"/>
              </a:rPr>
              <a:t>/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hlinkClick r:id="rId5"/>
              </a:rPr>
              <a:t>http://</a:t>
            </a:r>
            <a:r>
              <a:rPr lang="es-MX" dirty="0" smtClean="0">
                <a:hlinkClick r:id="rId5"/>
              </a:rPr>
              <a:t>www.pediatriaintegral.es/wp-content/uploads/2012/03/Pediatria-Integral-XV-4.pdf#page=52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hlinkClick r:id="rId6"/>
              </a:rPr>
              <a:t>http://</a:t>
            </a:r>
            <a:r>
              <a:rPr lang="es-MX" dirty="0" smtClean="0">
                <a:hlinkClick r:id="rId6"/>
              </a:rPr>
              <a:t>www.minsa.gob.pe/diresahuanuco/NUTRICION/documentos/Alimenta_Escolar_de_3_a_5.pdf</a:t>
            </a: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hlinkClick r:id="rId7"/>
              </a:rPr>
              <a:t>http://</a:t>
            </a:r>
            <a:r>
              <a:rPr lang="es-MX" dirty="0" smtClean="0">
                <a:hlinkClick r:id="rId7"/>
              </a:rPr>
              <a:t>activate.gob.mx/Documentos/01_Guia_Activacion_Preescolar.pdf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571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10484" r="13324" b="6250"/>
          <a:stretch/>
        </p:blipFill>
        <p:spPr bwMode="auto">
          <a:xfrm>
            <a:off x="-36512" y="548680"/>
            <a:ext cx="918122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3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12519" y="44624"/>
            <a:ext cx="74783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Orientaciones didácticas:</a:t>
            </a:r>
          </a:p>
          <a:p>
            <a:pPr algn="ctr"/>
            <a:r>
              <a:rPr lang="es-ES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Tips</a:t>
            </a:r>
            <a:r>
              <a:rPr lang="es-E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para la educadora</a:t>
            </a:r>
            <a:endParaRPr lang="es-E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6856" y="1496973"/>
            <a:ext cx="9150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86150" lvl="7" indent="-285750" algn="just">
              <a:buFont typeface="Wingdings" pitchFamily="2" charset="2"/>
              <a:buChar char="v"/>
            </a:pPr>
            <a:r>
              <a:rPr lang="es-MX" b="1" dirty="0"/>
              <a:t>Proponga y acompañe a los alumnos en la realización de las acciones. Los niños de preescolar gustan mucho de imitar a los adultos en sus acciones y eso los anima a trabajar en un ambiente mucho más cordial</a:t>
            </a:r>
            <a:r>
              <a:rPr lang="es-MX" b="1" dirty="0" smtClean="0"/>
              <a:t>.</a:t>
            </a:r>
          </a:p>
          <a:p>
            <a:pPr marL="3486150" lvl="7" indent="-285750" algn="just">
              <a:buFont typeface="Wingdings" pitchFamily="2" charset="2"/>
              <a:buChar char="v"/>
            </a:pPr>
            <a:endParaRPr lang="es-MX" b="1" dirty="0" smtClean="0"/>
          </a:p>
          <a:p>
            <a:pPr marL="3486150" lvl="7" indent="-285750" algn="just">
              <a:buFont typeface="Wingdings" pitchFamily="2" charset="2"/>
              <a:buChar char="v"/>
            </a:pPr>
            <a:r>
              <a:rPr lang="es-MX" b="1" dirty="0"/>
              <a:t>Con el fin de que los alumnos asuman un estilo de vida activo, se les puede solicitar a los escolares que practiquen la misma actividad en sus casas durante 15 minutos extras, incluso más. La meta es lograr 60 minutos diarios de actividad física</a:t>
            </a:r>
            <a:r>
              <a:rPr lang="es-MX" b="1" dirty="0" smtClean="0"/>
              <a:t>.</a:t>
            </a:r>
          </a:p>
          <a:p>
            <a:pPr marL="3486150" lvl="7" indent="-285750" algn="just">
              <a:buFont typeface="Wingdings" pitchFamily="2" charset="2"/>
              <a:buChar char="v"/>
            </a:pPr>
            <a:endParaRPr lang="es-MX" b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s-MX" b="1" dirty="0"/>
              <a:t>Las actividades cobran más interés cuando se encauzan las propuestas de los alumnos, de ahí conviene </a:t>
            </a:r>
            <a:r>
              <a:rPr lang="es-MX" b="1" dirty="0" smtClean="0"/>
              <a:t>se </a:t>
            </a:r>
            <a:r>
              <a:rPr lang="es-MX" b="1" dirty="0"/>
              <a:t>tomen en cuenta dichos intereses. El punto es promover una activación física encaminada a formar hábitos por lo que, al dar cabida a las sugerencias de los alumnos, estaremos logrando ese cometido.</a:t>
            </a:r>
          </a:p>
        </p:txBody>
      </p:sp>
      <p:pic>
        <p:nvPicPr>
          <p:cNvPr id="1032" name="Picture 8" descr="Resultado de imagen para niños haciendo ejerc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294710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2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692696"/>
            <a:ext cx="45365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MX" b="1" dirty="0" smtClean="0"/>
              <a:t>Es </a:t>
            </a:r>
            <a:r>
              <a:rPr lang="es-MX" b="1" dirty="0"/>
              <a:t>conveniente avisar a los niños un día antes en qué consiste el trabajo que realizarán, para que preparen el material correspondiente</a:t>
            </a:r>
            <a:r>
              <a:rPr lang="es-MX" b="1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s-MX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b="1" dirty="0"/>
              <a:t>Es muy oportuno invitar a padres de familia a participar en las sesiones de activación, así estarán enterados del programa y podrán realizarlo en casa con sus hijos</a:t>
            </a:r>
            <a:r>
              <a:rPr lang="es-MX" b="1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s-MX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b="1" dirty="0"/>
              <a:t>Evitar consumir alimentos durante la actividad física</a:t>
            </a:r>
            <a:r>
              <a:rPr lang="es-MX" b="1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s-MX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b="1" dirty="0"/>
              <a:t>Al terminar las actividades, es importante que las niñas y niños se laven las manos y beban, al menos dos vasos de agua.</a:t>
            </a:r>
          </a:p>
          <a:p>
            <a:pPr marL="285750" indent="-285750">
              <a:buFont typeface="Wingdings" pitchFamily="2" charset="2"/>
              <a:buChar char="v"/>
            </a:pPr>
            <a:endParaRPr lang="es-MX" b="1" dirty="0"/>
          </a:p>
        </p:txBody>
      </p:sp>
      <p:pic>
        <p:nvPicPr>
          <p:cNvPr id="4098" name="Picture 2" descr="Resultado de imagen para niños haciendo ejercic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41" y="1628800"/>
            <a:ext cx="398660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8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nutrición y actividad física  en niñ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132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6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5132" y="272806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Para un niño sedentario los riesgos de sufrir enfermedades son mayores, ya que se arriesgan a: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Tener sobrepeso y obesidad</a:t>
            </a:r>
            <a:br>
              <a:rPr lang="es-MX" dirty="0"/>
            </a:br>
            <a:endParaRPr lang="es-MX" dirty="0"/>
          </a:p>
          <a:p>
            <a:r>
              <a:rPr lang="es-MX" dirty="0"/>
              <a:t>Aumento considerable de colesterol y triglicéridos</a:t>
            </a:r>
            <a:br>
              <a:rPr lang="es-MX" dirty="0"/>
            </a:br>
            <a:endParaRPr lang="es-MX" dirty="0"/>
          </a:p>
          <a:p>
            <a:r>
              <a:rPr lang="es-MX" dirty="0"/>
              <a:t>Aumento de la glucemia generando predisposición a diabetes </a:t>
            </a:r>
            <a:br>
              <a:rPr lang="es-MX" dirty="0"/>
            </a:br>
            <a:endParaRPr lang="es-MX" dirty="0"/>
          </a:p>
          <a:p>
            <a:r>
              <a:rPr lang="es-MX" dirty="0"/>
              <a:t>Hipertensión arterial</a:t>
            </a:r>
            <a:br>
              <a:rPr lang="es-MX" dirty="0"/>
            </a:br>
            <a:endParaRPr lang="es-MX" dirty="0"/>
          </a:p>
          <a:p>
            <a:r>
              <a:rPr lang="es-MX" dirty="0"/>
              <a:t>Baja capacidad aeróbica</a:t>
            </a:r>
            <a:br>
              <a:rPr lang="es-MX" dirty="0"/>
            </a:br>
            <a:endParaRPr lang="es-MX" dirty="0"/>
          </a:p>
          <a:p>
            <a:r>
              <a:rPr lang="es-MX" dirty="0"/>
              <a:t>Menor fuerza y resistencia muscular</a:t>
            </a:r>
            <a:br>
              <a:rPr lang="es-MX" dirty="0"/>
            </a:br>
            <a:endParaRPr lang="es-MX" dirty="0"/>
          </a:p>
          <a:p>
            <a:r>
              <a:rPr lang="es-MX" dirty="0"/>
              <a:t>Falta de coordinación y agilidad</a:t>
            </a:r>
            <a:br>
              <a:rPr lang="es-MX" dirty="0"/>
            </a:br>
            <a:endParaRPr lang="es-MX" dirty="0"/>
          </a:p>
          <a:p>
            <a:r>
              <a:rPr lang="es-MX" dirty="0"/>
              <a:t>Mayor ausentismo escolar por enfermedades</a:t>
            </a:r>
          </a:p>
          <a:p>
            <a:endParaRPr lang="es-MX" dirty="0"/>
          </a:p>
        </p:txBody>
      </p:sp>
      <p:pic>
        <p:nvPicPr>
          <p:cNvPr id="3074" name="Picture 2" descr="Resultado de imagen para niños con obesidad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978165" cy="32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4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258057" y="3589145"/>
            <a:ext cx="11612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alimentación en niños preescolar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Resultado de imagen para niños alimentand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34" y="13433"/>
            <a:ext cx="4994149" cy="36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8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9" t="51614" r="14963" b="18958"/>
          <a:stretch/>
        </p:blipFill>
        <p:spPr bwMode="auto">
          <a:xfrm>
            <a:off x="3631976" y="213108"/>
            <a:ext cx="5476528" cy="14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6394" y="177281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86150" lvl="7" indent="-285750">
              <a:buFont typeface="Wingdings" pitchFamily="2" charset="2"/>
              <a:buChar char="v"/>
            </a:pPr>
            <a:r>
              <a:rPr lang="es-MX" dirty="0"/>
              <a:t>Dentro de este grupo resaltan los menores de 4 años, porque son de mayor riesgo nutricional debido a su mayor requerimiento energético y a la limitada capacidad del estómago para consumir los alimentos que necesita en 3 o 4 tiempos de comida. </a:t>
            </a:r>
            <a:endParaRPr lang="es-MX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A </a:t>
            </a:r>
            <a:r>
              <a:rPr lang="es-MX" dirty="0"/>
              <a:t>esta edad, los niños están incorporando nuevos alimentos a su dieta, lo que implica conocer nuevos sabores, texturas, colores.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Estas experiencias generan sensaciones de agrado o de rechazo lo que influye directamente en el patrón alimentario que se adquiera. </a:t>
            </a:r>
            <a:endParaRPr lang="es-MX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E</a:t>
            </a:r>
            <a:r>
              <a:rPr lang="es-MX" dirty="0" smtClean="0"/>
              <a:t>n </a:t>
            </a:r>
            <a:r>
              <a:rPr lang="es-MX" dirty="0"/>
              <a:t>la etapa preescolar se consolidan los hábitos alimentarios.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s-MX" dirty="0"/>
              <a:t>Durante este período los niños deben recibir la misma alimentación que el resto de la familia. </a:t>
            </a:r>
            <a:endParaRPr lang="es-MX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MX" dirty="0" smtClean="0"/>
              <a:t>El </a:t>
            </a:r>
            <a:r>
              <a:rPr lang="es-MX" dirty="0"/>
              <a:t>preescolar está en etapa de desarrollar sus habilidades motoras, lo que es muy importante en la adquisición de independencia al comer. </a:t>
            </a:r>
          </a:p>
        </p:txBody>
      </p:sp>
      <p:pic>
        <p:nvPicPr>
          <p:cNvPr id="6148" name="Picture 4" descr="Resultado de imagen para niños alimentand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3" y="292097"/>
            <a:ext cx="3374317" cy="26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21991"/>
      </p:ext>
    </p:extLst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1416</Words>
  <Application>Microsoft Office PowerPoint</Application>
  <PresentationFormat>Presentación en pantalla (4:3)</PresentationFormat>
  <Paragraphs>91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Fam. Reynoso</dc:creator>
  <cp:lastModifiedBy>Fam. Reynoso</cp:lastModifiedBy>
  <cp:revision>25</cp:revision>
  <dcterms:created xsi:type="dcterms:W3CDTF">2016-10-20T03:03:40Z</dcterms:created>
  <dcterms:modified xsi:type="dcterms:W3CDTF">2016-10-21T04:06:04Z</dcterms:modified>
</cp:coreProperties>
</file>