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00FFFF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F216F3-0190-4914-A340-F898E6A5BF88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1ECFA96-D43F-4F54-BB4A-CAE6C6D33C3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714744" y="500042"/>
            <a:ext cx="45005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n w="28575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chemeClr val="tx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 Black" pitchFamily="34" charset="0"/>
                <a:cs typeface="Times New Roman" pitchFamily="18" charset="0"/>
              </a:rPr>
              <a:t>DIETAS BALANCEADAS PARA EL NIÑO PREESCOLAR </a:t>
            </a:r>
            <a:endParaRPr lang="es-MX" sz="4000" b="1" dirty="0">
              <a:ln w="28575">
                <a:solidFill>
                  <a:schemeClr val="tx1"/>
                </a:solidFill>
              </a:ln>
              <a:gradFill flip="none" rotWithShape="1">
                <a:gsLst>
                  <a:gs pos="0">
                    <a:schemeClr val="tx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tx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23554" name="Picture 2" descr="Resultado de imagen para niños comiendo saludable anima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286124"/>
            <a:ext cx="2928958" cy="312102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4643446"/>
            <a:ext cx="27146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Integrantes: </a:t>
            </a:r>
          </a:p>
          <a:p>
            <a:endParaRPr lang="es-MX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Yonah Levanah </a:t>
            </a:r>
            <a:r>
              <a:rPr lang="es-MX" sz="1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eyna Chavez</a:t>
            </a:r>
          </a:p>
          <a:p>
            <a:endParaRPr lang="es-MX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Silvia Patricia Guerrero García</a:t>
            </a:r>
          </a:p>
          <a:p>
            <a:endParaRPr lang="es-MX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1600" dirty="0" smtClean="0">
                <a:latin typeface="Times New Roman" pitchFamily="18" charset="0"/>
                <a:cs typeface="Times New Roman" pitchFamily="18" charset="0"/>
              </a:rPr>
              <a:t>Nallely Alejandra Valero Gómez</a:t>
            </a:r>
            <a:endParaRPr lang="es-MX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43042" y="357166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rial Black" pitchFamily="34" charset="0"/>
              </a:rPr>
              <a:t>ALIMENTACIÓN DEL NIÑO PREESCOLAR </a:t>
            </a:r>
            <a:endParaRPr lang="es-MX" sz="2000" b="1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910" y="1785926"/>
            <a:ext cx="7286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b="1" dirty="0">
                <a:latin typeface="Times New Roman" pitchFamily="18" charset="0"/>
                <a:cs typeface="Times New Roman" pitchFamily="18" charset="0"/>
              </a:rPr>
              <a:t>Es importante conocer las distintas etapas por las que pasan los niños, para comprender mejor las pautas alimenticias y las exigencias nutricionales de cada momento.</a:t>
            </a:r>
          </a:p>
          <a:p>
            <a:pPr fontAlgn="base"/>
            <a:r>
              <a:rPr lang="es-MX" b="1" dirty="0">
                <a:latin typeface="Times New Roman" pitchFamily="18" charset="0"/>
                <a:cs typeface="Times New Roman" pitchFamily="18" charset="0"/>
              </a:rPr>
              <a:t>En la edad preescolar, la que corresponde al periodo de 3 a 6 años, el niño ya ha alcanzado una madurez completa de los órganos y sistemas que intervienen en la digestión, absorción y metabolismo de los nutrientes.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42844" y="4071942"/>
            <a:ext cx="242889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niño come lo que ve comer a sus padres y compañeros</a:t>
            </a:r>
          </a:p>
        </p:txBody>
      </p:sp>
      <p:pic>
        <p:nvPicPr>
          <p:cNvPr id="30724" name="Picture 4" descr="Resultado de imagen para etapas de los niñ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833486"/>
            <a:ext cx="4319584" cy="28768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14282" y="1142984"/>
          <a:ext cx="7572426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4142"/>
                <a:gridCol w="2524142"/>
                <a:gridCol w="2524142"/>
              </a:tblGrid>
              <a:tr h="227964">
                <a:tc>
                  <a:txBody>
                    <a:bodyPr/>
                    <a:lstStyle/>
                    <a:p>
                      <a:r>
                        <a:rPr lang="es-MX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Nutrientes</a:t>
                      </a:r>
                      <a:r>
                        <a:rPr lang="es-MX" sz="12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s-MX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Alimentos </a:t>
                      </a:r>
                      <a:endParaRPr lang="es-MX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Funciones</a:t>
                      </a:r>
                      <a:endParaRPr lang="es-MX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Carbohidratos</a:t>
                      </a:r>
                      <a:endParaRPr lang="es-MX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Cereales en general, legumbres, tubérculos,</a:t>
                      </a:r>
                      <a:r>
                        <a:rPr lang="es-MX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azúcar</a:t>
                      </a:r>
                      <a:endParaRPr lang="es-MX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Suministran la energía necesaria para</a:t>
                      </a:r>
                      <a:r>
                        <a:rPr lang="es-MX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realizar todas nuestras funciones como correr, caminar, movernos, respirar, pensar</a:t>
                      </a:r>
                      <a:endParaRPr lang="es-MX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Proteínas</a:t>
                      </a:r>
                      <a:endParaRPr lang="es-MX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Carnes, pollo,</a:t>
                      </a:r>
                      <a:r>
                        <a:rPr lang="es-MX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pescado, productos lácteos </a:t>
                      </a:r>
                      <a:endParaRPr lang="es-MX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Intervienen en la construcción</a:t>
                      </a:r>
                      <a:r>
                        <a:rPr lang="es-MX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las estructuras corporales, en el mantenimiento y en la respiración de los tejidos en el crecimiento y desarrollo de los niños </a:t>
                      </a:r>
                      <a:endParaRPr lang="es-MX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Grasas</a:t>
                      </a:r>
                      <a:endParaRPr lang="es-MX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Aceites,</a:t>
                      </a:r>
                      <a:r>
                        <a:rPr lang="es-MX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frutos secos</a:t>
                      </a:r>
                      <a:endParaRPr lang="es-MX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Suministran energía al igual que los carbohidratos</a:t>
                      </a:r>
                      <a:endParaRPr lang="es-MX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Vitaminas y minerales</a:t>
                      </a:r>
                      <a:endParaRPr lang="es-MX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Verduras y frutas</a:t>
                      </a:r>
                      <a:endParaRPr lang="es-MX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Intervienen en los procesos</a:t>
                      </a:r>
                      <a:r>
                        <a:rPr lang="es-MX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regulación del organismo </a:t>
                      </a:r>
                      <a:endParaRPr lang="es-MX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285984" y="50004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SUSTANCIAS NUTRITIVAS 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AutoShape 4" descr="Resultado de imagen para CERE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9702" name="AutoShape 6" descr="Resultado de imagen para CERE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9704" name="Picture 8" descr="Resultado de imagen para CER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429132"/>
            <a:ext cx="2071670" cy="1381113"/>
          </a:xfrm>
          <a:prstGeom prst="rect">
            <a:avLst/>
          </a:prstGeom>
          <a:noFill/>
        </p:spPr>
      </p:pic>
      <p:sp>
        <p:nvSpPr>
          <p:cNvPr id="29706" name="AutoShape 10" descr="Resultado de imagen para Carnes, pollo, pescado, productos lácte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9708" name="AutoShape 12" descr="Resultado de imagen para Carnes, pollo, pescado, productos lácte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9710" name="AutoShape 14" descr="Resultado de imagen para Carnes, pollo, pescado, productos lácte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9712" name="Picture 16" descr="Resultado de imagen para Carnes, pollo, pescado, productos lácte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143512"/>
            <a:ext cx="2095500" cy="1590675"/>
          </a:xfrm>
          <a:prstGeom prst="rect">
            <a:avLst/>
          </a:prstGeom>
          <a:noFill/>
        </p:spPr>
      </p:pic>
      <p:pic>
        <p:nvPicPr>
          <p:cNvPr id="29714" name="Picture 18" descr="Resultado de imagen para frutas y verdura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5214950"/>
            <a:ext cx="1500198" cy="1500198"/>
          </a:xfrm>
          <a:prstGeom prst="rect">
            <a:avLst/>
          </a:prstGeom>
          <a:noFill/>
        </p:spPr>
      </p:pic>
      <p:pic>
        <p:nvPicPr>
          <p:cNvPr id="29716" name="Picture 20" descr="Resultado de imagen para frutos sec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4357694"/>
            <a:ext cx="1942833" cy="1092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ALIMENTACION</a:t>
            </a:r>
            <a:endParaRPr lang="es-MX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85786" y="785794"/>
            <a:ext cx="57864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Times New Roman" pitchFamily="18" charset="0"/>
                <a:cs typeface="Times New Roman" pitchFamily="18" charset="0"/>
              </a:rPr>
              <a:t>Alrededor de los dos años, el niño ya debe realizar entre cuatro y cinco tomas diarias de alimentos (desayuno. Merienda, almuerzo, merienda y cena ) , siendo este el periodo clave para el aprendizaje de hábitos alimentarios adecuados que se inician en el núcleo familiar y se complementan en el ámbito escolar, jugando aquí un importante papel, la escuela, los padres, maestros y personas encargadas de la alimentación de los niños.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28674" name="Picture 2" descr="Resultado de imagen para 5 comidas saludab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357430"/>
            <a:ext cx="3549380" cy="2664817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071538" y="428625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latin typeface="Times New Roman" pitchFamily="18" charset="0"/>
                <a:cs typeface="Times New Roman" pitchFamily="18" charset="0"/>
              </a:rPr>
              <a:t>Energia</a:t>
            </a:r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 recomendada 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 descr="http://www.laloncherademihijo.org/padres/images/32/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143512"/>
            <a:ext cx="4686300" cy="685800"/>
          </a:xfrm>
          <a:prstGeom prst="rect">
            <a:avLst/>
          </a:prstGeom>
          <a:noFill/>
        </p:spPr>
      </p:pic>
      <p:pic>
        <p:nvPicPr>
          <p:cNvPr id="28678" name="Picture 6" descr="http://www.laloncherademihijo.org/padres/images/32/1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857496"/>
            <a:ext cx="325755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214290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err="1" smtClean="0">
                <a:latin typeface="Times New Roman" pitchFamily="18" charset="0"/>
                <a:cs typeface="Times New Roman" pitchFamily="18" charset="0"/>
              </a:rPr>
              <a:t>Menu</a:t>
            </a: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 para niños de preescolar </a:t>
            </a:r>
            <a:endParaRPr lang="es-MX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www.laloncherademihijo.org/padres/images/32/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16"/>
            <a:ext cx="4062404" cy="2874481"/>
          </a:xfrm>
          <a:prstGeom prst="rect">
            <a:avLst/>
          </a:prstGeom>
          <a:noFill/>
        </p:spPr>
      </p:pic>
      <p:pic>
        <p:nvPicPr>
          <p:cNvPr id="27652" name="Picture 4" descr="http://www.laloncherademihijo.org/padres/images/32/1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857628"/>
            <a:ext cx="3729059" cy="263547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928662" y="1214422"/>
            <a:ext cx="3000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Times New Roman" pitchFamily="18" charset="0"/>
                <a:cs typeface="Times New Roman" pitchFamily="18" charset="0"/>
              </a:rPr>
              <a:t>MENU TIPO PARA NIÑOS EN ETAPA PREESCOLAR DE 1000 A 1300 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CAL/DIA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857752" y="3000372"/>
            <a:ext cx="2786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Times New Roman" pitchFamily="18" charset="0"/>
                <a:cs typeface="Times New Roman" pitchFamily="18" charset="0"/>
              </a:rPr>
              <a:t>MENU TIPO PARA NIÑOS EN ETAPA ESCOLAR DE 1700 A 2000 CAL/DIA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esultado de imagen para niños comiendo saludable animado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71678"/>
            <a:ext cx="4762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250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pctareas</dc:creator>
  <cp:lastModifiedBy>pctareas</cp:lastModifiedBy>
  <cp:revision>6</cp:revision>
  <dcterms:created xsi:type="dcterms:W3CDTF">2016-10-21T06:28:50Z</dcterms:created>
  <dcterms:modified xsi:type="dcterms:W3CDTF">2016-10-21T07:19:51Z</dcterms:modified>
</cp:coreProperties>
</file>