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1" r:id="rId8"/>
    <p:sldId id="263"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19" autoAdjust="0"/>
    <p:restoredTop sz="94662" autoAdjust="0"/>
  </p:normalViewPr>
  <p:slideViewPr>
    <p:cSldViewPr>
      <p:cViewPr varScale="1">
        <p:scale>
          <a:sx n="68" d="100"/>
          <a:sy n="68" d="100"/>
        </p:scale>
        <p:origin x="1404" y="72"/>
      </p:cViewPr>
      <p:guideLst>
        <p:guide orient="horz" pos="2160"/>
        <p:guide pos="2880"/>
      </p:guideLst>
    </p:cSldViewPr>
  </p:slideViewPr>
  <p:outlineViewPr>
    <p:cViewPr>
      <p:scale>
        <a:sx n="33" d="100"/>
        <a:sy n="33" d="100"/>
      </p:scale>
      <p:origin x="0" y="42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AECD1964-9A8F-4A77-B7D5-7B2D821FB15D}" type="datetimeFigureOut">
              <a:rPr lang="es-MX" smtClean="0"/>
              <a:t>23/10/2016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B1854B8-E0EC-4210-8F3A-5F7DC7A17DB0}" type="slidenum">
              <a:rPr lang="es-MX" smtClean="0"/>
              <a:t>‹Nº›</a:t>
            </a:fld>
            <a:endParaRPr lang="es-MX"/>
          </a:p>
        </p:txBody>
      </p:sp>
    </p:spTree>
    <p:extLst>
      <p:ext uri="{BB962C8B-B14F-4D97-AF65-F5344CB8AC3E}">
        <p14:creationId xmlns:p14="http://schemas.microsoft.com/office/powerpoint/2010/main" val="579623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AECD1964-9A8F-4A77-B7D5-7B2D821FB15D}" type="datetimeFigureOut">
              <a:rPr lang="es-MX" smtClean="0"/>
              <a:t>23/10/2016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B1854B8-E0EC-4210-8F3A-5F7DC7A17DB0}" type="slidenum">
              <a:rPr lang="es-MX" smtClean="0"/>
              <a:t>‹Nº›</a:t>
            </a:fld>
            <a:endParaRPr lang="es-MX"/>
          </a:p>
        </p:txBody>
      </p:sp>
    </p:spTree>
    <p:extLst>
      <p:ext uri="{BB962C8B-B14F-4D97-AF65-F5344CB8AC3E}">
        <p14:creationId xmlns:p14="http://schemas.microsoft.com/office/powerpoint/2010/main" val="2939032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AECD1964-9A8F-4A77-B7D5-7B2D821FB15D}" type="datetimeFigureOut">
              <a:rPr lang="es-MX" smtClean="0"/>
              <a:t>23/10/2016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B1854B8-E0EC-4210-8F3A-5F7DC7A17DB0}" type="slidenum">
              <a:rPr lang="es-MX" smtClean="0"/>
              <a:t>‹Nº›</a:t>
            </a:fld>
            <a:endParaRPr lang="es-MX"/>
          </a:p>
        </p:txBody>
      </p:sp>
    </p:spTree>
    <p:extLst>
      <p:ext uri="{BB962C8B-B14F-4D97-AF65-F5344CB8AC3E}">
        <p14:creationId xmlns:p14="http://schemas.microsoft.com/office/powerpoint/2010/main" val="2142654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AECD1964-9A8F-4A77-B7D5-7B2D821FB15D}" type="datetimeFigureOut">
              <a:rPr lang="es-MX" smtClean="0"/>
              <a:t>23/10/2016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B1854B8-E0EC-4210-8F3A-5F7DC7A17DB0}" type="slidenum">
              <a:rPr lang="es-MX" smtClean="0"/>
              <a:t>‹Nº›</a:t>
            </a:fld>
            <a:endParaRPr lang="es-MX"/>
          </a:p>
        </p:txBody>
      </p:sp>
    </p:spTree>
    <p:extLst>
      <p:ext uri="{BB962C8B-B14F-4D97-AF65-F5344CB8AC3E}">
        <p14:creationId xmlns:p14="http://schemas.microsoft.com/office/powerpoint/2010/main" val="1922457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AECD1964-9A8F-4A77-B7D5-7B2D821FB15D}" type="datetimeFigureOut">
              <a:rPr lang="es-MX" smtClean="0"/>
              <a:t>23/10/2016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B1854B8-E0EC-4210-8F3A-5F7DC7A17DB0}" type="slidenum">
              <a:rPr lang="es-MX" smtClean="0"/>
              <a:t>‹Nº›</a:t>
            </a:fld>
            <a:endParaRPr lang="es-MX"/>
          </a:p>
        </p:txBody>
      </p:sp>
    </p:spTree>
    <p:extLst>
      <p:ext uri="{BB962C8B-B14F-4D97-AF65-F5344CB8AC3E}">
        <p14:creationId xmlns:p14="http://schemas.microsoft.com/office/powerpoint/2010/main" val="2023162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AECD1964-9A8F-4A77-B7D5-7B2D821FB15D}" type="datetimeFigureOut">
              <a:rPr lang="es-MX" smtClean="0"/>
              <a:t>23/10/2016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B1854B8-E0EC-4210-8F3A-5F7DC7A17DB0}" type="slidenum">
              <a:rPr lang="es-MX" smtClean="0"/>
              <a:t>‹Nº›</a:t>
            </a:fld>
            <a:endParaRPr lang="es-MX"/>
          </a:p>
        </p:txBody>
      </p:sp>
    </p:spTree>
    <p:extLst>
      <p:ext uri="{BB962C8B-B14F-4D97-AF65-F5344CB8AC3E}">
        <p14:creationId xmlns:p14="http://schemas.microsoft.com/office/powerpoint/2010/main" val="2979251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AECD1964-9A8F-4A77-B7D5-7B2D821FB15D}" type="datetimeFigureOut">
              <a:rPr lang="es-MX" smtClean="0"/>
              <a:t>23/10/2016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7B1854B8-E0EC-4210-8F3A-5F7DC7A17DB0}" type="slidenum">
              <a:rPr lang="es-MX" smtClean="0"/>
              <a:t>‹Nº›</a:t>
            </a:fld>
            <a:endParaRPr lang="es-MX"/>
          </a:p>
        </p:txBody>
      </p:sp>
    </p:spTree>
    <p:extLst>
      <p:ext uri="{BB962C8B-B14F-4D97-AF65-F5344CB8AC3E}">
        <p14:creationId xmlns:p14="http://schemas.microsoft.com/office/powerpoint/2010/main" val="1362625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AECD1964-9A8F-4A77-B7D5-7B2D821FB15D}" type="datetimeFigureOut">
              <a:rPr lang="es-MX" smtClean="0"/>
              <a:t>23/10/2016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7B1854B8-E0EC-4210-8F3A-5F7DC7A17DB0}" type="slidenum">
              <a:rPr lang="es-MX" smtClean="0"/>
              <a:t>‹Nº›</a:t>
            </a:fld>
            <a:endParaRPr lang="es-MX"/>
          </a:p>
        </p:txBody>
      </p:sp>
    </p:spTree>
    <p:extLst>
      <p:ext uri="{BB962C8B-B14F-4D97-AF65-F5344CB8AC3E}">
        <p14:creationId xmlns:p14="http://schemas.microsoft.com/office/powerpoint/2010/main" val="3564015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ECD1964-9A8F-4A77-B7D5-7B2D821FB15D}" type="datetimeFigureOut">
              <a:rPr lang="es-MX" smtClean="0"/>
              <a:t>23/10/2016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7B1854B8-E0EC-4210-8F3A-5F7DC7A17DB0}" type="slidenum">
              <a:rPr lang="es-MX" smtClean="0"/>
              <a:t>‹Nº›</a:t>
            </a:fld>
            <a:endParaRPr lang="es-MX"/>
          </a:p>
        </p:txBody>
      </p:sp>
    </p:spTree>
    <p:extLst>
      <p:ext uri="{BB962C8B-B14F-4D97-AF65-F5344CB8AC3E}">
        <p14:creationId xmlns:p14="http://schemas.microsoft.com/office/powerpoint/2010/main" val="269480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ECD1964-9A8F-4A77-B7D5-7B2D821FB15D}" type="datetimeFigureOut">
              <a:rPr lang="es-MX" smtClean="0"/>
              <a:t>23/10/2016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B1854B8-E0EC-4210-8F3A-5F7DC7A17DB0}" type="slidenum">
              <a:rPr lang="es-MX" smtClean="0"/>
              <a:t>‹Nº›</a:t>
            </a:fld>
            <a:endParaRPr lang="es-MX"/>
          </a:p>
        </p:txBody>
      </p:sp>
    </p:spTree>
    <p:extLst>
      <p:ext uri="{BB962C8B-B14F-4D97-AF65-F5344CB8AC3E}">
        <p14:creationId xmlns:p14="http://schemas.microsoft.com/office/powerpoint/2010/main" val="909916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ECD1964-9A8F-4A77-B7D5-7B2D821FB15D}" type="datetimeFigureOut">
              <a:rPr lang="es-MX" smtClean="0"/>
              <a:t>23/10/2016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B1854B8-E0EC-4210-8F3A-5F7DC7A17DB0}" type="slidenum">
              <a:rPr lang="es-MX" smtClean="0"/>
              <a:t>‹Nº›</a:t>
            </a:fld>
            <a:endParaRPr lang="es-MX"/>
          </a:p>
        </p:txBody>
      </p:sp>
    </p:spTree>
    <p:extLst>
      <p:ext uri="{BB962C8B-B14F-4D97-AF65-F5344CB8AC3E}">
        <p14:creationId xmlns:p14="http://schemas.microsoft.com/office/powerpoint/2010/main" val="3413309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D1964-9A8F-4A77-B7D5-7B2D821FB15D}" type="datetimeFigureOut">
              <a:rPr lang="es-MX" smtClean="0"/>
              <a:t>23/10/2016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1854B8-E0EC-4210-8F3A-5F7DC7A17DB0}" type="slidenum">
              <a:rPr lang="es-MX" smtClean="0"/>
              <a:t>‹Nº›</a:t>
            </a:fld>
            <a:endParaRPr lang="es-MX"/>
          </a:p>
        </p:txBody>
      </p:sp>
    </p:spTree>
    <p:extLst>
      <p:ext uri="{BB962C8B-B14F-4D97-AF65-F5344CB8AC3E}">
        <p14:creationId xmlns:p14="http://schemas.microsoft.com/office/powerpoint/2010/main" val="38651807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scielo.cl/scielo.php?pid=S0717-75182011000300006&amp;script=sci_arttext&amp;tlng=e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Resultado de imagen para habitos alimenticios en niños"/>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title"/>
          </p:nvPr>
        </p:nvSpPr>
        <p:spPr>
          <a:xfrm>
            <a:off x="277180" y="2564904"/>
            <a:ext cx="8589640" cy="1143000"/>
          </a:xfrm>
        </p:spPr>
        <p:txBody>
          <a:bodyPr>
            <a:noAutofit/>
          </a:bodyPr>
          <a:lstStyle/>
          <a:p>
            <a:r>
              <a:rPr lang="es-MX" sz="66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Candara" pitchFamily="34" charset="0"/>
              </a:rPr>
              <a:t>Hábitos alimenticios de un niño de preescolar </a:t>
            </a:r>
          </a:p>
        </p:txBody>
      </p:sp>
    </p:spTree>
    <p:extLst>
      <p:ext uri="{BB962C8B-B14F-4D97-AF65-F5344CB8AC3E}">
        <p14:creationId xmlns:p14="http://schemas.microsoft.com/office/powerpoint/2010/main" val="308274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79512" y="4941168"/>
            <a:ext cx="8748464"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Subtítulo"/>
          <p:cNvSpPr>
            <a:spLocks noGrp="1"/>
          </p:cNvSpPr>
          <p:nvPr>
            <p:ph type="subTitle" idx="1"/>
          </p:nvPr>
        </p:nvSpPr>
        <p:spPr>
          <a:xfrm>
            <a:off x="0" y="179258"/>
            <a:ext cx="9036852" cy="3393758"/>
          </a:xfrm>
        </p:spPr>
        <p:txBody>
          <a:bodyPr>
            <a:noAutofit/>
          </a:bodyPr>
          <a:lstStyle/>
          <a:p>
            <a:r>
              <a:rPr lang="es-MX" sz="2400" b="1" dirty="0">
                <a:solidFill>
                  <a:schemeClr val="tx1"/>
                </a:solidFill>
                <a:effectLst>
                  <a:outerShdw blurRad="38100" dist="38100" dir="2700000" algn="tl">
                    <a:srgbClr val="000000">
                      <a:alpha val="43137"/>
                    </a:srgbClr>
                  </a:outerShdw>
                </a:effectLst>
                <a:latin typeface="Candara" pitchFamily="34" charset="0"/>
              </a:rPr>
              <a:t>La conducta y los hábitos alimenticios del niño de preescolar están influidos por el desarrollo psicomotor y social, en este proceso los factores educativos, tanto en la escuela como en la familia, tienen un papel decisivo. </a:t>
            </a:r>
          </a:p>
          <a:p>
            <a:r>
              <a:rPr lang="es-MX" sz="2400" b="1" dirty="0">
                <a:solidFill>
                  <a:schemeClr val="tx1"/>
                </a:solidFill>
                <a:effectLst>
                  <a:outerShdw blurRad="38100" dist="38100" dir="2700000" algn="tl">
                    <a:srgbClr val="000000">
                      <a:alpha val="43137"/>
                    </a:srgbClr>
                  </a:outerShdw>
                </a:effectLst>
                <a:latin typeface="Candara" pitchFamily="34" charset="0"/>
              </a:rPr>
              <a:t>El niño de 5-6 años es capaz de utilizar los utensilios lo que permite que coma solo,  también es capaz de comunicarse verbalmente, sus rechazos o preferencias alimenticios que, en muchos casos, suele tener que ver con la expresión de sus sentimientos de autonomía e independencia. Es muy frecuente que eviten los alimentos </a:t>
            </a:r>
          </a:p>
          <a:p>
            <a:r>
              <a:rPr lang="es-MX" sz="2400" b="1" dirty="0">
                <a:solidFill>
                  <a:schemeClr val="tx1"/>
                </a:solidFill>
                <a:effectLst>
                  <a:outerShdw blurRad="38100" dist="38100" dir="2700000" algn="tl">
                    <a:srgbClr val="000000">
                      <a:alpha val="43137"/>
                    </a:srgbClr>
                  </a:outerShdw>
                </a:effectLst>
                <a:latin typeface="Candara" pitchFamily="34" charset="0"/>
              </a:rPr>
              <a:t>desconocidos y, en ocasiones, estos </a:t>
            </a:r>
          </a:p>
          <a:p>
            <a:r>
              <a:rPr lang="es-MX" sz="2400" b="1" dirty="0">
                <a:solidFill>
                  <a:schemeClr val="tx1"/>
                </a:solidFill>
                <a:effectLst>
                  <a:outerShdw blurRad="38100" dist="38100" dir="2700000" algn="tl">
                    <a:srgbClr val="000000">
                      <a:alpha val="43137"/>
                    </a:srgbClr>
                  </a:outerShdw>
                </a:effectLst>
                <a:latin typeface="Candara" pitchFamily="34" charset="0"/>
              </a:rPr>
              <a:t>rechazos pueden confundirse son signos </a:t>
            </a:r>
          </a:p>
          <a:p>
            <a:r>
              <a:rPr lang="es-MX" sz="2400" b="1" dirty="0">
                <a:solidFill>
                  <a:schemeClr val="tx1"/>
                </a:solidFill>
                <a:effectLst>
                  <a:outerShdw blurRad="38100" dist="38100" dir="2700000" algn="tl">
                    <a:srgbClr val="000000">
                      <a:alpha val="43137"/>
                    </a:srgbClr>
                  </a:outerShdw>
                </a:effectLst>
                <a:latin typeface="Candara" pitchFamily="34" charset="0"/>
              </a:rPr>
              <a:t>de aversión. </a:t>
            </a:r>
          </a:p>
        </p:txBody>
      </p:sp>
    </p:spTree>
    <p:extLst>
      <p:ext uri="{BB962C8B-B14F-4D97-AF65-F5344CB8AC3E}">
        <p14:creationId xmlns:p14="http://schemas.microsoft.com/office/powerpoint/2010/main" val="987852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wipe(down)">
                                      <p:cBhvr>
                                        <p:cTn id="7" dur="5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p:cTn id="4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5698976" cy="5577483"/>
          </a:xfrm>
        </p:spPr>
        <p:txBody>
          <a:bodyPr>
            <a:normAutofit fontScale="70000" lnSpcReduction="20000"/>
          </a:bodyPr>
          <a:lstStyle/>
          <a:p>
            <a:r>
              <a:rPr lang="es-MX" sz="3400" dirty="0">
                <a:latin typeface="Candara" pitchFamily="34" charset="0"/>
              </a:rPr>
              <a:t>Con el fin de evitar que la dieta del niño se convierta pobre en cuanto a la variedad de alimentos que consume, conviene insistir, siempre en el contexto de un ambiente positivo y estimulante, introduciendo el alimento rechazado de forma repetida y acompañando a otros que le resulten familiares, ya que la familiaridad favorece su aceptación.</a:t>
            </a:r>
          </a:p>
          <a:p>
            <a:r>
              <a:rPr lang="es-MX" sz="3400" dirty="0">
                <a:latin typeface="Candara" pitchFamily="34" charset="0"/>
              </a:rPr>
              <a:t>Los niños en edad preescolar responden todavía a señales de apetito y saciedad, y no a señales externas (como ocurre en los adultos) que tienen más que ver con el horario  con lo que conviene comer en cada comida. Esto hace que la cantidad de comida varié considerablemente de unas comidas a otras.</a:t>
            </a:r>
          </a:p>
          <a:p>
            <a:endParaRPr lang="es-MX" dirty="0"/>
          </a:p>
        </p:txBody>
      </p:sp>
      <p:pic>
        <p:nvPicPr>
          <p:cNvPr id="2050" name="Picture 2" descr="Resultado de imagen para habitos alimenticios de niños de preescola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0192" y="476672"/>
            <a:ext cx="2480325" cy="5256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5136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ircle(in)">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3284984"/>
            <a:ext cx="8229600" cy="3085803"/>
          </a:xfrm>
        </p:spPr>
        <p:txBody>
          <a:bodyPr>
            <a:normAutofit fontScale="92500" lnSpcReduction="20000"/>
          </a:bodyPr>
          <a:lstStyle/>
          <a:p>
            <a:r>
              <a:rPr lang="es-MX" dirty="0"/>
              <a:t>Entre los 3 y 6 años se consigue consolidar los hábitos nutricionales, siendo los familiares la principal referencia del niño en estas edades. Teniendo en cuenta que los niños aprenden por imitación y copiando las costumbres alimentarias del seno familiar, los padres deben mostrar normas dietéticas saludables para que el niño adquiera en este periodo de vida. </a:t>
            </a:r>
          </a:p>
          <a:p>
            <a:pPr marL="0" indent="0">
              <a:buNone/>
            </a:pPr>
            <a:endParaRPr lang="es-MX" dirty="0"/>
          </a:p>
        </p:txBody>
      </p:sp>
      <p:pic>
        <p:nvPicPr>
          <p:cNvPr id="3074" name="Picture 2" descr="Resultado de imagen para habitos alimentici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8640"/>
            <a:ext cx="7920880" cy="2880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63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19677" y="476672"/>
            <a:ext cx="8229600" cy="5649491"/>
          </a:xfrm>
        </p:spPr>
        <p:txBody>
          <a:bodyPr>
            <a:normAutofit fontScale="77500" lnSpcReduction="20000"/>
          </a:bodyPr>
          <a:lstStyle/>
          <a:p>
            <a:pPr hangingPunct="0"/>
            <a:r>
              <a:rPr lang="es-ES" dirty="0"/>
              <a:t>La edad preescolar se caracteriza por ser una etapa en la que se adquieren los hábitos que van a definir el estilo de vida del futuro adulto.</a:t>
            </a:r>
            <a:endParaRPr lang="es-MX" dirty="0"/>
          </a:p>
          <a:p>
            <a:pPr hangingPunct="0"/>
            <a:r>
              <a:rPr lang="es-ES" dirty="0"/>
              <a:t>Es pertinente implementar en esta etapa, cualquier acción que permita un crecimiento y desarrollo normal.</a:t>
            </a:r>
            <a:endParaRPr lang="es-MX" dirty="0"/>
          </a:p>
          <a:p>
            <a:pPr hangingPunct="0"/>
            <a:r>
              <a:rPr lang="es-ES" dirty="0"/>
              <a:t>Factores que influyen en el estado nutricional del niño:</a:t>
            </a:r>
            <a:endParaRPr lang="es-MX" dirty="0"/>
          </a:p>
          <a:p>
            <a:pPr marL="0" indent="0" algn="ctr" hangingPunct="0">
              <a:buNone/>
            </a:pPr>
            <a:r>
              <a:rPr lang="es-ES" dirty="0"/>
              <a:t>  hábitos alimentarios y la actividad física</a:t>
            </a:r>
            <a:endParaRPr lang="es-MX" dirty="0"/>
          </a:p>
          <a:p>
            <a:pPr hangingPunct="0"/>
            <a:r>
              <a:rPr lang="es-ES" dirty="0"/>
              <a:t>Algunas de las investigaciones que relacionan el estado nutricional del niño con sus hábitos alimentarios y su actividad física, concuerdan en que aquellos que presentan sobrepeso u obesidad, poseen un bajo nivel de actividad física e inadecuados hábitos alimentarios.</a:t>
            </a:r>
            <a:endParaRPr lang="es-MX" dirty="0"/>
          </a:p>
          <a:p>
            <a:pPr hangingPunct="0"/>
            <a:r>
              <a:rPr lang="es-ES" dirty="0"/>
              <a:t>Es importante ejercer acciones en las primeras etapas de la vida tal como lo propone la Organización Mundial de la Salud (OMS)</a:t>
            </a:r>
            <a:endParaRPr lang="es-MX" dirty="0"/>
          </a:p>
          <a:p>
            <a:endParaRPr lang="es-MX" dirty="0"/>
          </a:p>
        </p:txBody>
      </p:sp>
      <p:sp>
        <p:nvSpPr>
          <p:cNvPr id="4" name="AutoShape 2" descr="Resultado de imagen para om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5216132"/>
            <a:ext cx="4778869" cy="1613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6168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barn(inVertical)">
                                      <p:cBhvr>
                                        <p:cTn id="7" dur="500"/>
                                        <p:tgtEl>
                                          <p:spTgt spid="409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2190937"/>
            <a:ext cx="8229600" cy="4680520"/>
          </a:xfrm>
        </p:spPr>
        <p:txBody>
          <a:bodyPr>
            <a:noAutofit/>
          </a:bodyPr>
          <a:lstStyle/>
          <a:p>
            <a:pPr algn="ctr" hangingPunct="0"/>
            <a:r>
              <a:rPr lang="es-ES" dirty="0">
                <a:latin typeface="Candara" pitchFamily="34" charset="0"/>
              </a:rPr>
              <a:t>Consumir una alimentación variada y equilibrada.</a:t>
            </a:r>
            <a:endParaRPr lang="es-MX" dirty="0">
              <a:latin typeface="Candara" pitchFamily="34" charset="0"/>
            </a:endParaRPr>
          </a:p>
          <a:p>
            <a:pPr algn="ctr" hangingPunct="0"/>
            <a:r>
              <a:rPr lang="es-ES" dirty="0">
                <a:latin typeface="Candara" pitchFamily="34" charset="0"/>
              </a:rPr>
              <a:t>Comprar con los niños es una oportunidad más para enseñarles buenos hábitos.</a:t>
            </a:r>
            <a:endParaRPr lang="es-MX" dirty="0">
              <a:latin typeface="Candara" pitchFamily="34" charset="0"/>
            </a:endParaRPr>
          </a:p>
          <a:p>
            <a:pPr algn="ctr" hangingPunct="0"/>
            <a:r>
              <a:rPr lang="es-ES" dirty="0">
                <a:latin typeface="Candara" pitchFamily="34" charset="0"/>
              </a:rPr>
              <a:t>Importancia del momento de la comida</a:t>
            </a:r>
            <a:endParaRPr lang="es-MX" dirty="0">
              <a:latin typeface="Candara" pitchFamily="34" charset="0"/>
            </a:endParaRPr>
          </a:p>
          <a:p>
            <a:pPr algn="ctr" hangingPunct="0"/>
            <a:r>
              <a:rPr lang="es-ES" dirty="0">
                <a:latin typeface="Candara" pitchFamily="34" charset="0"/>
              </a:rPr>
              <a:t>Cómo y cuándo lavarnos las manos.</a:t>
            </a:r>
            <a:endParaRPr lang="es-MX" dirty="0">
              <a:latin typeface="Candara" pitchFamily="34" charset="0"/>
            </a:endParaRPr>
          </a:p>
          <a:p>
            <a:pPr algn="ctr" hangingPunct="0"/>
            <a:r>
              <a:rPr lang="es-ES" dirty="0">
                <a:latin typeface="Candara" pitchFamily="34" charset="0"/>
              </a:rPr>
              <a:t>El respeto por la cocina y sus peligros.</a:t>
            </a:r>
            <a:endParaRPr lang="es-MX" dirty="0">
              <a:latin typeface="Candara" pitchFamily="34" charset="0"/>
            </a:endParaRPr>
          </a:p>
          <a:p>
            <a:pPr algn="ctr" hangingPunct="0"/>
            <a:r>
              <a:rPr lang="es-ES" dirty="0">
                <a:latin typeface="Candara" pitchFamily="34" charset="0"/>
              </a:rPr>
              <a:t>Los buenos modales en la mesa.</a:t>
            </a:r>
            <a:endParaRPr lang="es-MX" dirty="0">
              <a:latin typeface="Candara" pitchFamily="34" charset="0"/>
            </a:endParaRPr>
          </a:p>
        </p:txBody>
      </p:sp>
      <p:pic>
        <p:nvPicPr>
          <p:cNvPr id="5122" name="Picture 2" descr="Resultado de imagen para Los buenos modales en la mes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88640"/>
            <a:ext cx="8448874" cy="19788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1624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88640"/>
            <a:ext cx="5328592" cy="5760640"/>
          </a:xfrm>
        </p:spPr>
        <p:txBody>
          <a:bodyPr>
            <a:noAutofit/>
          </a:bodyPr>
          <a:lstStyle/>
          <a:p>
            <a:pPr hangingPunct="0"/>
            <a:r>
              <a:rPr lang="es-ES" sz="2400" dirty="0">
                <a:latin typeface="Candara" pitchFamily="34" charset="0"/>
              </a:rPr>
              <a:t> Dejar que los niños colaboren en la elaboración de la comida.</a:t>
            </a:r>
            <a:endParaRPr lang="es-MX" sz="2400" dirty="0">
              <a:latin typeface="Candara" pitchFamily="34" charset="0"/>
            </a:endParaRPr>
          </a:p>
          <a:p>
            <a:pPr hangingPunct="0"/>
            <a:r>
              <a:rPr lang="es-ES" sz="2400" dirty="0">
                <a:latin typeface="Candara" pitchFamily="34" charset="0"/>
              </a:rPr>
              <a:t>Hacer platos variados.</a:t>
            </a:r>
            <a:endParaRPr lang="es-MX" sz="2400" dirty="0">
              <a:latin typeface="Candara" pitchFamily="34" charset="0"/>
            </a:endParaRPr>
          </a:p>
          <a:p>
            <a:pPr hangingPunct="0"/>
            <a:r>
              <a:rPr lang="es-ES" sz="2400" dirty="0">
                <a:latin typeface="Candara" pitchFamily="34" charset="0"/>
              </a:rPr>
              <a:t>Utilizar herramientas que los niños puedan manejar cómodamente.</a:t>
            </a:r>
            <a:endParaRPr lang="es-MX" sz="2400" dirty="0">
              <a:latin typeface="Candara" pitchFamily="34" charset="0"/>
            </a:endParaRPr>
          </a:p>
          <a:p>
            <a:pPr hangingPunct="0"/>
            <a:r>
              <a:rPr lang="es-ES" sz="2400" dirty="0">
                <a:latin typeface="Candara" pitchFamily="34" charset="0"/>
              </a:rPr>
              <a:t>Sean partícipes del momento de la comida.</a:t>
            </a:r>
            <a:endParaRPr lang="es-MX" sz="2400" dirty="0">
              <a:latin typeface="Candara" pitchFamily="34" charset="0"/>
            </a:endParaRPr>
          </a:p>
          <a:p>
            <a:pPr hangingPunct="0"/>
            <a:r>
              <a:rPr lang="es-ES" sz="2400" dirty="0">
                <a:latin typeface="Candara" pitchFamily="34" charset="0"/>
              </a:rPr>
              <a:t>Que los niños aprendan y se recreen con libros y vídeos instructivos sobre alimentación sana.</a:t>
            </a:r>
            <a:endParaRPr lang="es-MX" sz="2400" dirty="0">
              <a:latin typeface="Candara" pitchFamily="34" charset="0"/>
            </a:endParaRPr>
          </a:p>
          <a:p>
            <a:pPr hangingPunct="0"/>
            <a:r>
              <a:rPr lang="es-ES" sz="2400" dirty="0">
                <a:latin typeface="Candara" pitchFamily="34" charset="0"/>
              </a:rPr>
              <a:t>Nunca utilicemos los alimentos como premio o castigo.</a:t>
            </a:r>
            <a:endParaRPr lang="es-MX" sz="2400" dirty="0">
              <a:latin typeface="Candara" pitchFamily="34" charset="0"/>
            </a:endParaRPr>
          </a:p>
          <a:p>
            <a:pPr hangingPunct="0"/>
            <a:r>
              <a:rPr lang="es-ES" sz="2400" dirty="0">
                <a:latin typeface="Candara" pitchFamily="34" charset="0"/>
              </a:rPr>
              <a:t>Servir porciones apropiadas.</a:t>
            </a:r>
            <a:endParaRPr lang="es-MX" sz="2400" dirty="0">
              <a:latin typeface="Candara" pitchFamily="34" charset="0"/>
            </a:endParaRPr>
          </a:p>
          <a:p>
            <a:pPr hangingPunct="0"/>
            <a:r>
              <a:rPr lang="es-ES" sz="2400" dirty="0">
                <a:latin typeface="Candara" pitchFamily="34" charset="0"/>
              </a:rPr>
              <a:t>Vivimos en una sociedad que puede potenciar desórdenes de la alimentación.</a:t>
            </a:r>
            <a:endParaRPr lang="es-MX" sz="2400" dirty="0">
              <a:latin typeface="Candara" pitchFamily="34" charset="0"/>
            </a:endParaRPr>
          </a:p>
        </p:txBody>
      </p:sp>
      <p:pic>
        <p:nvPicPr>
          <p:cNvPr id="6146" name="Picture 2" descr="Resultado de imagen para Los buenos modales en la mes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980728"/>
            <a:ext cx="2967980" cy="4104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418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BIBLIOGRAFÍA </a:t>
            </a:r>
          </a:p>
        </p:txBody>
      </p:sp>
      <p:sp>
        <p:nvSpPr>
          <p:cNvPr id="3" name="2 Marcador de contenido"/>
          <p:cNvSpPr>
            <a:spLocks noGrp="1"/>
          </p:cNvSpPr>
          <p:nvPr>
            <p:ph idx="1"/>
          </p:nvPr>
        </p:nvSpPr>
        <p:spPr>
          <a:xfrm>
            <a:off x="467544" y="1340768"/>
            <a:ext cx="8219256" cy="5289451"/>
          </a:xfrm>
        </p:spPr>
        <p:txBody>
          <a:bodyPr>
            <a:normAutofit/>
          </a:bodyPr>
          <a:lstStyle/>
          <a:p>
            <a:r>
              <a:rPr lang="es-MX" dirty="0"/>
              <a:t>Libro: Bases de la alimentación humana</a:t>
            </a:r>
          </a:p>
          <a:p>
            <a:pPr marL="0" indent="0" algn="ctr">
              <a:buNone/>
            </a:pPr>
            <a:r>
              <a:rPr lang="es-MX" dirty="0"/>
              <a:t>-Víctor Manuel Rodríguez Rivera </a:t>
            </a:r>
          </a:p>
          <a:p>
            <a:pPr marL="0" indent="0" algn="ctr">
              <a:buNone/>
            </a:pPr>
            <a:endParaRPr lang="es-MX" dirty="0"/>
          </a:p>
          <a:p>
            <a:pPr algn="ctr"/>
            <a:r>
              <a:rPr lang="es-ES" u="sng" dirty="0">
                <a:hlinkClick r:id="rId2"/>
              </a:rPr>
              <a:t>http://www.scielo.cl/scielo.php?pid=S0717-75182011000300006&amp;script=sci_arttext&amp;tlng=en</a:t>
            </a:r>
            <a:r>
              <a:rPr lang="es-ES" dirty="0"/>
              <a:t> </a:t>
            </a:r>
            <a:endParaRPr lang="es-MX" dirty="0"/>
          </a:p>
          <a:p>
            <a:pPr algn="ctr"/>
            <a:endParaRPr lang="es-MX" dirty="0"/>
          </a:p>
          <a:p>
            <a:r>
              <a:rPr lang="es-MX" dirty="0"/>
              <a:t>http://www.bebesymas.com/consejos/ensenar-buenos-habitos-alimentarios-a-los-ninos</a:t>
            </a:r>
          </a:p>
        </p:txBody>
      </p:sp>
    </p:spTree>
    <p:extLst>
      <p:ext uri="{BB962C8B-B14F-4D97-AF65-F5344CB8AC3E}">
        <p14:creationId xmlns:p14="http://schemas.microsoft.com/office/powerpoint/2010/main" val="147659637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458</Words>
  <Application>Microsoft Office PowerPoint</Application>
  <PresentationFormat>Presentación en pantalla (4:3)</PresentationFormat>
  <Paragraphs>36</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Candara</vt:lpstr>
      <vt:lpstr>Tema de Office</vt:lpstr>
      <vt:lpstr>Hábitos alimenticios de un niño de preescolar </vt:lpstr>
      <vt:lpstr>Presentación de PowerPoint</vt:lpstr>
      <vt:lpstr>Presentación de PowerPoint</vt:lpstr>
      <vt:lpstr>Presentación de PowerPoint</vt:lpstr>
      <vt:lpstr>Presentación de PowerPoint</vt:lpstr>
      <vt:lpstr>Presentación de PowerPoint</vt:lpstr>
      <vt:lpstr>Presentación de PowerPoint</vt:lpstr>
      <vt:lpstr>BIBLIOGRAFÍA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Veroo</dc:creator>
  <cp:lastModifiedBy>Sebastian Zul</cp:lastModifiedBy>
  <cp:revision>7</cp:revision>
  <dcterms:created xsi:type="dcterms:W3CDTF">2016-10-21T01:48:00Z</dcterms:created>
  <dcterms:modified xsi:type="dcterms:W3CDTF">2016-10-24T03:26:25Z</dcterms:modified>
</cp:coreProperties>
</file>