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62" r:id="rId5"/>
    <p:sldId id="259" r:id="rId6"/>
    <p:sldId id="260" r:id="rId7"/>
    <p:sldId id="263" r:id="rId8"/>
    <p:sldId id="264" r:id="rId9"/>
  </p:sldIdLst>
  <p:sldSz cx="9144000" cy="5143500" type="screen16x9"/>
  <p:notesSz cx="6858000" cy="9144000"/>
  <p:embeddedFontLst>
    <p:embeddedFont>
      <p:font typeface="Shadows Into Light Two" charset="0"/>
      <p:regular r:id="rId11"/>
    </p:embeddedFont>
    <p:embeddedFont>
      <p:font typeface="PT Sans Narrow" charset="0"/>
      <p:regular r:id="rId12"/>
      <p:bold r:id="rId13"/>
    </p:embeddedFont>
    <p:embeddedFont>
      <p:font typeface="Open Sans" charset="0"/>
      <p:regular r:id="rId14"/>
      <p:bold r:id="rId15"/>
      <p:italic r:id="rId16"/>
      <p:boldItalic r:id="rId17"/>
    </p:embeddedFont>
    <p:embeddedFont>
      <p:font typeface="Verdana" pitchFamily="34" charset="0"/>
      <p:regular r:id="rId18"/>
      <p:bold r:id="rId19"/>
      <p:italic r:id="rId20"/>
      <p:boldItalic r:id="rId21"/>
    </p:embeddedFont>
    <p:embeddedFont>
      <p:font typeface="Handlee"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810" y="-7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solidFill>
                  <a:schemeClr val="lt1"/>
                </a:solidFill>
              </a:rPr>
              <a:pPr lvl="0">
                <a:spcBef>
                  <a:spcPts val="0"/>
                </a:spcBef>
                <a:buNone/>
              </a:pPr>
              <a:t>‹Nº›</a:t>
            </a:fld>
            <a:endParaRPr lang="es-419">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solidFill>
                  <a:schemeClr val="lt1"/>
                </a:solidFill>
              </a:rPr>
              <a:pPr lvl="0">
                <a:spcBef>
                  <a:spcPts val="0"/>
                </a:spcBef>
                <a:buNone/>
              </a:pPr>
              <a:t>‹Nº›</a:t>
            </a:fld>
            <a:endParaRPr lang="es-419">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419"/>
              <a:pPr lvl="0">
                <a:spcBef>
                  <a:spcPts val="0"/>
                </a:spcBef>
                <a:buNone/>
              </a:pPr>
              <a:t>‹Nº›</a:t>
            </a:fld>
            <a:endParaRPr lang="es-419"/>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s-419" sz="1000">
                <a:solidFill>
                  <a:schemeClr val="dk2"/>
                </a:solidFill>
                <a:latin typeface="Open Sans"/>
                <a:ea typeface="Open Sans"/>
                <a:cs typeface="Open Sans"/>
                <a:sym typeface="Open Sans"/>
              </a:rPr>
              <a:pPr lvl="0" algn="r">
                <a:spcBef>
                  <a:spcPts val="0"/>
                </a:spcBef>
                <a:buNone/>
              </a:pPr>
              <a:t>‹Nº›</a:t>
            </a:fld>
            <a:endParaRPr lang="es-419"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300975" y="2742375"/>
            <a:ext cx="8667600" cy="1022400"/>
          </a:xfrm>
          <a:prstGeom prst="rect">
            <a:avLst/>
          </a:prstGeom>
        </p:spPr>
        <p:txBody>
          <a:bodyPr lIns="91425" tIns="91425" rIns="91425" bIns="91425" anchor="b" anchorCtr="0">
            <a:noAutofit/>
          </a:bodyPr>
          <a:lstStyle/>
          <a:p>
            <a:pPr lvl="0">
              <a:spcBef>
                <a:spcPts val="0"/>
              </a:spcBef>
              <a:buNone/>
            </a:pPr>
            <a:r>
              <a:rPr lang="es-419" sz="7200">
                <a:latin typeface="Shadows Into Light Two"/>
                <a:ea typeface="Shadows Into Light Two"/>
                <a:cs typeface="Shadows Into Light Two"/>
                <a:sym typeface="Shadows Into Light Two"/>
              </a:rPr>
              <a:t>Muestreo Probabilístico </a:t>
            </a:r>
          </a:p>
          <a:p>
            <a:pPr lvl="0">
              <a:spcBef>
                <a:spcPts val="0"/>
              </a:spcBef>
              <a:buNone/>
            </a:pPr>
            <a:r>
              <a:rPr lang="es-419" sz="7200">
                <a:latin typeface="Shadows Into Light Two"/>
                <a:ea typeface="Shadows Into Light Two"/>
                <a:cs typeface="Shadows Into Light Two"/>
                <a:sym typeface="Shadows Into Light Two"/>
              </a:rPr>
              <a:t>Sistemático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lgn="ctr" rtl="0">
              <a:spcBef>
                <a:spcPts val="0"/>
              </a:spcBef>
              <a:buNone/>
            </a:pPr>
            <a:r>
              <a:rPr lang="es-419" sz="4800">
                <a:latin typeface="Shadows Into Light Two"/>
                <a:ea typeface="Shadows Into Light Two"/>
                <a:cs typeface="Shadows Into Light Two"/>
                <a:sym typeface="Shadows Into Light Two"/>
              </a:rPr>
              <a:t>¿Qué significa?</a:t>
            </a:r>
          </a:p>
        </p:txBody>
      </p:sp>
      <p:sp>
        <p:nvSpPr>
          <p:cNvPr id="72" name="Shape 72"/>
          <p:cNvSpPr txBox="1">
            <a:spLocks noGrp="1"/>
          </p:cNvSpPr>
          <p:nvPr>
            <p:ph type="body" idx="1"/>
          </p:nvPr>
        </p:nvSpPr>
        <p:spPr>
          <a:xfrm>
            <a:off x="311700" y="1418725"/>
            <a:ext cx="8520600" cy="3302700"/>
          </a:xfrm>
          <a:prstGeom prst="rect">
            <a:avLst/>
          </a:prstGeom>
        </p:spPr>
        <p:txBody>
          <a:bodyPr lIns="91425" tIns="91425" rIns="91425" bIns="91425" anchor="t" anchorCtr="0">
            <a:noAutofit/>
          </a:bodyPr>
          <a:lstStyle/>
          <a:p>
            <a:pPr lvl="0" algn="just">
              <a:spcBef>
                <a:spcPts val="0"/>
              </a:spcBef>
              <a:buNone/>
            </a:pPr>
            <a:r>
              <a:rPr lang="es-419" sz="3600" b="1">
                <a:solidFill>
                  <a:srgbClr val="000000"/>
                </a:solidFill>
                <a:latin typeface="Shadows Into Light Two"/>
                <a:ea typeface="Shadows Into Light Two"/>
                <a:cs typeface="Shadows Into Light Two"/>
                <a:sym typeface="Shadows Into Light Two"/>
              </a:rPr>
              <a:t>En un muestreo aleatorio sistemático se elige un individuo al azar y a partir de él, a intervalos constantes, se eligen los demás hasta completar la muestra.</a:t>
            </a:r>
            <a:r>
              <a:rPr lang="es-419">
                <a:solidFill>
                  <a:srgbClr val="000000"/>
                </a:solidFill>
              </a:rPr>
              <a:t>  </a:t>
            </a:r>
          </a:p>
        </p:txBody>
      </p:sp>
      <p:sp>
        <p:nvSpPr>
          <p:cNvPr id="73" name="Shape 73"/>
          <p:cNvSpPr txBox="1"/>
          <p:nvPr/>
        </p:nvSpPr>
        <p:spPr>
          <a:xfrm>
            <a:off x="-304800" y="4352300"/>
            <a:ext cx="9820200" cy="740100"/>
          </a:xfrm>
          <a:prstGeom prst="rect">
            <a:avLst/>
          </a:prstGeom>
          <a:noFill/>
          <a:ln>
            <a:noFill/>
          </a:ln>
        </p:spPr>
        <p:txBody>
          <a:bodyPr lIns="91425" tIns="91425" rIns="91425" bIns="91425" anchor="t" anchorCtr="0">
            <a:noAutofit/>
          </a:bodyPr>
          <a:lstStyle/>
          <a:p>
            <a:pPr lvl="0" algn="ctr">
              <a:spcBef>
                <a:spcPts val="0"/>
              </a:spcBef>
              <a:buNone/>
            </a:pPr>
            <a:r>
              <a:rPr lang="es-419" sz="2600" b="1">
                <a:latin typeface="Shadows Into Light Two"/>
                <a:ea typeface="Shadows Into Light Two"/>
                <a:cs typeface="Shadows Into Light Two"/>
                <a:sym typeface="Shadows Into Light Two"/>
              </a:rPr>
              <a:t>Es aplicable cuando los elementos de la poblaciòn estàn ordenados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311700" y="471025"/>
            <a:ext cx="8520600" cy="3928500"/>
          </a:xfrm>
          <a:prstGeom prst="rect">
            <a:avLst/>
          </a:prstGeom>
        </p:spPr>
        <p:txBody>
          <a:bodyPr lIns="91425" tIns="91425" rIns="91425" bIns="91425" anchor="t" anchorCtr="0">
            <a:noAutofit/>
          </a:bodyPr>
          <a:lstStyle/>
          <a:p>
            <a:pPr lvl="0" algn="just">
              <a:spcBef>
                <a:spcPts val="0"/>
              </a:spcBef>
              <a:buNone/>
            </a:pPr>
            <a:r>
              <a:rPr lang="es-419" sz="2400" b="1">
                <a:solidFill>
                  <a:srgbClr val="000000"/>
                </a:solidFill>
                <a:latin typeface="Shadows Into Light Two"/>
                <a:ea typeface="Shadows Into Light Two"/>
                <a:cs typeface="Shadows Into Light Two"/>
                <a:sym typeface="Shadows Into Light Two"/>
              </a:rPr>
              <a:t>Para obtener una muestra sistemática al azar se deben numerar las observaciones de 1 a n. Luego de determinar el intervalo de muestreo (IM), que consiste en dividir el número total de observaciones o unidades de muestreo   de la población entre el tamaño deseado de muestra, es decir:</a:t>
            </a:r>
          </a:p>
          <a:p>
            <a:pPr lvl="0" algn="ctr">
              <a:spcBef>
                <a:spcPts val="0"/>
              </a:spcBef>
              <a:buNone/>
            </a:pPr>
            <a:r>
              <a:rPr lang="es-419" sz="3600" b="1">
                <a:solidFill>
                  <a:srgbClr val="FF9900"/>
                </a:solidFill>
                <a:latin typeface="Shadows Into Light Two"/>
                <a:ea typeface="Shadows Into Light Two"/>
                <a:cs typeface="Shadows Into Light Two"/>
                <a:sym typeface="Shadows Into Light Two"/>
              </a:rPr>
              <a:t>IM= n / N</a:t>
            </a:r>
          </a:p>
          <a:p>
            <a:pPr lvl="0">
              <a:spcBef>
                <a:spcPts val="0"/>
              </a:spcBef>
              <a:buNone/>
            </a:pPr>
            <a:r>
              <a:rPr lang="es-419" sz="2400" b="1">
                <a:solidFill>
                  <a:srgbClr val="FF9900"/>
                </a:solidFill>
                <a:latin typeface="Shadows Into Light Two"/>
                <a:ea typeface="Shadows Into Light Two"/>
                <a:cs typeface="Shadows Into Light Two"/>
                <a:sym typeface="Shadows Into Light Two"/>
              </a:rPr>
              <a:t>N:</a:t>
            </a:r>
            <a:r>
              <a:rPr lang="es-419" sz="2400" b="1">
                <a:solidFill>
                  <a:srgbClr val="000000"/>
                </a:solidFill>
                <a:latin typeface="Shadows Into Light Two"/>
                <a:ea typeface="Shadows Into Light Two"/>
                <a:cs typeface="Shadows Into Light Two"/>
                <a:sym typeface="Shadows Into Light Two"/>
              </a:rPr>
              <a:t> Población.</a:t>
            </a:r>
          </a:p>
          <a:p>
            <a:pPr lvl="0">
              <a:spcBef>
                <a:spcPts val="0"/>
              </a:spcBef>
              <a:buNone/>
            </a:pPr>
            <a:r>
              <a:rPr lang="es-419" sz="2400" b="1">
                <a:solidFill>
                  <a:srgbClr val="FF9900"/>
                </a:solidFill>
                <a:latin typeface="Shadows Into Light Two"/>
                <a:ea typeface="Shadows Into Light Two"/>
                <a:cs typeface="Shadows Into Light Two"/>
                <a:sym typeface="Shadows Into Light Two"/>
              </a:rPr>
              <a:t>n:</a:t>
            </a:r>
            <a:r>
              <a:rPr lang="es-419" sz="2400" b="1">
                <a:solidFill>
                  <a:srgbClr val="000000"/>
                </a:solidFill>
                <a:latin typeface="Shadows Into Light Two"/>
                <a:ea typeface="Shadows Into Light Two"/>
                <a:cs typeface="Shadows Into Light Two"/>
                <a:sym typeface="Shadows Into Light Two"/>
              </a:rPr>
              <a:t> Muestra.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Shape 99"/>
          <p:cNvPicPr preferRelativeResize="0"/>
          <p:nvPr/>
        </p:nvPicPr>
        <p:blipFill rotWithShape="1">
          <a:blip r:embed="rId3">
            <a:alphaModFix/>
          </a:blip>
          <a:srcRect l="4242" t="12226" r="4914" b="25900"/>
          <a:stretch/>
        </p:blipFill>
        <p:spPr>
          <a:xfrm>
            <a:off x="97850" y="201325"/>
            <a:ext cx="8890624" cy="46069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527550" y="1214700"/>
            <a:ext cx="6578400" cy="2714100"/>
          </a:xfrm>
          <a:prstGeom prst="rect">
            <a:avLst/>
          </a:prstGeom>
        </p:spPr>
        <p:txBody>
          <a:bodyPr lIns="91425" tIns="91425" rIns="91425" bIns="91425" anchor="ctr" anchorCtr="0">
            <a:noAutofit/>
          </a:bodyPr>
          <a:lstStyle/>
          <a:p>
            <a:pPr lvl="0">
              <a:spcBef>
                <a:spcPts val="0"/>
              </a:spcBef>
              <a:buNone/>
            </a:pPr>
            <a:r>
              <a:rPr lang="es-419" sz="7200" b="1">
                <a:solidFill>
                  <a:schemeClr val="lt1"/>
                </a:solidFill>
                <a:latin typeface="Shadows Into Light Two"/>
                <a:ea typeface="Shadows Into Light Two"/>
                <a:cs typeface="Shadows Into Light Two"/>
                <a:sym typeface="Shadows Into Light Two"/>
              </a:rPr>
              <a:t>EJEMPLOS</a:t>
            </a:r>
          </a:p>
        </p:txBody>
      </p:sp>
      <p:pic>
        <p:nvPicPr>
          <p:cNvPr id="84" name="Shape 84"/>
          <p:cNvPicPr preferRelativeResize="0"/>
          <p:nvPr/>
        </p:nvPicPr>
        <p:blipFill>
          <a:blip r:embed="rId3">
            <a:alphaModFix/>
          </a:blip>
          <a:stretch>
            <a:fillRect/>
          </a:stretch>
        </p:blipFill>
        <p:spPr>
          <a:xfrm rot="-525874">
            <a:off x="5135917" y="2172235"/>
            <a:ext cx="3318915" cy="23902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FA8DC"/>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37850" y="602550"/>
            <a:ext cx="8440200" cy="4090800"/>
          </a:xfrm>
          <a:prstGeom prst="rect">
            <a:avLst/>
          </a:prstGeom>
        </p:spPr>
        <p:txBody>
          <a:bodyPr lIns="91425" tIns="91425" rIns="91425" bIns="91425" anchor="ctr" anchorCtr="0">
            <a:noAutofit/>
          </a:bodyPr>
          <a:lstStyle/>
          <a:p>
            <a:pPr lvl="0" algn="just">
              <a:lnSpc>
                <a:spcPct val="115000"/>
              </a:lnSpc>
              <a:spcBef>
                <a:spcPts val="0"/>
              </a:spcBef>
              <a:spcAft>
                <a:spcPts val="1600"/>
              </a:spcAft>
              <a:buNone/>
            </a:pPr>
            <a:r>
              <a:rPr lang="es-419" sz="3200" b="1">
                <a:solidFill>
                  <a:schemeClr val="lt1"/>
                </a:solidFill>
                <a:latin typeface="Shadows Into Light Two"/>
                <a:ea typeface="Shadows Into Light Two"/>
                <a:cs typeface="Shadows Into Light Two"/>
                <a:sym typeface="Shadows Into Light Two"/>
              </a:rPr>
              <a:t>Si tenemos una población formada por 100 elementos y queremos extraer una muestra de 25 elementos, en primer lugar debemos establecer el intervalo de selección que será igual a 100/25 = 4. A continuación elegimos el elemento de arranque, tomando aleatoriamente un número entre el 1 y el 4, y a partir de él obtenemos los restantes elementos de la muestra</a:t>
            </a:r>
            <a:r>
              <a:rPr lang="es-419" sz="3200">
                <a:solidFill>
                  <a:schemeClr val="lt1"/>
                </a:solidFill>
                <a:latin typeface="Verdana"/>
                <a:ea typeface="Verdana"/>
                <a:cs typeface="Verdana"/>
                <a:sym typeface="Verdana"/>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904350" y="837900"/>
            <a:ext cx="6578400" cy="2714100"/>
          </a:xfrm>
          <a:prstGeom prst="rect">
            <a:avLst/>
          </a:prstGeom>
        </p:spPr>
        <p:txBody>
          <a:bodyPr lIns="91425" tIns="91425" rIns="91425" bIns="91425" anchor="ctr" anchorCtr="0">
            <a:noAutofit/>
          </a:bodyPr>
          <a:lstStyle/>
          <a:p>
            <a:pPr lvl="0" rtl="0">
              <a:spcBef>
                <a:spcPts val="0"/>
              </a:spcBef>
              <a:buNone/>
            </a:pPr>
            <a:r>
              <a:rPr lang="es-419" sz="6000" b="1">
                <a:solidFill>
                  <a:schemeClr val="lt1"/>
                </a:solidFill>
                <a:latin typeface="Shadows Into Light Two"/>
                <a:ea typeface="Shadows Into Light Two"/>
                <a:cs typeface="Shadows Into Light Two"/>
                <a:sym typeface="Shadows Into Light Two"/>
              </a:rPr>
              <a:t>EJEMPLO EN LA EDUCACIÓN</a:t>
            </a:r>
          </a:p>
        </p:txBody>
      </p:sp>
      <p:pic>
        <p:nvPicPr>
          <p:cNvPr id="105" name="Shape 105"/>
          <p:cNvPicPr preferRelativeResize="0"/>
          <p:nvPr/>
        </p:nvPicPr>
        <p:blipFill>
          <a:blip r:embed="rId3">
            <a:alphaModFix/>
          </a:blip>
          <a:stretch>
            <a:fillRect/>
          </a:stretch>
        </p:blipFill>
        <p:spPr>
          <a:xfrm rot="-525874">
            <a:off x="5135917" y="2172235"/>
            <a:ext cx="3318915" cy="239025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9"/>
        <p:cNvGrpSpPr/>
        <p:nvPr/>
      </p:nvGrpSpPr>
      <p:grpSpPr>
        <a:xfrm>
          <a:off x="0" y="0"/>
          <a:ext cx="0" cy="0"/>
          <a:chOff x="0" y="0"/>
          <a:chExt cx="0" cy="0"/>
        </a:xfrm>
      </p:grpSpPr>
      <p:sp>
        <p:nvSpPr>
          <p:cNvPr id="110" name="Shape 110"/>
          <p:cNvSpPr txBox="1"/>
          <p:nvPr/>
        </p:nvSpPr>
        <p:spPr>
          <a:xfrm>
            <a:off x="448800" y="293475"/>
            <a:ext cx="8246400" cy="1141500"/>
          </a:xfrm>
          <a:prstGeom prst="rect">
            <a:avLst/>
          </a:prstGeom>
          <a:noFill/>
          <a:ln>
            <a:noFill/>
          </a:ln>
        </p:spPr>
        <p:txBody>
          <a:bodyPr lIns="91425" tIns="91425" rIns="91425" bIns="91425" anchor="ctr" anchorCtr="0">
            <a:noAutofit/>
          </a:bodyPr>
          <a:lstStyle/>
          <a:p>
            <a:pPr lvl="0" algn="just" rtl="0">
              <a:spcBef>
                <a:spcPts val="0"/>
              </a:spcBef>
              <a:buNone/>
            </a:pPr>
            <a:r>
              <a:rPr lang="es-419" sz="1800">
                <a:highlight>
                  <a:srgbClr val="FFFFFF"/>
                </a:highlight>
                <a:latin typeface="Handlee"/>
                <a:ea typeface="Handlee"/>
                <a:cs typeface="Handlee"/>
                <a:sym typeface="Handlee"/>
              </a:rPr>
              <a:t>Suponemos que queremos saber la opinión sobre un profesor de una clase de 60 personas. Dichas personas están ordenadas por orden alfabético en la lista de alumnos de clase. Para realizar la encuesta, seleccionamos a 12 personas. Por lo tanto, </a:t>
            </a:r>
            <a:r>
              <a:rPr lang="es-419" sz="1800" i="1">
                <a:highlight>
                  <a:srgbClr val="FFFFFF"/>
                </a:highlight>
                <a:latin typeface="Handlee"/>
                <a:ea typeface="Handlee"/>
                <a:cs typeface="Handlee"/>
                <a:sym typeface="Handlee"/>
              </a:rPr>
              <a:t>N</a:t>
            </a:r>
            <a:r>
              <a:rPr lang="es-419" sz="1800">
                <a:highlight>
                  <a:srgbClr val="FFFFFF"/>
                </a:highlight>
                <a:latin typeface="Handlee"/>
                <a:ea typeface="Handlee"/>
                <a:cs typeface="Handlee"/>
                <a:sym typeface="Handlee"/>
              </a:rPr>
              <a:t>=60 y </a:t>
            </a:r>
            <a:r>
              <a:rPr lang="es-419" sz="1800" i="1">
                <a:highlight>
                  <a:srgbClr val="FFFFFF"/>
                </a:highlight>
                <a:latin typeface="Handlee"/>
                <a:ea typeface="Handlee"/>
                <a:cs typeface="Handlee"/>
                <a:sym typeface="Handlee"/>
              </a:rPr>
              <a:t>n</a:t>
            </a:r>
            <a:r>
              <a:rPr lang="es-419" sz="1800">
                <a:highlight>
                  <a:srgbClr val="FFFFFF"/>
                </a:highlight>
                <a:latin typeface="Handlee"/>
                <a:ea typeface="Handlee"/>
                <a:cs typeface="Handlee"/>
                <a:sym typeface="Handlee"/>
              </a:rPr>
              <a:t>=12. El intervalo fijo entre sujetos es:</a:t>
            </a:r>
          </a:p>
        </p:txBody>
      </p:sp>
      <p:sp>
        <p:nvSpPr>
          <p:cNvPr id="111" name="Shape 111"/>
          <p:cNvSpPr txBox="1"/>
          <p:nvPr/>
        </p:nvSpPr>
        <p:spPr>
          <a:xfrm>
            <a:off x="338175" y="2417325"/>
            <a:ext cx="8680500" cy="741300"/>
          </a:xfrm>
          <a:prstGeom prst="rect">
            <a:avLst/>
          </a:prstGeom>
          <a:noFill/>
          <a:ln>
            <a:noFill/>
          </a:ln>
        </p:spPr>
        <p:txBody>
          <a:bodyPr lIns="91425" tIns="91425" rIns="91425" bIns="91425" anchor="t" anchorCtr="0">
            <a:noAutofit/>
          </a:bodyPr>
          <a:lstStyle/>
          <a:p>
            <a:pPr lvl="0" algn="ctr">
              <a:spcBef>
                <a:spcPts val="0"/>
              </a:spcBef>
              <a:buNone/>
            </a:pPr>
            <a:r>
              <a:rPr lang="es-419" sz="1800">
                <a:highlight>
                  <a:srgbClr val="FFFFFF"/>
                </a:highlight>
                <a:latin typeface="Handlee"/>
                <a:ea typeface="Handlee"/>
                <a:cs typeface="Handlee"/>
                <a:sym typeface="Handlee"/>
              </a:rPr>
              <a:t>Ahora elegimos al azar un número entre 1 y </a:t>
            </a:r>
            <a:r>
              <a:rPr lang="es-419" sz="1800" i="1">
                <a:highlight>
                  <a:srgbClr val="FFFFFF"/>
                </a:highlight>
                <a:latin typeface="Handlee"/>
                <a:ea typeface="Handlee"/>
                <a:cs typeface="Handlee"/>
                <a:sym typeface="Handlee"/>
              </a:rPr>
              <a:t>k</a:t>
            </a:r>
            <a:r>
              <a:rPr lang="es-419" sz="1800">
                <a:highlight>
                  <a:srgbClr val="FFFFFF"/>
                </a:highlight>
                <a:latin typeface="Handlee"/>
                <a:ea typeface="Handlee"/>
                <a:cs typeface="Handlee"/>
                <a:sym typeface="Handlee"/>
              </a:rPr>
              <a:t>=5. Suponemos que nos sale</a:t>
            </a:r>
            <a:r>
              <a:rPr lang="es-419" sz="1800" i="1">
                <a:highlight>
                  <a:srgbClr val="FFFFFF"/>
                </a:highlight>
                <a:latin typeface="Handlee"/>
                <a:ea typeface="Handlee"/>
                <a:cs typeface="Handlee"/>
                <a:sym typeface="Handlee"/>
              </a:rPr>
              <a:t>i</a:t>
            </a:r>
            <a:r>
              <a:rPr lang="es-419" sz="1800">
                <a:highlight>
                  <a:srgbClr val="FFFFFF"/>
                </a:highlight>
                <a:latin typeface="Handlee"/>
                <a:ea typeface="Handlee"/>
                <a:cs typeface="Handlee"/>
                <a:sym typeface="Handlee"/>
              </a:rPr>
              <a:t>=2. La muestra resultado mediante el muestreo sistemático será:</a:t>
            </a:r>
          </a:p>
        </p:txBody>
      </p:sp>
      <p:pic>
        <p:nvPicPr>
          <p:cNvPr id="112" name="Shape 112" descr="Ejemplo del cálculo del intervalo fijo en el muestreo sistemático"/>
          <p:cNvPicPr preferRelativeResize="0"/>
          <p:nvPr/>
        </p:nvPicPr>
        <p:blipFill>
          <a:blip r:embed="rId3">
            <a:alphaModFix/>
          </a:blip>
          <a:stretch>
            <a:fillRect/>
          </a:stretch>
        </p:blipFill>
        <p:spPr>
          <a:xfrm>
            <a:off x="2904528" y="1728450"/>
            <a:ext cx="2916925" cy="472649"/>
          </a:xfrm>
          <a:prstGeom prst="rect">
            <a:avLst/>
          </a:prstGeom>
          <a:noFill/>
          <a:ln>
            <a:noFill/>
          </a:ln>
        </p:spPr>
      </p:pic>
      <p:pic>
        <p:nvPicPr>
          <p:cNvPr id="113" name="Shape 113" descr="Ejemplo de un caso práctico de muestreo sistemático"/>
          <p:cNvPicPr preferRelativeResize="0"/>
          <p:nvPr/>
        </p:nvPicPr>
        <p:blipFill>
          <a:blip r:embed="rId4">
            <a:alphaModFix/>
          </a:blip>
          <a:stretch>
            <a:fillRect/>
          </a:stretch>
        </p:blipFill>
        <p:spPr>
          <a:xfrm>
            <a:off x="2178012" y="3222450"/>
            <a:ext cx="4524375" cy="1857375"/>
          </a:xfrm>
          <a:prstGeom prst="rect">
            <a:avLst/>
          </a:prstGeom>
          <a:noFill/>
          <a:ln>
            <a:noFill/>
          </a:ln>
        </p:spPr>
      </p:pic>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265</Words>
  <PresentationFormat>Presentación en pantalla (16:9)</PresentationFormat>
  <Paragraphs>14</Paragraphs>
  <Slides>8</Slides>
  <Notes>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Shadows Into Light Two</vt:lpstr>
      <vt:lpstr>PT Sans Narrow</vt:lpstr>
      <vt:lpstr>Open Sans</vt:lpstr>
      <vt:lpstr>Verdana</vt:lpstr>
      <vt:lpstr>Handlee</vt:lpstr>
      <vt:lpstr>tropic</vt:lpstr>
      <vt:lpstr>Muestreo Probabilístico  Sistemático</vt:lpstr>
      <vt:lpstr>¿Qué significa?</vt:lpstr>
      <vt:lpstr>Diapositiva 3</vt:lpstr>
      <vt:lpstr>Diapositiva 4</vt:lpstr>
      <vt:lpstr>EJEMPLOS</vt:lpstr>
      <vt:lpstr>Si tenemos una población formada por 100 elementos y queremos extraer una muestra de 25 elementos, en primer lugar debemos establecer el intervalo de selección que será igual a 100/25 = 4. A continuación elegimos el elemento de arranque, tomando aleatoriamente un número entre el 1 y el 4, y a partir de él obtenemos los restantes elementos de la muestra.</vt:lpstr>
      <vt:lpstr>EJEMPLO EN LA EDUCACIÓN</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Muestreo Probabilístico  Sistemático</dc:title>
  <cp:lastModifiedBy>Michelle Borjon</cp:lastModifiedBy>
  <cp:revision>1</cp:revision>
  <dcterms:modified xsi:type="dcterms:W3CDTF">2016-11-23T19:37:16Z</dcterms:modified>
</cp:coreProperties>
</file>