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5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00"/>
  </p:normalViewPr>
  <p:slideViewPr>
    <p:cSldViewPr>
      <p:cViewPr varScale="1">
        <p:scale>
          <a:sx n="70" d="100"/>
          <a:sy n="70" d="100"/>
        </p:scale>
        <p:origin x="13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3E7F7-249F-4571-9197-F2139FC4FAC6}" type="datetimeFigureOut">
              <a:rPr lang="es-MX" smtClean="0"/>
              <a:t>23/11/2016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20F09-73AF-4FAD-AA1A-DED2B043DF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534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3076" name="Group 4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3077" name="AutoShape 5"/>
                <p:cNvSpPr>
                  <a:spLocks noChangeArrowheads="1"/>
                </p:cNvSpPr>
                <p:nvPr/>
              </p:nvSpPr>
              <p:spPr bwMode="auto">
                <a:xfrm rot="12360000" flipH="1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3078" name="AutoShape 6"/>
                <p:cNvSpPr>
                  <a:spLocks noChangeArrowheads="1"/>
                </p:cNvSpPr>
                <p:nvPr/>
              </p:nvSpPr>
              <p:spPr bwMode="auto">
                <a:xfrm rot="12360000" flipH="1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3079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>
                    <a:spcBef>
                      <a:spcPct val="50000"/>
                    </a:spcBef>
                  </a:pPr>
                  <a:endParaRPr lang="es-ES" altLang="es-MX" sz="2400"/>
                </a:p>
              </p:txBody>
            </p:sp>
            <p:sp>
              <p:nvSpPr>
                <p:cNvPr id="3080" name="Oval 8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>
                    <a:spcBef>
                      <a:spcPct val="50000"/>
                    </a:spcBef>
                  </a:pPr>
                  <a:endParaRPr lang="es-ES" altLang="es-MX" sz="2400"/>
                </a:p>
              </p:txBody>
            </p:sp>
            <p:sp>
              <p:nvSpPr>
                <p:cNvPr id="3081" name="Rectangle 9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>
                    <a:spcBef>
                      <a:spcPct val="50000"/>
                    </a:spcBef>
                  </a:pPr>
                  <a:endParaRPr lang="es-ES" altLang="es-MX" sz="2400"/>
                </a:p>
              </p:txBody>
            </p:sp>
            <p:sp>
              <p:nvSpPr>
                <p:cNvPr id="3082" name="Rectangle 10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>
                    <a:spcBef>
                      <a:spcPct val="50000"/>
                    </a:spcBef>
                  </a:pPr>
                  <a:endParaRPr lang="es-ES" altLang="es-MX" sz="2400"/>
                </a:p>
              </p:txBody>
            </p:sp>
            <p:sp>
              <p:nvSpPr>
                <p:cNvPr id="3083" name="Arc 11"/>
                <p:cNvSpPr>
                  <a:spLocks/>
                </p:cNvSpPr>
                <p:nvPr/>
              </p:nvSpPr>
              <p:spPr bwMode="auto">
                <a:xfrm rot="10485000">
                  <a:off x="1263" y="2241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s-MX"/>
                </a:p>
              </p:txBody>
            </p:sp>
            <p:sp>
              <p:nvSpPr>
                <p:cNvPr id="3084" name="Freeform 12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>
                    <a:gd name="T0" fmla="*/ 56 w 1035"/>
                    <a:gd name="T1" fmla="*/ 2006 h 2007"/>
                    <a:gd name="T2" fmla="*/ 0 w 1035"/>
                    <a:gd name="T3" fmla="*/ 1843 h 2007"/>
                    <a:gd name="T4" fmla="*/ 871 w 1035"/>
                    <a:gd name="T5" fmla="*/ 56 h 2007"/>
                    <a:gd name="T6" fmla="*/ 1034 w 1035"/>
                    <a:gd name="T7" fmla="*/ 0 h 2007"/>
                    <a:gd name="T8" fmla="*/ 56 w 1035"/>
                    <a:gd name="T9" fmla="*/ 2006 h 20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s-MX"/>
                </a:p>
              </p:txBody>
            </p:sp>
          </p:grp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>
                  <a:gd name="T0" fmla="*/ 321 w 324"/>
                  <a:gd name="T1" fmla="*/ 226 h 231"/>
                  <a:gd name="T2" fmla="*/ 287 w 324"/>
                  <a:gd name="T3" fmla="*/ 123 h 231"/>
                  <a:gd name="T4" fmla="*/ 53 w 324"/>
                  <a:gd name="T5" fmla="*/ 9 h 231"/>
                  <a:gd name="T6" fmla="*/ 35 w 324"/>
                  <a:gd name="T7" fmla="*/ 0 h 231"/>
                  <a:gd name="T8" fmla="*/ 0 w 324"/>
                  <a:gd name="T9" fmla="*/ 72 h 231"/>
                  <a:gd name="T10" fmla="*/ 323 w 324"/>
                  <a:gd name="T11" fmla="*/ 23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MX" noProof="0" smtClean="0"/>
              <a:t>Haga clic para modificar el estilo de título del patrón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MX" noProof="0" smtClean="0"/>
              <a:t>Haga clic para modificar el estilo de subtítulo del patrón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s-ES" altLang="es-MX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endParaRPr lang="es-ES" altLang="es-MX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EAEAEA"/>
                </a:solidFill>
              </a:defRPr>
            </a:lvl1pPr>
          </a:lstStyle>
          <a:p>
            <a:fld id="{6FDDC997-AA74-4580-B953-DF64321E12B2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27051-6EC1-4E59-A61A-32AE475629E6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93422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4700" y="5334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95400" y="5334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FC710-4CD0-465D-B2ED-CA5530620A02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45308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DBAA-A033-4DE5-A863-570ABF1E645A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15846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83E7F-2922-47C3-AD45-FBCCE8FDF6C9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89280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251DF-4562-4601-A161-64C8B64F818A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105349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06992-5333-40B0-917E-187474E286B6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55701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66595-191A-4D65-839D-EEF7013B95D6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989771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4E65A-310A-41B7-B017-420152E24920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94338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DEAB8-E7C0-48E1-9073-331433239984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292586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0F47D-4DDB-4E1B-9E0B-D43B0527322F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98364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539875" cy="6856413"/>
            <a:chOff x="0" y="0"/>
            <a:chExt cx="970" cy="4319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68" cy="4319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68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192" y="240"/>
              <a:ext cx="576" cy="2064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0" y="960"/>
              <a:ext cx="768" cy="52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es-ES" altLang="es-MX" sz="2400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480" y="432"/>
              <a:ext cx="144" cy="379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es-ES" altLang="es-MX" sz="2400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0" y="3024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es-ES" altLang="es-MX" sz="2400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0" y="3216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es-ES" altLang="es-MX" sz="2400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528" cy="9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es-ES" altLang="es-MX" sz="2400"/>
            </a:p>
          </p:txBody>
        </p:sp>
        <p:sp>
          <p:nvSpPr>
            <p:cNvPr id="2060" name="Arc 12"/>
            <p:cNvSpPr>
              <a:spLocks/>
            </p:cNvSpPr>
            <p:nvPr/>
          </p:nvSpPr>
          <p:spPr bwMode="auto">
            <a:xfrm>
              <a:off x="768" y="2259"/>
              <a:ext cx="202" cy="1154"/>
            </a:xfrm>
            <a:custGeom>
              <a:avLst/>
              <a:gdLst>
                <a:gd name="G0" fmla="+- 754 0 0"/>
                <a:gd name="G1" fmla="+- 21600 0 0"/>
                <a:gd name="G2" fmla="+- 21600 0 0"/>
                <a:gd name="T0" fmla="*/ 0 w 22354"/>
                <a:gd name="T1" fmla="*/ 13 h 43200"/>
                <a:gd name="T2" fmla="*/ 754 w 22354"/>
                <a:gd name="T3" fmla="*/ 43200 h 43200"/>
                <a:gd name="T4" fmla="*/ 754 w 2235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54" h="43200" fill="none" extrusionOk="0">
                  <a:moveTo>
                    <a:pt x="0" y="13"/>
                  </a:moveTo>
                  <a:cubicBezTo>
                    <a:pt x="251" y="4"/>
                    <a:pt x="502" y="-1"/>
                    <a:pt x="754" y="0"/>
                  </a:cubicBezTo>
                  <a:cubicBezTo>
                    <a:pt x="12683" y="0"/>
                    <a:pt x="22354" y="9670"/>
                    <a:pt x="22354" y="21600"/>
                  </a:cubicBezTo>
                  <a:cubicBezTo>
                    <a:pt x="22354" y="33529"/>
                    <a:pt x="12683" y="43199"/>
                    <a:pt x="754" y="43200"/>
                  </a:cubicBezTo>
                </a:path>
                <a:path w="22354" h="43200" stroke="0" extrusionOk="0">
                  <a:moveTo>
                    <a:pt x="0" y="13"/>
                  </a:moveTo>
                  <a:cubicBezTo>
                    <a:pt x="251" y="4"/>
                    <a:pt x="502" y="-1"/>
                    <a:pt x="754" y="0"/>
                  </a:cubicBezTo>
                  <a:cubicBezTo>
                    <a:pt x="12683" y="0"/>
                    <a:pt x="22354" y="9670"/>
                    <a:pt x="22354" y="21600"/>
                  </a:cubicBezTo>
                  <a:cubicBezTo>
                    <a:pt x="22354" y="33529"/>
                    <a:pt x="12683" y="43199"/>
                    <a:pt x="754" y="43200"/>
                  </a:cubicBezTo>
                  <a:lnTo>
                    <a:pt x="754" y="21600"/>
                  </a:ln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061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s-ES" altLang="es-MX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s-ES" altLang="es-MX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CF09FFD0-672A-4AC9-9735-CA2D45DBC9B7}" type="slidenum">
              <a:rPr lang="es-ES" altLang="es-MX" smtClean="0"/>
              <a:pPr/>
              <a:t>‹Nº›</a:t>
            </a:fld>
            <a:endParaRPr lang="es-E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6" r:id="rId1"/>
    <p:sldLayoutId id="2147484047" r:id="rId2"/>
    <p:sldLayoutId id="2147484048" r:id="rId3"/>
    <p:sldLayoutId id="2147484049" r:id="rId4"/>
    <p:sldLayoutId id="2147484050" r:id="rId5"/>
    <p:sldLayoutId id="2147484051" r:id="rId6"/>
    <p:sldLayoutId id="2147484052" r:id="rId7"/>
    <p:sldLayoutId id="2147484053" r:id="rId8"/>
    <p:sldLayoutId id="2147484054" r:id="rId9"/>
    <p:sldLayoutId id="2147484055" r:id="rId10"/>
    <p:sldLayoutId id="214748405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971600" y="836712"/>
            <a:ext cx="8018413" cy="223224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SzPct val="25000"/>
            </a:pPr>
            <a:r>
              <a:rPr lang="en-US" sz="3600" b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Probabilístico</a:t>
            </a:r>
            <a:r>
              <a:rPr lang="en-US" sz="360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Aleatorio</a:t>
            </a:r>
            <a: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/>
            </a:r>
            <a:b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600" b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Por</a:t>
            </a:r>
            <a: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600" b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conglomerados</a:t>
            </a:r>
            <a: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br>
              <a:rPr lang="en-US" sz="3600" b="1" dirty="0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endParaRPr lang="es-MX" sz="36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>
          <a:xfrm>
            <a:off x="5220072" y="5097760"/>
            <a:ext cx="3672408" cy="1760240"/>
          </a:xfrm>
        </p:spPr>
        <p:txBody>
          <a:bodyPr/>
          <a:lstStyle/>
          <a:p>
            <a:r>
              <a:rPr lang="es-MX" dirty="0" smtClean="0"/>
              <a:t># 15  Itzel </a:t>
            </a:r>
          </a:p>
          <a:p>
            <a:r>
              <a:rPr lang="es-MX" dirty="0" smtClean="0"/>
              <a:t># 8  </a:t>
            </a:r>
            <a:r>
              <a:rPr lang="es-MX" dirty="0" err="1" smtClean="0"/>
              <a:t>Monica</a:t>
            </a:r>
            <a:endParaRPr lang="es-MX" dirty="0" smtClean="0"/>
          </a:p>
          <a:p>
            <a:r>
              <a:rPr lang="es-MX" dirty="0" smtClean="0"/>
              <a:t># 14 Valeria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21863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estreacasa.gva.es/c/document_library/get_file?folderId=500009379978&amp;name=DLFE-43230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064"/>
            <a:ext cx="3476540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051720" y="476672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cap="small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Significado</a:t>
            </a:r>
            <a:endParaRPr lang="es-MX" sz="24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635896" y="142913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2400" dirty="0" err="1"/>
              <a:t>Estos</a:t>
            </a:r>
            <a:r>
              <a:rPr lang="en-US" sz="2400" dirty="0"/>
              <a:t> </a:t>
            </a:r>
            <a:r>
              <a:rPr lang="en-US" sz="2400" dirty="0" err="1"/>
              <a:t>grupos</a:t>
            </a:r>
            <a:r>
              <a:rPr lang="en-US" sz="2400" dirty="0"/>
              <a:t> </a:t>
            </a:r>
            <a:r>
              <a:rPr lang="en-US" sz="2400" dirty="0" err="1"/>
              <a:t>contienen</a:t>
            </a:r>
            <a:r>
              <a:rPr lang="en-US" sz="2400" dirty="0"/>
              <a:t> </a:t>
            </a:r>
            <a:r>
              <a:rPr lang="en-US" sz="2400" dirty="0" err="1"/>
              <a:t>toda</a:t>
            </a:r>
            <a:r>
              <a:rPr lang="en-US" sz="2400" dirty="0"/>
              <a:t> la </a:t>
            </a:r>
            <a:r>
              <a:rPr lang="en-US" sz="2400" dirty="0" err="1"/>
              <a:t>variabilidad</a:t>
            </a:r>
            <a:r>
              <a:rPr lang="en-US" sz="2400" dirty="0"/>
              <a:t> de la </a:t>
            </a:r>
            <a:r>
              <a:rPr lang="en-US" sz="2400" dirty="0" err="1"/>
              <a:t>población</a:t>
            </a:r>
            <a:r>
              <a:rPr lang="en-US" sz="2400" dirty="0"/>
              <a:t>. las </a:t>
            </a:r>
            <a:r>
              <a:rPr lang="en-US" sz="2400" dirty="0" err="1"/>
              <a:t>unidades</a:t>
            </a:r>
            <a:r>
              <a:rPr lang="en-US" sz="2400" dirty="0"/>
              <a:t> de </a:t>
            </a:r>
            <a:r>
              <a:rPr lang="en-US" sz="2400" dirty="0" err="1"/>
              <a:t>estudio</a:t>
            </a:r>
            <a:r>
              <a:rPr lang="en-US" sz="2400" dirty="0"/>
              <a:t>.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2400" dirty="0" err="1"/>
              <a:t>Algo</a:t>
            </a:r>
            <a:r>
              <a:rPr lang="en-US" sz="2400" dirty="0"/>
              <a:t> que </a:t>
            </a:r>
            <a:r>
              <a:rPr lang="en-US" sz="2400" dirty="0" err="1"/>
              <a:t>puede</a:t>
            </a:r>
            <a:r>
              <a:rPr lang="en-US" sz="2400" dirty="0"/>
              <a:t> </a:t>
            </a:r>
            <a:r>
              <a:rPr lang="en-US" sz="2400" dirty="0" err="1"/>
              <a:t>resultar</a:t>
            </a:r>
            <a:r>
              <a:rPr lang="en-US" sz="2400" dirty="0"/>
              <a:t> </a:t>
            </a:r>
            <a:r>
              <a:rPr lang="en-US" sz="2400" dirty="0" err="1"/>
              <a:t>muy</a:t>
            </a:r>
            <a:r>
              <a:rPr lang="en-US" sz="2400" dirty="0"/>
              <a:t> </a:t>
            </a:r>
            <a:r>
              <a:rPr lang="en-US" sz="2400" dirty="0" err="1"/>
              <a:t>beneficioso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relación</a:t>
            </a:r>
            <a:r>
              <a:rPr lang="en-US" sz="2400" dirty="0"/>
              <a:t> al </a:t>
            </a:r>
            <a:r>
              <a:rPr lang="en-US" sz="2400" dirty="0" err="1"/>
              <a:t>coste</a:t>
            </a:r>
            <a:r>
              <a:rPr lang="en-US" sz="2400" dirty="0"/>
              <a:t> del </a:t>
            </a:r>
            <a:r>
              <a:rPr lang="en-US" sz="2400" dirty="0" err="1"/>
              <a:t>propio</a:t>
            </a:r>
            <a:r>
              <a:rPr lang="en-US" sz="2400" dirty="0"/>
              <a:t> </a:t>
            </a:r>
            <a:r>
              <a:rPr lang="en-US" sz="2400" dirty="0" err="1"/>
              <a:t>muestreo</a:t>
            </a:r>
            <a:r>
              <a:rPr lang="en-US" sz="2400" dirty="0"/>
              <a:t>.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muestreo</a:t>
            </a:r>
            <a:r>
              <a:rPr lang="en-US" sz="2400" dirty="0"/>
              <a:t>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conglomerado</a:t>
            </a:r>
            <a:r>
              <a:rPr lang="en-US" sz="2400" dirty="0"/>
              <a:t>,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lugar</a:t>
            </a:r>
            <a:r>
              <a:rPr lang="en-US" sz="2400" dirty="0"/>
              <a:t> de </a:t>
            </a:r>
            <a:r>
              <a:rPr lang="en-US" sz="2400" dirty="0" err="1"/>
              <a:t>seleccionar</a:t>
            </a:r>
            <a:r>
              <a:rPr lang="en-US" sz="2400" dirty="0"/>
              <a:t> a </a:t>
            </a:r>
            <a:r>
              <a:rPr lang="en-US" sz="2400" dirty="0" err="1"/>
              <a:t>todos</a:t>
            </a:r>
            <a:r>
              <a:rPr lang="en-US" sz="2400" dirty="0"/>
              <a:t> </a:t>
            </a:r>
            <a:r>
              <a:rPr lang="en-US" sz="2400" dirty="0" err="1"/>
              <a:t>los</a:t>
            </a:r>
            <a:r>
              <a:rPr lang="en-US" sz="2400" dirty="0"/>
              <a:t> </a:t>
            </a:r>
            <a:r>
              <a:rPr lang="en-US" sz="2400" dirty="0" err="1"/>
              <a:t>sujetos</a:t>
            </a:r>
            <a:r>
              <a:rPr lang="en-US" sz="2400" dirty="0"/>
              <a:t> de la </a:t>
            </a:r>
            <a:r>
              <a:rPr lang="en-US" sz="2400" dirty="0" err="1"/>
              <a:t>población</a:t>
            </a:r>
            <a:r>
              <a:rPr lang="en-US" sz="2400" dirty="0"/>
              <a:t> </a:t>
            </a:r>
            <a:r>
              <a:rPr lang="en-US" sz="2400" dirty="0" err="1"/>
              <a:t>inmediatamente</a:t>
            </a:r>
            <a:r>
              <a:rPr lang="en-US" sz="2400" dirty="0"/>
              <a:t>, el </a:t>
            </a:r>
            <a:r>
              <a:rPr lang="en-US" sz="2400" dirty="0" err="1"/>
              <a:t>investigador</a:t>
            </a:r>
            <a:r>
              <a:rPr lang="en-US" sz="2400" dirty="0"/>
              <a:t> </a:t>
            </a:r>
            <a:r>
              <a:rPr lang="en-US" sz="2400" dirty="0" err="1"/>
              <a:t>realiza</a:t>
            </a:r>
            <a:r>
              <a:rPr lang="en-US" sz="2400" dirty="0"/>
              <a:t> </a:t>
            </a:r>
            <a:r>
              <a:rPr lang="en-US" sz="2400" dirty="0" err="1"/>
              <a:t>varios</a:t>
            </a:r>
            <a:r>
              <a:rPr lang="en-US" sz="2400" dirty="0"/>
              <a:t> </a:t>
            </a:r>
            <a:r>
              <a:rPr lang="en-US" sz="2400" dirty="0" err="1"/>
              <a:t>pasos</a:t>
            </a:r>
            <a:r>
              <a:rPr lang="en-US" sz="2400" dirty="0"/>
              <a:t> para </a:t>
            </a:r>
            <a:r>
              <a:rPr lang="en-US" sz="2400" dirty="0" err="1"/>
              <a:t>reunir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muestra</a:t>
            </a:r>
            <a:r>
              <a:rPr lang="en-US" sz="2400" dirty="0"/>
              <a:t> de </a:t>
            </a:r>
            <a:r>
              <a:rPr lang="en-US" sz="2400" dirty="0" err="1"/>
              <a:t>población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99550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MX" dirty="0" smtClean="0"/>
              <a:t>Ejemplos </a:t>
            </a:r>
            <a:endParaRPr lang="es-MX" dirty="0"/>
          </a:p>
        </p:txBody>
      </p:sp>
      <p:sp>
        <p:nvSpPr>
          <p:cNvPr id="4" name="Subtítulo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" name="Picture 2" descr="http://1.bp.blogspot.com/-7QJ7HQa2zLE/TZT-YFs4nuI/AAAAAAAAACU/lVQ5hSb1yaY/s1600/Mickey-Detective-mickey-mouse-8526442-317-29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29075"/>
            <a:ext cx="301942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88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908720"/>
            <a:ext cx="6840760" cy="6001643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cap="small" dirty="0" err="1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Aplicado</a:t>
            </a:r>
            <a:r>
              <a:rPr lang="en-US" sz="3200" cap="small" dirty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200" cap="small" dirty="0" err="1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</a:t>
            </a:r>
            <a:r>
              <a:rPr lang="en-US" sz="3200" cap="small" dirty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200" cap="small" dirty="0" smtClean="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general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3200" dirty="0" err="1"/>
              <a:t>Ejemplo</a:t>
            </a:r>
            <a:r>
              <a:rPr lang="en-US" sz="3200" dirty="0"/>
              <a:t>: 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3200" dirty="0" err="1"/>
              <a:t>Número</a:t>
            </a:r>
            <a:r>
              <a:rPr lang="en-US" sz="3200" dirty="0"/>
              <a:t> de </a:t>
            </a:r>
            <a:r>
              <a:rPr lang="en-US" sz="3200" dirty="0" err="1"/>
              <a:t>niños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manzana</a:t>
            </a:r>
            <a:r>
              <a:rPr lang="en-US" sz="3200" dirty="0"/>
              <a:t> 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3200" dirty="0"/>
              <a:t>las 3510 </a:t>
            </a:r>
            <a:r>
              <a:rPr lang="en-US" sz="3200" dirty="0" err="1"/>
              <a:t>manzanas</a:t>
            </a:r>
            <a:r>
              <a:rPr lang="en-US" sz="3200" dirty="0"/>
              <a:t> de </a:t>
            </a:r>
            <a:r>
              <a:rPr lang="en-US" sz="3200" dirty="0" err="1"/>
              <a:t>una</a:t>
            </a:r>
            <a:r>
              <a:rPr lang="en-US" sz="3200" dirty="0"/>
              <a:t> ciudad  se </a:t>
            </a:r>
            <a:r>
              <a:rPr lang="en-US" sz="3200" dirty="0" err="1"/>
              <a:t>localizan</a:t>
            </a:r>
            <a:r>
              <a:rPr lang="en-US" sz="3200" dirty="0"/>
              <a:t> 90 </a:t>
            </a:r>
            <a:r>
              <a:rPr lang="en-US" sz="3200" dirty="0" err="1"/>
              <a:t>poblados</a:t>
            </a:r>
            <a:r>
              <a:rPr lang="en-US" sz="3200" dirty="0"/>
              <a:t>(</a:t>
            </a:r>
            <a:r>
              <a:rPr lang="en-US" sz="3200" dirty="0" err="1"/>
              <a:t>urbanizaciones</a:t>
            </a:r>
            <a:r>
              <a:rPr lang="en-US" sz="3200" dirty="0"/>
              <a:t> AAHH y </a:t>
            </a:r>
            <a:r>
              <a:rPr lang="en-US" sz="3200" dirty="0" err="1"/>
              <a:t>conjuntos</a:t>
            </a:r>
            <a:r>
              <a:rPr lang="en-US" sz="3200" dirty="0"/>
              <a:t> de </a:t>
            </a:r>
            <a:r>
              <a:rPr lang="en-US" sz="3200" dirty="0" err="1"/>
              <a:t>habitacionales</a:t>
            </a:r>
            <a:r>
              <a:rPr lang="en-US" sz="3200" dirty="0"/>
              <a:t>)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3200" dirty="0"/>
              <a:t>El </a:t>
            </a:r>
            <a:r>
              <a:rPr lang="en-US" sz="3200" dirty="0" err="1"/>
              <a:t>número</a:t>
            </a:r>
            <a:r>
              <a:rPr lang="en-US" sz="3200" dirty="0"/>
              <a:t> de </a:t>
            </a:r>
            <a:r>
              <a:rPr lang="en-US" sz="3200" dirty="0" err="1"/>
              <a:t>manzanas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las </a:t>
            </a:r>
            <a:r>
              <a:rPr lang="en-US" sz="3200" dirty="0" err="1"/>
              <a:t>diferentes</a:t>
            </a:r>
            <a:r>
              <a:rPr lang="en-US" sz="3200" dirty="0"/>
              <a:t> </a:t>
            </a:r>
            <a:r>
              <a:rPr lang="en-US" sz="3200" dirty="0" err="1"/>
              <a:t>urbanizaciones</a:t>
            </a:r>
            <a:r>
              <a:rPr lang="en-US" sz="3200" dirty="0"/>
              <a:t> no </a:t>
            </a:r>
            <a:r>
              <a:rPr lang="en-US" sz="3200" dirty="0" err="1"/>
              <a:t>es</a:t>
            </a:r>
            <a:r>
              <a:rPr lang="en-US" sz="3200" dirty="0"/>
              <a:t> el </a:t>
            </a:r>
            <a:r>
              <a:rPr lang="en-US" sz="3200" dirty="0" err="1"/>
              <a:t>mismo</a:t>
            </a:r>
            <a:r>
              <a:rPr lang="en-US" sz="3200" dirty="0"/>
              <a:t> </a:t>
            </a:r>
          </a:p>
          <a:p>
            <a:pPr marL="274320" lvl="0" indent="-274320">
              <a:spcBef>
                <a:spcPts val="0"/>
              </a:spcBef>
              <a:buClr>
                <a:schemeClr val="accent1"/>
              </a:buClr>
              <a:buSzPct val="70000"/>
            </a:pPr>
            <a:r>
              <a:rPr lang="en-US" sz="3200" dirty="0"/>
              <a:t>Se </a:t>
            </a:r>
            <a:r>
              <a:rPr lang="en-US" sz="3200" dirty="0" err="1"/>
              <a:t>selecciona</a:t>
            </a:r>
            <a:r>
              <a:rPr lang="en-US" sz="3200" dirty="0"/>
              <a:t> </a:t>
            </a:r>
            <a:r>
              <a:rPr lang="en-US" sz="3200" dirty="0" err="1"/>
              <a:t>una</a:t>
            </a:r>
            <a:r>
              <a:rPr lang="en-US" sz="3200" dirty="0"/>
              <a:t> </a:t>
            </a:r>
            <a:r>
              <a:rPr lang="en-US" sz="3200" dirty="0" err="1"/>
              <a:t>mestra</a:t>
            </a:r>
            <a:r>
              <a:rPr lang="en-US" sz="3200" dirty="0"/>
              <a:t> </a:t>
            </a:r>
            <a:r>
              <a:rPr lang="en-US" sz="3200" dirty="0" err="1"/>
              <a:t>aleatoria</a:t>
            </a:r>
            <a:r>
              <a:rPr lang="en-US" sz="3200" dirty="0"/>
              <a:t> simple de 15 </a:t>
            </a:r>
            <a:r>
              <a:rPr lang="en-US" sz="3200" dirty="0" err="1"/>
              <a:t>poblados</a:t>
            </a:r>
            <a:r>
              <a:rPr lang="en-US" sz="3200" dirty="0"/>
              <a:t> y se </a:t>
            </a:r>
            <a:r>
              <a:rPr lang="en-US" sz="3200" dirty="0" err="1"/>
              <a:t>determina</a:t>
            </a:r>
            <a:r>
              <a:rPr lang="en-US" sz="3200" dirty="0"/>
              <a:t>  el </a:t>
            </a:r>
            <a:r>
              <a:rPr lang="en-US" sz="3200" dirty="0" err="1"/>
              <a:t>numero</a:t>
            </a:r>
            <a:r>
              <a:rPr lang="en-US" sz="3200" dirty="0"/>
              <a:t> de </a:t>
            </a:r>
            <a:r>
              <a:rPr lang="en-US" sz="3200" dirty="0" err="1"/>
              <a:t>niños</a:t>
            </a:r>
            <a:r>
              <a:rPr lang="en-US" sz="3200" dirty="0"/>
              <a:t> </a:t>
            </a:r>
            <a:r>
              <a:rPr lang="en-US" sz="3200" dirty="0" err="1"/>
              <a:t>por</a:t>
            </a:r>
            <a:r>
              <a:rPr lang="en-US" sz="3200" dirty="0"/>
              <a:t> </a:t>
            </a:r>
            <a:r>
              <a:rPr lang="en-US" sz="3200" dirty="0" err="1"/>
              <a:t>manzana</a:t>
            </a:r>
            <a:r>
              <a:rPr lang="en-US" sz="3200" dirty="0"/>
              <a:t>  </a:t>
            </a:r>
          </a:p>
          <a:p>
            <a:pPr algn="ctr"/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88261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47664" y="692696"/>
            <a:ext cx="7128792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200" cap="small" dirty="0" err="1">
                <a:solidFill>
                  <a:schemeClr val="accent3">
                    <a:lumMod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Basado</a:t>
            </a:r>
            <a:r>
              <a:rPr lang="en-US" sz="3200" cap="small" dirty="0">
                <a:solidFill>
                  <a:schemeClr val="accent3">
                    <a:lumMod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200" cap="small" dirty="0" err="1">
                <a:solidFill>
                  <a:schemeClr val="accent3">
                    <a:lumMod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</a:t>
            </a:r>
            <a:r>
              <a:rPr lang="en-US" sz="3200" cap="small" dirty="0">
                <a:solidFill>
                  <a:schemeClr val="accent3">
                    <a:lumMod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3200" cap="small" dirty="0" err="1">
                <a:solidFill>
                  <a:schemeClr val="accent3">
                    <a:lumMod val="10000"/>
                  </a:schemeClr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educación</a:t>
            </a:r>
            <a:endParaRPr lang="es-MX" sz="3200" dirty="0" smtClean="0">
              <a:solidFill>
                <a:schemeClr val="accent3">
                  <a:lumMod val="1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47664" y="2805924"/>
            <a:ext cx="7254552" cy="26776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Si se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quiere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realizar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un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estudio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todos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los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jardines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preescolar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de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méxico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, se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puede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dividir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por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conglomerados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como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las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comunidades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estados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, o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incluso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por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una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 </a:t>
            </a:r>
            <a:r>
              <a:rPr lang="en-US" sz="2800" dirty="0" err="1">
                <a:solidFill>
                  <a:schemeClr val="accent3">
                    <a:lumMod val="10000"/>
                  </a:schemeClr>
                </a:solidFill>
              </a:rPr>
              <a:t>determinada</a:t>
            </a:r>
            <a:r>
              <a:rPr lang="en-US" sz="2800" dirty="0">
                <a:solidFill>
                  <a:schemeClr val="accent3">
                    <a:lumMod val="10000"/>
                  </a:schemeClr>
                </a:solidFill>
              </a:rPr>
              <a:t> zona escolar.</a:t>
            </a:r>
          </a:p>
          <a:p>
            <a:pPr lvl="0" algn="just"/>
            <a:endParaRPr lang="es-MX" sz="2800" dirty="0">
              <a:solidFill>
                <a:schemeClr val="accent3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73802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ondas azules">
  <a:themeElements>
    <a:clrScheme name="Tema de Office 4">
      <a:dk1>
        <a:srgbClr val="660066"/>
      </a:dk1>
      <a:lt1>
        <a:srgbClr val="EAEAEA"/>
      </a:lt1>
      <a:dk2>
        <a:srgbClr val="3366CC"/>
      </a:dk2>
      <a:lt2>
        <a:srgbClr val="7A7C93"/>
      </a:lt2>
      <a:accent1>
        <a:srgbClr val="00CCCC"/>
      </a:accent1>
      <a:accent2>
        <a:srgbClr val="CC66FF"/>
      </a:accent2>
      <a:accent3>
        <a:srgbClr val="F3F3F3"/>
      </a:accent3>
      <a:accent4>
        <a:srgbClr val="560056"/>
      </a:accent4>
      <a:accent5>
        <a:srgbClr val="AAE2E2"/>
      </a:accent5>
      <a:accent6>
        <a:srgbClr val="B95CE7"/>
      </a:accent6>
      <a:hlink>
        <a:srgbClr val="CCFFCC"/>
      </a:hlink>
      <a:folHlink>
        <a:srgbClr val="FFCC66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EAEAEA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CC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319C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ondas azules</Template>
  <TotalTime>361</TotalTime>
  <Words>164</Words>
  <Application>Microsoft Office PowerPoint</Application>
  <PresentationFormat>Presentación en pantalla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Schoolbook</vt:lpstr>
      <vt:lpstr>Times New Roman</vt:lpstr>
      <vt:lpstr>Plantilla de diseño de ondas azules</vt:lpstr>
      <vt:lpstr>Probabilístico Aleatorio  Por conglomerados. </vt:lpstr>
      <vt:lpstr>Presentación de PowerPoint</vt:lpstr>
      <vt:lpstr>Ejemplos 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organización del currículum por proyectos de trabajo El conocimiento es un caleidoscopio  Fernando Hernández, Monserrat Ventura</dc:title>
  <dc:creator>ninfa</dc:creator>
  <cp:lastModifiedBy>acerpc</cp:lastModifiedBy>
  <cp:revision>25</cp:revision>
  <dcterms:created xsi:type="dcterms:W3CDTF">2015-02-23T23:31:54Z</dcterms:created>
  <dcterms:modified xsi:type="dcterms:W3CDTF">2016-11-23T19:10:33Z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TC010689883082</vt:lpwstr>
  </property>
</Properties>
</file>