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D76D18-4125-4D99-9459-B6F0C51CC4D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A058D42-E3D7-478F-AB8D-DC5C304F6A19}">
      <dgm:prSet phldrT="[Texto]"/>
      <dgm:spPr/>
      <dgm:t>
        <a:bodyPr/>
        <a:lstStyle/>
        <a:p>
          <a:r>
            <a:rPr lang="es-MX" dirty="0" smtClean="0"/>
            <a:t>5º semestre</a:t>
          </a:r>
          <a:endParaRPr lang="es-MX" dirty="0"/>
        </a:p>
      </dgm:t>
    </dgm:pt>
    <dgm:pt modelId="{CE8AB49C-481D-43C5-8684-9F3A5E2F9998}" type="parTrans" cxnId="{74C31EB7-7199-49D3-ACCB-D8FDB0DAEAE9}">
      <dgm:prSet/>
      <dgm:spPr/>
      <dgm:t>
        <a:bodyPr/>
        <a:lstStyle/>
        <a:p>
          <a:endParaRPr lang="es-MX"/>
        </a:p>
      </dgm:t>
    </dgm:pt>
    <dgm:pt modelId="{244501F7-CB8F-4BF2-B1D9-009EAB885EFC}" type="sibTrans" cxnId="{74C31EB7-7199-49D3-ACCB-D8FDB0DAEAE9}">
      <dgm:prSet/>
      <dgm:spPr/>
      <dgm:t>
        <a:bodyPr/>
        <a:lstStyle/>
        <a:p>
          <a:endParaRPr lang="es-MX"/>
        </a:p>
      </dgm:t>
    </dgm:pt>
    <dgm:pt modelId="{0E309DCD-BAE5-4E37-B6F2-073ECF4746B0}">
      <dgm:prSet phldrT="[Texto]"/>
      <dgm:spPr/>
      <dgm:t>
        <a:bodyPr/>
        <a:lstStyle/>
        <a:p>
          <a:r>
            <a:rPr lang="es-MX" dirty="0" smtClean="0"/>
            <a:t>4 horas semanales</a:t>
          </a:r>
          <a:endParaRPr lang="es-MX" dirty="0"/>
        </a:p>
      </dgm:t>
    </dgm:pt>
    <dgm:pt modelId="{E447AF96-8369-420E-A344-9F92EADAF672}" type="parTrans" cxnId="{19C6BC59-C281-468F-A89E-DEEA666836A2}">
      <dgm:prSet/>
      <dgm:spPr/>
      <dgm:t>
        <a:bodyPr/>
        <a:lstStyle/>
        <a:p>
          <a:endParaRPr lang="es-MX"/>
        </a:p>
      </dgm:t>
    </dgm:pt>
    <dgm:pt modelId="{D41FAE78-C64D-4DF1-A5F6-D53A32C8D5D8}" type="sibTrans" cxnId="{19C6BC59-C281-468F-A89E-DEEA666836A2}">
      <dgm:prSet/>
      <dgm:spPr/>
      <dgm:t>
        <a:bodyPr/>
        <a:lstStyle/>
        <a:p>
          <a:endParaRPr lang="es-MX"/>
        </a:p>
      </dgm:t>
    </dgm:pt>
    <dgm:pt modelId="{65185936-773D-4A2A-A7B2-347814D57E34}">
      <dgm:prSet phldrT="[Texto]"/>
      <dgm:spPr/>
      <dgm:t>
        <a:bodyPr/>
        <a:lstStyle/>
        <a:p>
          <a:r>
            <a:rPr lang="es-MX" dirty="0" smtClean="0"/>
            <a:t>Trayecto Formativo: Psicopedagógico</a:t>
          </a:r>
          <a:endParaRPr lang="es-MX" dirty="0"/>
        </a:p>
      </dgm:t>
    </dgm:pt>
    <dgm:pt modelId="{91034E3B-1828-4C29-8476-1F8E4564A635}" type="parTrans" cxnId="{BD0B0E21-3AF5-4FC8-A092-EF93DA18D8A8}">
      <dgm:prSet/>
      <dgm:spPr/>
      <dgm:t>
        <a:bodyPr/>
        <a:lstStyle/>
        <a:p>
          <a:endParaRPr lang="es-MX"/>
        </a:p>
      </dgm:t>
    </dgm:pt>
    <dgm:pt modelId="{DAEE18EF-283F-4C8F-9EAB-AAC3E6A8199D}" type="sibTrans" cxnId="{BD0B0E21-3AF5-4FC8-A092-EF93DA18D8A8}">
      <dgm:prSet/>
      <dgm:spPr/>
      <dgm:t>
        <a:bodyPr/>
        <a:lstStyle/>
        <a:p>
          <a:endParaRPr lang="es-MX"/>
        </a:p>
      </dgm:t>
    </dgm:pt>
    <dgm:pt modelId="{248E44D8-9A17-41FC-827E-41C11B892CF0}" type="pres">
      <dgm:prSet presAssocID="{DED76D18-4125-4D99-9459-B6F0C51CC4D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D212164-A77D-4D88-B923-D4586A456D43}" type="pres">
      <dgm:prSet presAssocID="{6A058D42-E3D7-478F-AB8D-DC5C304F6A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DFBE5F-5214-4B00-9AA9-3DA492FB8E5E}" type="pres">
      <dgm:prSet presAssocID="{244501F7-CB8F-4BF2-B1D9-009EAB885EFC}" presName="sibTrans" presStyleCnt="0"/>
      <dgm:spPr/>
    </dgm:pt>
    <dgm:pt modelId="{4F45208F-EFFB-4073-B369-9AD525CD2446}" type="pres">
      <dgm:prSet presAssocID="{0E309DCD-BAE5-4E37-B6F2-073ECF4746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4BD935-7D2C-418A-841E-F153B35138E7}" type="pres">
      <dgm:prSet presAssocID="{D41FAE78-C64D-4DF1-A5F6-D53A32C8D5D8}" presName="sibTrans" presStyleCnt="0"/>
      <dgm:spPr/>
    </dgm:pt>
    <dgm:pt modelId="{ED1358C4-FED7-4CA7-B5DF-39A3A98F04B8}" type="pres">
      <dgm:prSet presAssocID="{65185936-773D-4A2A-A7B2-347814D57E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C4CDFC2-6A2B-4500-97C0-BA8112DABE3B}" type="presOf" srcId="{6A058D42-E3D7-478F-AB8D-DC5C304F6A19}" destId="{FD212164-A77D-4D88-B923-D4586A456D43}" srcOrd="0" destOrd="0" presId="urn:microsoft.com/office/officeart/2005/8/layout/default"/>
    <dgm:cxn modelId="{426711FE-117C-4625-B05B-6EA3593653D9}" type="presOf" srcId="{0E309DCD-BAE5-4E37-B6F2-073ECF4746B0}" destId="{4F45208F-EFFB-4073-B369-9AD525CD2446}" srcOrd="0" destOrd="0" presId="urn:microsoft.com/office/officeart/2005/8/layout/default"/>
    <dgm:cxn modelId="{13578E2D-C864-4D04-9518-BA53C85EE391}" type="presOf" srcId="{DED76D18-4125-4D99-9459-B6F0C51CC4D0}" destId="{248E44D8-9A17-41FC-827E-41C11B892CF0}" srcOrd="0" destOrd="0" presId="urn:microsoft.com/office/officeart/2005/8/layout/default"/>
    <dgm:cxn modelId="{74C31EB7-7199-49D3-ACCB-D8FDB0DAEAE9}" srcId="{DED76D18-4125-4D99-9459-B6F0C51CC4D0}" destId="{6A058D42-E3D7-478F-AB8D-DC5C304F6A19}" srcOrd="0" destOrd="0" parTransId="{CE8AB49C-481D-43C5-8684-9F3A5E2F9998}" sibTransId="{244501F7-CB8F-4BF2-B1D9-009EAB885EFC}"/>
    <dgm:cxn modelId="{2B1354A8-3725-428C-81A8-C33D996A61E1}" type="presOf" srcId="{65185936-773D-4A2A-A7B2-347814D57E34}" destId="{ED1358C4-FED7-4CA7-B5DF-39A3A98F04B8}" srcOrd="0" destOrd="0" presId="urn:microsoft.com/office/officeart/2005/8/layout/default"/>
    <dgm:cxn modelId="{BD0B0E21-3AF5-4FC8-A092-EF93DA18D8A8}" srcId="{DED76D18-4125-4D99-9459-B6F0C51CC4D0}" destId="{65185936-773D-4A2A-A7B2-347814D57E34}" srcOrd="2" destOrd="0" parTransId="{91034E3B-1828-4C29-8476-1F8E4564A635}" sibTransId="{DAEE18EF-283F-4C8F-9EAB-AAC3E6A8199D}"/>
    <dgm:cxn modelId="{19C6BC59-C281-468F-A89E-DEEA666836A2}" srcId="{DED76D18-4125-4D99-9459-B6F0C51CC4D0}" destId="{0E309DCD-BAE5-4E37-B6F2-073ECF4746B0}" srcOrd="1" destOrd="0" parTransId="{E447AF96-8369-420E-A344-9F92EADAF672}" sibTransId="{D41FAE78-C64D-4DF1-A5F6-D53A32C8D5D8}"/>
    <dgm:cxn modelId="{522A82F7-DD95-43AC-8CF9-17025F472173}" type="presParOf" srcId="{248E44D8-9A17-41FC-827E-41C11B892CF0}" destId="{FD212164-A77D-4D88-B923-D4586A456D43}" srcOrd="0" destOrd="0" presId="urn:microsoft.com/office/officeart/2005/8/layout/default"/>
    <dgm:cxn modelId="{D346D2BE-A815-424B-AEC4-665096739327}" type="presParOf" srcId="{248E44D8-9A17-41FC-827E-41C11B892CF0}" destId="{0EDFBE5F-5214-4B00-9AA9-3DA492FB8E5E}" srcOrd="1" destOrd="0" presId="urn:microsoft.com/office/officeart/2005/8/layout/default"/>
    <dgm:cxn modelId="{9907C38E-F589-446D-B2FC-21B7CCDC7BBC}" type="presParOf" srcId="{248E44D8-9A17-41FC-827E-41C11B892CF0}" destId="{4F45208F-EFFB-4073-B369-9AD525CD2446}" srcOrd="2" destOrd="0" presId="urn:microsoft.com/office/officeart/2005/8/layout/default"/>
    <dgm:cxn modelId="{D070988C-71C1-455C-AA8A-B61C622CEF94}" type="presParOf" srcId="{248E44D8-9A17-41FC-827E-41C11B892CF0}" destId="{AC4BD935-7D2C-418A-841E-F153B35138E7}" srcOrd="3" destOrd="0" presId="urn:microsoft.com/office/officeart/2005/8/layout/default"/>
    <dgm:cxn modelId="{83FFEC19-5919-4B8C-9F30-84BDE3F34ACD}" type="presParOf" srcId="{248E44D8-9A17-41FC-827E-41C11B892CF0}" destId="{ED1358C4-FED7-4CA7-B5DF-39A3A98F04B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5EA999-E555-4426-B077-DD46A8614E22}" type="doc">
      <dgm:prSet loTypeId="urn:microsoft.com/office/officeart/2005/8/layout/process1" loCatId="process" qsTypeId="urn:microsoft.com/office/officeart/2005/8/quickstyle/simple5" qsCatId="simple" csTypeId="urn:microsoft.com/office/officeart/2005/8/colors/colorful1" csCatId="colorful" phldr="1"/>
      <dgm:spPr/>
    </dgm:pt>
    <dgm:pt modelId="{37A7B40A-8F30-4B50-B9F5-560B55887649}">
      <dgm:prSet phldrT="[Texto]"/>
      <dgm:spPr/>
      <dgm:t>
        <a:bodyPr/>
        <a:lstStyle/>
        <a:p>
          <a:r>
            <a:rPr lang="es-MX" b="1" dirty="0" smtClean="0"/>
            <a:t>Evaluación para el aprendizaje</a:t>
          </a:r>
        </a:p>
        <a:p>
          <a:r>
            <a:rPr lang="es-MX" b="1" dirty="0" smtClean="0"/>
            <a:t>4º </a:t>
          </a:r>
          <a:r>
            <a:rPr lang="es-MX" b="1" dirty="0" err="1" smtClean="0"/>
            <a:t>sem</a:t>
          </a:r>
          <a:endParaRPr lang="es-MX" b="1" dirty="0"/>
        </a:p>
      </dgm:t>
    </dgm:pt>
    <dgm:pt modelId="{B1F835D0-7731-4E03-A3CE-8782E2DE5B09}" type="parTrans" cxnId="{5AB6C69D-4EA4-44A9-9216-7C4D073723EB}">
      <dgm:prSet/>
      <dgm:spPr/>
      <dgm:t>
        <a:bodyPr/>
        <a:lstStyle/>
        <a:p>
          <a:endParaRPr lang="es-MX"/>
        </a:p>
      </dgm:t>
    </dgm:pt>
    <dgm:pt modelId="{58C1DAF0-E20B-4424-89BB-A2F32D62FB28}" type="sibTrans" cxnId="{5AB6C69D-4EA4-44A9-9216-7C4D073723EB}">
      <dgm:prSet/>
      <dgm:spPr/>
      <dgm:t>
        <a:bodyPr/>
        <a:lstStyle/>
        <a:p>
          <a:endParaRPr lang="es-MX"/>
        </a:p>
      </dgm:t>
    </dgm:pt>
    <dgm:pt modelId="{5682E313-654F-427C-9654-8EEA755FDF67}">
      <dgm:prSet phldrT="[Texto]"/>
      <dgm:spPr>
        <a:solidFill>
          <a:schemeClr val="accent2"/>
        </a:solidFill>
      </dgm:spPr>
      <dgm:t>
        <a:bodyPr/>
        <a:lstStyle/>
        <a:p>
          <a:r>
            <a:rPr lang="es-MX" b="1" dirty="0" smtClean="0"/>
            <a:t>Diagnóstico e intervención socioeducativa</a:t>
          </a:r>
        </a:p>
        <a:p>
          <a:r>
            <a:rPr lang="es-MX" b="1" dirty="0" smtClean="0"/>
            <a:t>6º </a:t>
          </a:r>
          <a:r>
            <a:rPr lang="es-MX" b="1" dirty="0" err="1" smtClean="0"/>
            <a:t>sem</a:t>
          </a:r>
          <a:endParaRPr lang="es-MX" b="1" dirty="0"/>
        </a:p>
      </dgm:t>
    </dgm:pt>
    <dgm:pt modelId="{03AEB74D-6788-4915-AB39-E60CF5794DDE}" type="parTrans" cxnId="{566D0AB1-9DDF-4793-B6CC-D7C201AB119A}">
      <dgm:prSet/>
      <dgm:spPr/>
      <dgm:t>
        <a:bodyPr/>
        <a:lstStyle/>
        <a:p>
          <a:endParaRPr lang="es-MX"/>
        </a:p>
      </dgm:t>
    </dgm:pt>
    <dgm:pt modelId="{B9500F16-D241-4335-806F-2DFF0BBDFD6E}" type="sibTrans" cxnId="{566D0AB1-9DDF-4793-B6CC-D7C201AB119A}">
      <dgm:prSet/>
      <dgm:spPr/>
      <dgm:t>
        <a:bodyPr/>
        <a:lstStyle/>
        <a:p>
          <a:endParaRPr lang="es-MX"/>
        </a:p>
      </dgm:t>
    </dgm:pt>
    <dgm:pt modelId="{48116F37-A141-46F1-9A35-C5F288624D90}">
      <dgm:prSet phldrT="[Texto]" custT="1"/>
      <dgm:spPr/>
      <dgm:t>
        <a:bodyPr/>
        <a:lstStyle/>
        <a:p>
          <a:r>
            <a:rPr lang="es-MX" sz="3200" b="1" dirty="0" smtClean="0"/>
            <a:t>HBIE</a:t>
          </a:r>
          <a:endParaRPr lang="es-MX" sz="3200" b="1" dirty="0"/>
        </a:p>
      </dgm:t>
    </dgm:pt>
    <dgm:pt modelId="{0D0B722B-7E96-4304-90F0-F15240268F1C}" type="parTrans" cxnId="{3A925643-BD86-4EF4-AA1B-0270E02DD305}">
      <dgm:prSet/>
      <dgm:spPr/>
      <dgm:t>
        <a:bodyPr/>
        <a:lstStyle/>
        <a:p>
          <a:endParaRPr lang="es-MX"/>
        </a:p>
      </dgm:t>
    </dgm:pt>
    <dgm:pt modelId="{43982E8C-137C-4D63-BE8C-D49941A07056}" type="sibTrans" cxnId="{3A925643-BD86-4EF4-AA1B-0270E02DD305}">
      <dgm:prSet/>
      <dgm:spPr/>
      <dgm:t>
        <a:bodyPr/>
        <a:lstStyle/>
        <a:p>
          <a:endParaRPr lang="es-MX"/>
        </a:p>
      </dgm:t>
    </dgm:pt>
    <dgm:pt modelId="{F09AD97A-8620-48F0-A24F-1C42EF34EDDB}" type="pres">
      <dgm:prSet presAssocID="{A25EA999-E555-4426-B077-DD46A8614E22}" presName="Name0" presStyleCnt="0">
        <dgm:presLayoutVars>
          <dgm:dir/>
          <dgm:resizeHandles val="exact"/>
        </dgm:presLayoutVars>
      </dgm:prSet>
      <dgm:spPr/>
    </dgm:pt>
    <dgm:pt modelId="{BADB4434-49D4-4780-9469-31F11EE42079}" type="pres">
      <dgm:prSet presAssocID="{37A7B40A-8F30-4B50-B9F5-560B5588764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A1B094-AB71-4CE4-9B1E-048DC9B4A226}" type="pres">
      <dgm:prSet presAssocID="{58C1DAF0-E20B-4424-89BB-A2F32D62FB28}" presName="sibTrans" presStyleLbl="sibTrans2D1" presStyleIdx="0" presStyleCnt="2" custAng="10720721" custFlipHor="1" custScaleX="42997" custLinFactNeighborX="-71074" custLinFactNeighborY="16333"/>
      <dgm:spPr/>
      <dgm:t>
        <a:bodyPr/>
        <a:lstStyle/>
        <a:p>
          <a:endParaRPr lang="es-MX"/>
        </a:p>
      </dgm:t>
    </dgm:pt>
    <dgm:pt modelId="{9B8CAD01-6EF6-4153-BB85-215CA4D13DE8}" type="pres">
      <dgm:prSet presAssocID="{58C1DAF0-E20B-4424-89BB-A2F32D62FB28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41377782-BCF1-490F-B61A-796A4DAA94E1}" type="pres">
      <dgm:prSet presAssocID="{5682E313-654F-427C-9654-8EEA755FDF67}" presName="node" presStyleLbl="node1" presStyleIdx="1" presStyleCnt="3" custLinFactX="93611" custLinFactNeighborX="100000" custLinFactNeighborY="19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DF9F09-D515-49CF-A002-968D0A64ACD8}" type="pres">
      <dgm:prSet presAssocID="{B9500F16-D241-4335-806F-2DFF0BBDFD6E}" presName="sibTrans" presStyleLbl="sibTrans2D1" presStyleIdx="1" presStyleCnt="2"/>
      <dgm:spPr/>
      <dgm:t>
        <a:bodyPr/>
        <a:lstStyle/>
        <a:p>
          <a:endParaRPr lang="es-MX"/>
        </a:p>
      </dgm:t>
    </dgm:pt>
    <dgm:pt modelId="{B897CDF3-0581-4DAE-B851-945EB515C7C9}" type="pres">
      <dgm:prSet presAssocID="{B9500F16-D241-4335-806F-2DFF0BBDFD6E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C6CB5483-684F-43BA-A99D-534E3D5E5125}" type="pres">
      <dgm:prSet presAssocID="{48116F37-A141-46F1-9A35-C5F288624D90}" presName="node" presStyleLbl="node1" presStyleIdx="2" presStyleCnt="3" custLinFactX="-94966" custLinFactNeighborX="-100000" custLinFactNeighborY="161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FD948DC-8E2B-4279-A79E-74215134FC03}" type="presOf" srcId="{5682E313-654F-427C-9654-8EEA755FDF67}" destId="{41377782-BCF1-490F-B61A-796A4DAA94E1}" srcOrd="0" destOrd="0" presId="urn:microsoft.com/office/officeart/2005/8/layout/process1"/>
    <dgm:cxn modelId="{C77CFF90-C485-42E2-81F5-BBC24F71C233}" type="presOf" srcId="{37A7B40A-8F30-4B50-B9F5-560B55887649}" destId="{BADB4434-49D4-4780-9469-31F11EE42079}" srcOrd="0" destOrd="0" presId="urn:microsoft.com/office/officeart/2005/8/layout/process1"/>
    <dgm:cxn modelId="{E607EFC2-C09E-46BC-8C33-EF10A6DD4B33}" type="presOf" srcId="{B9500F16-D241-4335-806F-2DFF0BBDFD6E}" destId="{B897CDF3-0581-4DAE-B851-945EB515C7C9}" srcOrd="1" destOrd="0" presId="urn:microsoft.com/office/officeart/2005/8/layout/process1"/>
    <dgm:cxn modelId="{A14841D5-AF21-410F-87F7-1D96A78B8B54}" type="presOf" srcId="{A25EA999-E555-4426-B077-DD46A8614E22}" destId="{F09AD97A-8620-48F0-A24F-1C42EF34EDDB}" srcOrd="0" destOrd="0" presId="urn:microsoft.com/office/officeart/2005/8/layout/process1"/>
    <dgm:cxn modelId="{B23DC349-ACD2-4102-9FD2-08EB42AC0AB5}" type="presOf" srcId="{58C1DAF0-E20B-4424-89BB-A2F32D62FB28}" destId="{9B8CAD01-6EF6-4153-BB85-215CA4D13DE8}" srcOrd="1" destOrd="0" presId="urn:microsoft.com/office/officeart/2005/8/layout/process1"/>
    <dgm:cxn modelId="{5AB6C69D-4EA4-44A9-9216-7C4D073723EB}" srcId="{A25EA999-E555-4426-B077-DD46A8614E22}" destId="{37A7B40A-8F30-4B50-B9F5-560B55887649}" srcOrd="0" destOrd="0" parTransId="{B1F835D0-7731-4E03-A3CE-8782E2DE5B09}" sibTransId="{58C1DAF0-E20B-4424-89BB-A2F32D62FB28}"/>
    <dgm:cxn modelId="{3A925643-BD86-4EF4-AA1B-0270E02DD305}" srcId="{A25EA999-E555-4426-B077-DD46A8614E22}" destId="{48116F37-A141-46F1-9A35-C5F288624D90}" srcOrd="2" destOrd="0" parTransId="{0D0B722B-7E96-4304-90F0-F15240268F1C}" sibTransId="{43982E8C-137C-4D63-BE8C-D49941A07056}"/>
    <dgm:cxn modelId="{A90D5955-7344-4CB3-B2DC-ECE63330DD4E}" type="presOf" srcId="{58C1DAF0-E20B-4424-89BB-A2F32D62FB28}" destId="{6EA1B094-AB71-4CE4-9B1E-048DC9B4A226}" srcOrd="0" destOrd="0" presId="urn:microsoft.com/office/officeart/2005/8/layout/process1"/>
    <dgm:cxn modelId="{566D0AB1-9DDF-4793-B6CC-D7C201AB119A}" srcId="{A25EA999-E555-4426-B077-DD46A8614E22}" destId="{5682E313-654F-427C-9654-8EEA755FDF67}" srcOrd="1" destOrd="0" parTransId="{03AEB74D-6788-4915-AB39-E60CF5794DDE}" sibTransId="{B9500F16-D241-4335-806F-2DFF0BBDFD6E}"/>
    <dgm:cxn modelId="{95BA9B47-0260-4CDE-A9F1-2195C0D3AA4D}" type="presOf" srcId="{48116F37-A141-46F1-9A35-C5F288624D90}" destId="{C6CB5483-684F-43BA-A99D-534E3D5E5125}" srcOrd="0" destOrd="0" presId="urn:microsoft.com/office/officeart/2005/8/layout/process1"/>
    <dgm:cxn modelId="{B94632DC-08DF-45C5-B47E-766497587F00}" type="presOf" srcId="{B9500F16-D241-4335-806F-2DFF0BBDFD6E}" destId="{72DF9F09-D515-49CF-A002-968D0A64ACD8}" srcOrd="0" destOrd="0" presId="urn:microsoft.com/office/officeart/2005/8/layout/process1"/>
    <dgm:cxn modelId="{239D47D3-5C04-46FA-824B-140E8EAC22F3}" type="presParOf" srcId="{F09AD97A-8620-48F0-A24F-1C42EF34EDDB}" destId="{BADB4434-49D4-4780-9469-31F11EE42079}" srcOrd="0" destOrd="0" presId="urn:microsoft.com/office/officeart/2005/8/layout/process1"/>
    <dgm:cxn modelId="{F30B4D48-A4F4-4233-A3B7-3DFB007C00CE}" type="presParOf" srcId="{F09AD97A-8620-48F0-A24F-1C42EF34EDDB}" destId="{6EA1B094-AB71-4CE4-9B1E-048DC9B4A226}" srcOrd="1" destOrd="0" presId="urn:microsoft.com/office/officeart/2005/8/layout/process1"/>
    <dgm:cxn modelId="{29D5B628-69C1-4CC1-9939-37DEE384C3ED}" type="presParOf" srcId="{6EA1B094-AB71-4CE4-9B1E-048DC9B4A226}" destId="{9B8CAD01-6EF6-4153-BB85-215CA4D13DE8}" srcOrd="0" destOrd="0" presId="urn:microsoft.com/office/officeart/2005/8/layout/process1"/>
    <dgm:cxn modelId="{33F4B2B2-AB95-434E-98BC-0FD8F5F43C2C}" type="presParOf" srcId="{F09AD97A-8620-48F0-A24F-1C42EF34EDDB}" destId="{41377782-BCF1-490F-B61A-796A4DAA94E1}" srcOrd="2" destOrd="0" presId="urn:microsoft.com/office/officeart/2005/8/layout/process1"/>
    <dgm:cxn modelId="{DA9A19B5-78F3-4928-B8F3-B02C27D2F021}" type="presParOf" srcId="{F09AD97A-8620-48F0-A24F-1C42EF34EDDB}" destId="{72DF9F09-D515-49CF-A002-968D0A64ACD8}" srcOrd="3" destOrd="0" presId="urn:microsoft.com/office/officeart/2005/8/layout/process1"/>
    <dgm:cxn modelId="{0CCE013E-CF88-4C4E-9DD9-96F1E3119F0D}" type="presParOf" srcId="{72DF9F09-D515-49CF-A002-968D0A64ACD8}" destId="{B897CDF3-0581-4DAE-B851-945EB515C7C9}" srcOrd="0" destOrd="0" presId="urn:microsoft.com/office/officeart/2005/8/layout/process1"/>
    <dgm:cxn modelId="{0AF324DD-D495-413E-B0B0-9186209816E8}" type="presParOf" srcId="{F09AD97A-8620-48F0-A24F-1C42EF34EDDB}" destId="{C6CB5483-684F-43BA-A99D-534E3D5E512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6BD5B5-03D3-4D4D-9DB9-F8C4C04E0E3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0B6C90A-0A29-492D-80BE-4E78045FEC58}">
      <dgm:prSet phldrT="[Texto]"/>
      <dgm:spPr/>
      <dgm:t>
        <a:bodyPr/>
        <a:lstStyle/>
        <a:p>
          <a:r>
            <a:rPr lang="es-MX" b="0" i="0" dirty="0" smtClean="0"/>
            <a:t>Fomentar en el docente en formación un razonamiento </a:t>
          </a:r>
          <a:r>
            <a:rPr lang="es-MX" b="0" i="0" u="sng" dirty="0" smtClean="0"/>
            <a:t>reflexivo</a:t>
          </a:r>
          <a:r>
            <a:rPr lang="es-MX" b="0" i="0" dirty="0" smtClean="0"/>
            <a:t>, </a:t>
          </a:r>
          <a:r>
            <a:rPr lang="es-MX" b="0" i="0" u="sng" dirty="0" smtClean="0"/>
            <a:t>sistemático</a:t>
          </a:r>
          <a:r>
            <a:rPr lang="es-MX" b="0" i="0" dirty="0" smtClean="0"/>
            <a:t>, </a:t>
          </a:r>
          <a:r>
            <a:rPr lang="es-MX" b="0" i="0" u="sng" dirty="0" smtClean="0"/>
            <a:t>planificado</a:t>
          </a:r>
          <a:r>
            <a:rPr lang="es-MX" b="0" i="0" dirty="0" smtClean="0"/>
            <a:t> y </a:t>
          </a:r>
          <a:r>
            <a:rPr lang="es-MX" b="0" i="0" u="sng" dirty="0" smtClean="0"/>
            <a:t>riguroso</a:t>
          </a:r>
          <a:r>
            <a:rPr lang="es-MX" b="0" i="0" dirty="0" smtClean="0"/>
            <a:t> que le permita sustentar su práctica educativa, basada tanto en los avances de la investigación como en el uso de metodologías e instrumentos necesarios para realizar intervenciones, que coadyuven a mejorar el potencial de los estudiantes de educación preescolar y primaria en México.</a:t>
          </a:r>
          <a:endParaRPr lang="es-MX" dirty="0"/>
        </a:p>
      </dgm:t>
    </dgm:pt>
    <dgm:pt modelId="{2CB3947C-5D59-40E0-9D04-C707A33086B0}" type="parTrans" cxnId="{9E604022-140A-4140-BBD5-247B5AD3EA26}">
      <dgm:prSet/>
      <dgm:spPr/>
      <dgm:t>
        <a:bodyPr/>
        <a:lstStyle/>
        <a:p>
          <a:endParaRPr lang="es-MX"/>
        </a:p>
      </dgm:t>
    </dgm:pt>
    <dgm:pt modelId="{C10AC48D-E42C-41BD-A7D5-C5FF0EAD6527}" type="sibTrans" cxnId="{9E604022-140A-4140-BBD5-247B5AD3EA26}">
      <dgm:prSet/>
      <dgm:spPr/>
      <dgm:t>
        <a:bodyPr/>
        <a:lstStyle/>
        <a:p>
          <a:endParaRPr lang="es-MX"/>
        </a:p>
      </dgm:t>
    </dgm:pt>
    <dgm:pt modelId="{D89E71BB-3081-47D3-B75C-116CCCC3208D}" type="pres">
      <dgm:prSet presAssocID="{B26BD5B5-03D3-4D4D-9DB9-F8C4C04E0E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92B4FA7-C545-4312-BC5C-CAC9F6824424}" type="pres">
      <dgm:prSet presAssocID="{C0B6C90A-0A29-492D-80BE-4E78045FEC5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E604022-140A-4140-BBD5-247B5AD3EA26}" srcId="{B26BD5B5-03D3-4D4D-9DB9-F8C4C04E0E34}" destId="{C0B6C90A-0A29-492D-80BE-4E78045FEC58}" srcOrd="0" destOrd="0" parTransId="{2CB3947C-5D59-40E0-9D04-C707A33086B0}" sibTransId="{C10AC48D-E42C-41BD-A7D5-C5FF0EAD6527}"/>
    <dgm:cxn modelId="{1954E001-8DC9-45BC-8658-AEC388454CA9}" type="presOf" srcId="{B26BD5B5-03D3-4D4D-9DB9-F8C4C04E0E34}" destId="{D89E71BB-3081-47D3-B75C-116CCCC3208D}" srcOrd="0" destOrd="0" presId="urn:microsoft.com/office/officeart/2005/8/layout/default"/>
    <dgm:cxn modelId="{6C3E0790-D01D-45EF-A9AA-71BE046673F2}" type="presOf" srcId="{C0B6C90A-0A29-492D-80BE-4E78045FEC58}" destId="{292B4FA7-C545-4312-BC5C-CAC9F6824424}" srcOrd="0" destOrd="0" presId="urn:microsoft.com/office/officeart/2005/8/layout/default"/>
    <dgm:cxn modelId="{1C6988F0-F8D9-4426-BD33-F339786EEAB3}" type="presParOf" srcId="{D89E71BB-3081-47D3-B75C-116CCCC3208D}" destId="{292B4FA7-C545-4312-BC5C-CAC9F682442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C8E414-E075-4658-90D3-D60D23032DA2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41B26F7-EFF7-4399-9748-A686C582C02E}">
      <dgm:prSet phldrT="[Texto]"/>
      <dgm:spPr/>
      <dgm:t>
        <a:bodyPr/>
        <a:lstStyle/>
        <a:p>
          <a:r>
            <a:rPr lang="es-MX" dirty="0" smtClean="0"/>
            <a:t>Cuantitativo </a:t>
          </a:r>
          <a:endParaRPr lang="es-MX" dirty="0"/>
        </a:p>
      </dgm:t>
    </dgm:pt>
    <dgm:pt modelId="{303BBD76-D123-4E5A-AB45-46CC402B908C}" type="parTrans" cxnId="{427657BD-A228-4580-9BAE-CF8E2DAE981A}">
      <dgm:prSet/>
      <dgm:spPr/>
      <dgm:t>
        <a:bodyPr/>
        <a:lstStyle/>
        <a:p>
          <a:endParaRPr lang="es-MX"/>
        </a:p>
      </dgm:t>
    </dgm:pt>
    <dgm:pt modelId="{E8F8728A-FD35-48F6-816C-9EEECD06B06A}" type="sibTrans" cxnId="{427657BD-A228-4580-9BAE-CF8E2DAE981A}">
      <dgm:prSet/>
      <dgm:spPr/>
      <dgm:t>
        <a:bodyPr/>
        <a:lstStyle/>
        <a:p>
          <a:endParaRPr lang="es-MX"/>
        </a:p>
      </dgm:t>
    </dgm:pt>
    <dgm:pt modelId="{473FB677-F2BE-413A-AF5F-4F0031A2B10E}">
      <dgm:prSet phldrT="[Texto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MX" dirty="0" smtClean="0"/>
            <a:t>Cualitativo </a:t>
          </a:r>
          <a:endParaRPr lang="es-MX" dirty="0"/>
        </a:p>
      </dgm:t>
    </dgm:pt>
    <dgm:pt modelId="{A6119F72-0AAC-43C0-AB98-5DFCDE0D8717}" type="parTrans" cxnId="{7EA447A1-3EE4-421A-B268-764021E58268}">
      <dgm:prSet/>
      <dgm:spPr/>
      <dgm:t>
        <a:bodyPr/>
        <a:lstStyle/>
        <a:p>
          <a:endParaRPr lang="es-MX"/>
        </a:p>
      </dgm:t>
    </dgm:pt>
    <dgm:pt modelId="{A295E714-F3B0-4891-9E61-B03BA60C394E}" type="sibTrans" cxnId="{7EA447A1-3EE4-421A-B268-764021E58268}">
      <dgm:prSet/>
      <dgm:spPr/>
      <dgm:t>
        <a:bodyPr/>
        <a:lstStyle/>
        <a:p>
          <a:endParaRPr lang="es-MX"/>
        </a:p>
      </dgm:t>
    </dgm:pt>
    <dgm:pt modelId="{523B241F-5ABC-46D8-9489-67F5034031EF}" type="pres">
      <dgm:prSet presAssocID="{C4C8E414-E075-4658-90D3-D60D23032D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626271D-6BFA-4B3C-B36F-4B48FD8C7627}" type="pres">
      <dgm:prSet presAssocID="{341B26F7-EFF7-4399-9748-A686C582C02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4A08B7-BB0A-4FC4-9400-7823810BE128}" type="pres">
      <dgm:prSet presAssocID="{473FB677-F2BE-413A-AF5F-4F0031A2B10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6FC99E0-3D4C-47D7-AD1F-FCBDE5E90D0E}" type="presOf" srcId="{341B26F7-EFF7-4399-9748-A686C582C02E}" destId="{3626271D-6BFA-4B3C-B36F-4B48FD8C7627}" srcOrd="0" destOrd="0" presId="urn:microsoft.com/office/officeart/2005/8/layout/arrow5"/>
    <dgm:cxn modelId="{31A414F5-6015-4E03-9F5B-F2A0ECF784F9}" type="presOf" srcId="{473FB677-F2BE-413A-AF5F-4F0031A2B10E}" destId="{264A08B7-BB0A-4FC4-9400-7823810BE128}" srcOrd="0" destOrd="0" presId="urn:microsoft.com/office/officeart/2005/8/layout/arrow5"/>
    <dgm:cxn modelId="{7EA447A1-3EE4-421A-B268-764021E58268}" srcId="{C4C8E414-E075-4658-90D3-D60D23032DA2}" destId="{473FB677-F2BE-413A-AF5F-4F0031A2B10E}" srcOrd="1" destOrd="0" parTransId="{A6119F72-0AAC-43C0-AB98-5DFCDE0D8717}" sibTransId="{A295E714-F3B0-4891-9E61-B03BA60C394E}"/>
    <dgm:cxn modelId="{2BC32456-7510-401E-A9D9-CCF968A819B2}" type="presOf" srcId="{C4C8E414-E075-4658-90D3-D60D23032DA2}" destId="{523B241F-5ABC-46D8-9489-67F5034031EF}" srcOrd="0" destOrd="0" presId="urn:microsoft.com/office/officeart/2005/8/layout/arrow5"/>
    <dgm:cxn modelId="{427657BD-A228-4580-9BAE-CF8E2DAE981A}" srcId="{C4C8E414-E075-4658-90D3-D60D23032DA2}" destId="{341B26F7-EFF7-4399-9748-A686C582C02E}" srcOrd="0" destOrd="0" parTransId="{303BBD76-D123-4E5A-AB45-46CC402B908C}" sibTransId="{E8F8728A-FD35-48F6-816C-9EEECD06B06A}"/>
    <dgm:cxn modelId="{E6195968-852A-48AB-B816-983BD471EC4F}" type="presParOf" srcId="{523B241F-5ABC-46D8-9489-67F5034031EF}" destId="{3626271D-6BFA-4B3C-B36F-4B48FD8C7627}" srcOrd="0" destOrd="0" presId="urn:microsoft.com/office/officeart/2005/8/layout/arrow5"/>
    <dgm:cxn modelId="{2CA9A6B9-3DD0-44CF-A3B8-8AE88F658A21}" type="presParOf" srcId="{523B241F-5ABC-46D8-9489-67F5034031EF}" destId="{264A08B7-BB0A-4FC4-9400-7823810BE12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12164-A77D-4D88-B923-D4586A456D43}">
      <dsp:nvSpPr>
        <dsp:cNvPr id="0" name=""/>
        <dsp:cNvSpPr/>
      </dsp:nvSpPr>
      <dsp:spPr>
        <a:xfrm>
          <a:off x="892" y="148294"/>
          <a:ext cx="3482578" cy="20895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5º semestre</a:t>
          </a:r>
          <a:endParaRPr lang="es-MX" sz="3300" kern="1200" dirty="0"/>
        </a:p>
      </dsp:txBody>
      <dsp:txXfrm>
        <a:off x="892" y="148294"/>
        <a:ext cx="3482578" cy="2089546"/>
      </dsp:txXfrm>
    </dsp:sp>
    <dsp:sp modelId="{4F45208F-EFFB-4073-B369-9AD525CD2446}">
      <dsp:nvSpPr>
        <dsp:cNvPr id="0" name=""/>
        <dsp:cNvSpPr/>
      </dsp:nvSpPr>
      <dsp:spPr>
        <a:xfrm>
          <a:off x="3831728" y="148294"/>
          <a:ext cx="3482578" cy="20895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4 horas semanales</a:t>
          </a:r>
          <a:endParaRPr lang="es-MX" sz="3300" kern="1200" dirty="0"/>
        </a:p>
      </dsp:txBody>
      <dsp:txXfrm>
        <a:off x="3831728" y="148294"/>
        <a:ext cx="3482578" cy="2089546"/>
      </dsp:txXfrm>
    </dsp:sp>
    <dsp:sp modelId="{ED1358C4-FED7-4CA7-B5DF-39A3A98F04B8}">
      <dsp:nvSpPr>
        <dsp:cNvPr id="0" name=""/>
        <dsp:cNvSpPr/>
      </dsp:nvSpPr>
      <dsp:spPr>
        <a:xfrm>
          <a:off x="1916310" y="2586099"/>
          <a:ext cx="3482578" cy="20895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Trayecto Formativo: Psicopedagógico</a:t>
          </a:r>
          <a:endParaRPr lang="es-MX" sz="3300" kern="1200" dirty="0"/>
        </a:p>
      </dsp:txBody>
      <dsp:txXfrm>
        <a:off x="1916310" y="2586099"/>
        <a:ext cx="3482578" cy="208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B4434-49D4-4780-9469-31F11EE42079}">
      <dsp:nvSpPr>
        <dsp:cNvPr id="0" name=""/>
        <dsp:cNvSpPr/>
      </dsp:nvSpPr>
      <dsp:spPr>
        <a:xfrm>
          <a:off x="6429" y="1138720"/>
          <a:ext cx="1921668" cy="1261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Evaluación para el aprendizaje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4º </a:t>
          </a:r>
          <a:r>
            <a:rPr lang="es-MX" sz="1800" b="1" kern="1200" dirty="0" err="1" smtClean="0"/>
            <a:t>sem</a:t>
          </a:r>
          <a:endParaRPr lang="es-MX" sz="1800" b="1" kern="1200" dirty="0"/>
        </a:p>
      </dsp:txBody>
      <dsp:txXfrm>
        <a:off x="43365" y="1175656"/>
        <a:ext cx="1847796" cy="1187223"/>
      </dsp:txXfrm>
    </dsp:sp>
    <dsp:sp modelId="{6EA1B094-AB71-4CE4-9B1E-048DC9B4A226}">
      <dsp:nvSpPr>
        <dsp:cNvPr id="0" name=""/>
        <dsp:cNvSpPr/>
      </dsp:nvSpPr>
      <dsp:spPr>
        <a:xfrm rot="10863489" flipH="1">
          <a:off x="2009370" y="1621125"/>
          <a:ext cx="760281" cy="476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2009382" y="1715120"/>
        <a:ext cx="617309" cy="285943"/>
      </dsp:txXfrm>
    </dsp:sp>
    <dsp:sp modelId="{41377782-BCF1-490F-B61A-796A4DAA94E1}">
      <dsp:nvSpPr>
        <dsp:cNvPr id="0" name=""/>
        <dsp:cNvSpPr/>
      </dsp:nvSpPr>
      <dsp:spPr>
        <a:xfrm>
          <a:off x="5264326" y="1162870"/>
          <a:ext cx="1921668" cy="126109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Diagnóstico e intervención socioeducativa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6º </a:t>
          </a:r>
          <a:r>
            <a:rPr lang="es-MX" sz="1800" b="1" kern="1200" dirty="0" err="1" smtClean="0"/>
            <a:t>sem</a:t>
          </a:r>
          <a:endParaRPr lang="es-MX" sz="1800" b="1" kern="1200" dirty="0"/>
        </a:p>
      </dsp:txBody>
      <dsp:txXfrm>
        <a:off x="5301262" y="1199806"/>
        <a:ext cx="1847796" cy="1187223"/>
      </dsp:txXfrm>
    </dsp:sp>
    <dsp:sp modelId="{72DF9F09-D515-49CF-A002-968D0A64ACD8}">
      <dsp:nvSpPr>
        <dsp:cNvPr id="0" name=""/>
        <dsp:cNvSpPr/>
      </dsp:nvSpPr>
      <dsp:spPr>
        <a:xfrm rot="10550792">
          <a:off x="4835602" y="1645444"/>
          <a:ext cx="291818" cy="4765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 rot="10800000">
        <a:off x="4923032" y="1737589"/>
        <a:ext cx="204273" cy="285943"/>
      </dsp:txXfrm>
    </dsp:sp>
    <dsp:sp modelId="{C6CB5483-684F-43BA-A99D-534E3D5E5125}">
      <dsp:nvSpPr>
        <dsp:cNvPr id="0" name=""/>
        <dsp:cNvSpPr/>
      </dsp:nvSpPr>
      <dsp:spPr>
        <a:xfrm>
          <a:off x="2793502" y="1342299"/>
          <a:ext cx="1921668" cy="1261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4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/>
            <a:t>HBIE</a:t>
          </a:r>
          <a:endParaRPr lang="es-MX" sz="3200" b="1" kern="1200" dirty="0"/>
        </a:p>
      </dsp:txBody>
      <dsp:txXfrm>
        <a:off x="2830438" y="1379235"/>
        <a:ext cx="1847796" cy="1187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B4FA7-C545-4312-BC5C-CAC9F6824424}">
      <dsp:nvSpPr>
        <dsp:cNvPr id="0" name=""/>
        <dsp:cNvSpPr/>
      </dsp:nvSpPr>
      <dsp:spPr>
        <a:xfrm>
          <a:off x="0" y="289418"/>
          <a:ext cx="7315200" cy="43891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i="0" kern="1200" dirty="0" smtClean="0"/>
            <a:t>Fomentar en el docente en formación un razonamiento </a:t>
          </a:r>
          <a:r>
            <a:rPr lang="es-MX" sz="2800" b="0" i="0" u="sng" kern="1200" dirty="0" smtClean="0"/>
            <a:t>reflexivo</a:t>
          </a:r>
          <a:r>
            <a:rPr lang="es-MX" sz="2800" b="0" i="0" kern="1200" dirty="0" smtClean="0"/>
            <a:t>, </a:t>
          </a:r>
          <a:r>
            <a:rPr lang="es-MX" sz="2800" b="0" i="0" u="sng" kern="1200" dirty="0" smtClean="0"/>
            <a:t>sistemático</a:t>
          </a:r>
          <a:r>
            <a:rPr lang="es-MX" sz="2800" b="0" i="0" kern="1200" dirty="0" smtClean="0"/>
            <a:t>, </a:t>
          </a:r>
          <a:r>
            <a:rPr lang="es-MX" sz="2800" b="0" i="0" u="sng" kern="1200" dirty="0" smtClean="0"/>
            <a:t>planificado</a:t>
          </a:r>
          <a:r>
            <a:rPr lang="es-MX" sz="2800" b="0" i="0" kern="1200" dirty="0" smtClean="0"/>
            <a:t> y </a:t>
          </a:r>
          <a:r>
            <a:rPr lang="es-MX" sz="2800" b="0" i="0" u="sng" kern="1200" dirty="0" smtClean="0"/>
            <a:t>riguroso</a:t>
          </a:r>
          <a:r>
            <a:rPr lang="es-MX" sz="2800" b="0" i="0" kern="1200" dirty="0" smtClean="0"/>
            <a:t> que le permita sustentar su práctica educativa, basada tanto en los avances de la investigación como en el uso de metodologías e instrumentos necesarios para realizar intervenciones, que coadyuven a mejorar el potencial de los estudiantes de educación preescolar y primaria en México.</a:t>
          </a:r>
          <a:endParaRPr lang="es-MX" sz="2800" kern="1200" dirty="0"/>
        </a:p>
      </dsp:txBody>
      <dsp:txXfrm>
        <a:off x="0" y="289418"/>
        <a:ext cx="7315200" cy="4389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6271D-6BFA-4B3C-B36F-4B48FD8C7627}">
      <dsp:nvSpPr>
        <dsp:cNvPr id="0" name=""/>
        <dsp:cNvSpPr/>
      </dsp:nvSpPr>
      <dsp:spPr>
        <a:xfrm rot="16200000">
          <a:off x="672" y="163636"/>
          <a:ext cx="3561159" cy="356115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Cuantitativo </a:t>
          </a:r>
          <a:endParaRPr lang="es-MX" sz="3600" kern="1200" dirty="0"/>
        </a:p>
      </dsp:txBody>
      <dsp:txXfrm rot="5400000">
        <a:off x="673" y="1053925"/>
        <a:ext cx="2937956" cy="1780579"/>
      </dsp:txXfrm>
    </dsp:sp>
    <dsp:sp modelId="{264A08B7-BB0A-4FC4-9400-7823810BE128}">
      <dsp:nvSpPr>
        <dsp:cNvPr id="0" name=""/>
        <dsp:cNvSpPr/>
      </dsp:nvSpPr>
      <dsp:spPr>
        <a:xfrm rot="5400000">
          <a:off x="3753367" y="163636"/>
          <a:ext cx="3561159" cy="3561159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Cualitativo </a:t>
          </a:r>
          <a:endParaRPr lang="es-MX" sz="3600" kern="1200" dirty="0"/>
        </a:p>
      </dsp:txBody>
      <dsp:txXfrm rot="-5400000">
        <a:off x="4376571" y="1053926"/>
        <a:ext cx="2937956" cy="178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938ED06-FBCB-4DCD-99A0-1653151CEC2F}" type="datetimeFigureOut">
              <a:rPr lang="es-MX" smtClean="0"/>
              <a:t>20/08/2014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EE46A31-2244-490E-A3FA-1F104D1C3CA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gespe.sep.gob.mx/reforma_curricular/planes/lepreeib/pyge_lepreeib" TargetMode="External"/><Relationship Id="rId13" Type="http://schemas.openxmlformats.org/officeDocument/2006/relationships/hyperlink" Target="http://www.dgespe.sep.gob.mx/reforma_curricular/planes/lepreeib/deis_lepreeib" TargetMode="External"/><Relationship Id="rId3" Type="http://schemas.openxmlformats.org/officeDocument/2006/relationships/hyperlink" Target="http://www.dgespe.sep.gob.mx/reforma_curricular/planes/lepreeib/pe_lepreeib" TargetMode="External"/><Relationship Id="rId7" Type="http://schemas.openxmlformats.org/officeDocument/2006/relationships/hyperlink" Target="http://www.dgespe.sep.gob.mx/reforma_curricular/planes/lepreeib/fdle_lepreeib" TargetMode="External"/><Relationship Id="rId12" Type="http://schemas.openxmlformats.org/officeDocument/2006/relationships/hyperlink" Target="http://www.dgespe.sep.gob.mx/reforma_curricular/planes/lepreeib/epea_lepreeib" TargetMode="External"/><Relationship Id="rId2" Type="http://schemas.openxmlformats.org/officeDocument/2006/relationships/hyperlink" Target="http://www.dgespe.sep.gob.mx/reforma_curricular/planes/lepreeib/esysfpcd_lepreeib" TargetMode="External"/><Relationship Id="rId16" Type="http://schemas.openxmlformats.org/officeDocument/2006/relationships/hyperlink" Target="http://www.dgespe.sep.gob.mx/reforma_curricular/planes/lepreeib/padlebem_lepreei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gespe.sep.gob.mx/reforma_curricular/planes/lepreeib/hbplie_lepreeib" TargetMode="External"/><Relationship Id="rId11" Type="http://schemas.openxmlformats.org/officeDocument/2006/relationships/hyperlink" Target="http://www.dgespe.sep.gob.mx/reforma_curricular/planes/lepreeib/ada_lepreeib" TargetMode="External"/><Relationship Id="rId5" Type="http://schemas.openxmlformats.org/officeDocument/2006/relationships/hyperlink" Target="http://www.dgespe.sep.gob.mx/reforma_curricular/planes/lepreeib/tp_lepreeib" TargetMode="External"/><Relationship Id="rId15" Type="http://schemas.openxmlformats.org/officeDocument/2006/relationships/hyperlink" Target="http://www.dgespe.sep.gob.mx/reforma_curricular/planes/lepreeib/hdleem_lepreeib" TargetMode="External"/><Relationship Id="rId10" Type="http://schemas.openxmlformats.org/officeDocument/2006/relationships/hyperlink" Target="http://www.dgespe.sep.gob.mx/reforma_curricular/planes/lepreeib/bpda_lepreeib" TargetMode="External"/><Relationship Id="rId4" Type="http://schemas.openxmlformats.org/officeDocument/2006/relationships/hyperlink" Target="http://www.dgespe.sep.gob.mx/reforma_curricular/planes/lepreeib/ac_lepreeib" TargetMode="External"/><Relationship Id="rId9" Type="http://schemas.openxmlformats.org/officeDocument/2006/relationships/hyperlink" Target="http://www.dgespe.sep.gob.mx/reforma_curricular/planes/lepreeib/pddi_lepreeib" TargetMode="External"/><Relationship Id="rId14" Type="http://schemas.openxmlformats.org/officeDocument/2006/relationships/hyperlink" Target="http://www.dgespe.sep.gob.mx/reforma_curricular/planes/lepreeib/aepli_lepreeib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7315200" cy="2595025"/>
          </a:xfrm>
        </p:spPr>
        <p:txBody>
          <a:bodyPr/>
          <a:lstStyle/>
          <a:p>
            <a:r>
              <a:rPr lang="es-MX" dirty="0" smtClean="0"/>
              <a:t>Herramientas Básicas para la Investigación Educativa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437112"/>
            <a:ext cx="8784976" cy="1144632"/>
          </a:xfrm>
        </p:spPr>
        <p:txBody>
          <a:bodyPr>
            <a:normAutofit fontScale="92500"/>
          </a:bodyPr>
          <a:lstStyle/>
          <a:p>
            <a:endParaRPr lang="es-MX" b="1" dirty="0">
              <a:solidFill>
                <a:schemeClr val="tx2"/>
              </a:solidFill>
            </a:endParaRPr>
          </a:p>
          <a:p>
            <a:pPr algn="ctr"/>
            <a:r>
              <a:rPr lang="es-MX" b="1" dirty="0" smtClean="0">
                <a:solidFill>
                  <a:schemeClr val="tx2"/>
                </a:solidFill>
              </a:rPr>
              <a:t>COORDINADORES DEL CURSO:</a:t>
            </a:r>
          </a:p>
          <a:p>
            <a:pPr algn="ctr"/>
            <a:r>
              <a:rPr lang="es-MX" b="1" dirty="0" smtClean="0">
                <a:solidFill>
                  <a:schemeClr val="tx2"/>
                </a:solidFill>
              </a:rPr>
              <a:t>Gerardo Garza Alcalá, José Luis Perales Torres, Adán Tovar Yáñez</a:t>
            </a:r>
            <a:endParaRPr lang="es-MX" b="1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012160" y="6926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2"/>
                </a:solidFill>
              </a:rPr>
              <a:t>ENCUADRE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59" y="116632"/>
            <a:ext cx="1485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97957" y="108815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MX" sz="2400" dirty="0" smtClean="0">
                <a:solidFill>
                  <a:srgbClr val="FFFF00"/>
                </a:solidFill>
                <a:latin typeface="Arial Rounded MT Bold" panose="020F0704030504030204" pitchFamily="34" charset="0"/>
                <a:cs typeface="Lucida Sans Unicode" panose="020B0602030504020204" pitchFamily="34" charset="0"/>
              </a:rPr>
              <a:t>4. Diseña </a:t>
            </a:r>
            <a:r>
              <a:rPr lang="es-MX" sz="2400" dirty="0">
                <a:solidFill>
                  <a:srgbClr val="FFFF00"/>
                </a:solidFill>
                <a:latin typeface="Arial Rounded MT Bold" panose="020F0704030504030204" pitchFamily="34" charset="0"/>
                <a:cs typeface="Lucida Sans Unicode" panose="020B0602030504020204" pitchFamily="34" charset="0"/>
              </a:rPr>
              <a:t>protocolos e instrumentos de investigación educativa pertinentes y rigurosos que le permiten indagar en torno a objetos de estudio y situaciones-problema del contexto donde realiza su práctica docente.</a:t>
            </a:r>
          </a:p>
          <a:p>
            <a:pPr lvl="0" algn="just"/>
            <a:r>
              <a:rPr lang="es-MX" sz="2400" dirty="0" smtClean="0">
                <a:latin typeface="Arial Rounded MT Bold" panose="020F0704030504030204" pitchFamily="34" charset="0"/>
              </a:rPr>
              <a:t>5. Elabora </a:t>
            </a:r>
            <a:r>
              <a:rPr lang="es-MX" sz="2400" dirty="0">
                <a:latin typeface="Arial Rounded MT Bold" panose="020F0704030504030204" pitchFamily="34" charset="0"/>
              </a:rPr>
              <a:t>documentos de difusión y divulgación para socializar la información producto de sus indagaciones.</a:t>
            </a:r>
          </a:p>
          <a:p>
            <a:pPr lvl="0" algn="just"/>
            <a:r>
              <a:rPr lang="es-MX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6. Usa </a:t>
            </a:r>
            <a:r>
              <a:rPr lang="es-MX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las TIC como herramientas de comunicación, enseñanza y aprendizaje.</a:t>
            </a:r>
          </a:p>
          <a:p>
            <a:pPr algn="just"/>
            <a:r>
              <a:rPr lang="es-MX" sz="2400" dirty="0" smtClean="0">
                <a:latin typeface="Arial Rounded MT Bold" panose="020F0704030504030204" pitchFamily="34" charset="0"/>
              </a:rPr>
              <a:t>7. Emplea </a:t>
            </a:r>
            <a:r>
              <a:rPr lang="es-MX" sz="2400" dirty="0">
                <a:latin typeface="Arial Rounded MT Bold" panose="020F0704030504030204" pitchFamily="34" charset="0"/>
              </a:rPr>
              <a:t>la tecnología informática para generar comunidades de aprendizaje.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21070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Contribuye a Competencias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rofesionales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del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Perfil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Egreso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941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3968" y="1471424"/>
            <a:ext cx="45365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MX" sz="2800" dirty="0">
                <a:latin typeface="Arial Rounded MT Bold" panose="020F0704030504030204" pitchFamily="34" charset="0"/>
              </a:rPr>
              <a:t>Construcción e instrumentación de proyectos de investigación ad hoc en contextos educativos </a:t>
            </a:r>
            <a:r>
              <a:rPr lang="es-MX" sz="2800" dirty="0" smtClean="0">
                <a:latin typeface="Arial Rounded MT Bold" panose="020F0704030504030204" pitchFamily="34" charset="0"/>
              </a:rPr>
              <a:t>mexicanos</a:t>
            </a:r>
            <a:endParaRPr lang="es-MX" sz="280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C:\Users\BlueLight\Pictures\Imagenes Varias\Compromi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3960440" cy="573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543446"/>
            <a:ext cx="806489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MX" sz="2400" dirty="0" smtClean="0">
                <a:latin typeface="Arial Rounded MT Bold" panose="020F0704030504030204" pitchFamily="34" charset="0"/>
              </a:rPr>
              <a:t>Integrar </a:t>
            </a:r>
            <a:r>
              <a:rPr lang="es-MX" sz="2400" dirty="0">
                <a:latin typeface="Arial Rounded MT Bold" panose="020F0704030504030204" pitchFamily="34" charset="0"/>
              </a:rPr>
              <a:t>una comunidad de aprendizaje en plataforma con un doble propósito: </a:t>
            </a:r>
            <a:endParaRPr lang="es-MX" sz="2400" dirty="0" smtClean="0">
              <a:latin typeface="Arial Rounded MT Bold" panose="020F0704030504030204" pitchFamily="34" charset="0"/>
            </a:endParaRPr>
          </a:p>
          <a:p>
            <a:pPr lvl="0"/>
            <a:endParaRPr lang="es-MX" sz="2400" dirty="0" smtClean="0">
              <a:latin typeface="Arial Rounded MT Bold" panose="020F0704030504030204" pitchFamily="34" charset="0"/>
            </a:endParaRPr>
          </a:p>
          <a:p>
            <a:pPr lvl="0" algn="just"/>
            <a:r>
              <a:rPr lang="es-MX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Compartir </a:t>
            </a:r>
            <a:r>
              <a:rPr lang="es-MX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y discutir ejemplos de investigación educativa seleccionados bajo un núcleo de problemas que aquejan al contexto educativo mexicano en el nivel de la educación </a:t>
            </a:r>
            <a:r>
              <a:rPr lang="es-MX" sz="24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básica.</a:t>
            </a:r>
          </a:p>
          <a:p>
            <a:pPr lvl="0" algn="just"/>
            <a:endParaRPr lang="es-MX" sz="2400" dirty="0" smtClean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s-MX" sz="2400" dirty="0" smtClean="0">
                <a:latin typeface="Arial Rounded MT Bold" panose="020F0704030504030204" pitchFamily="34" charset="0"/>
              </a:rPr>
              <a:t>Por </a:t>
            </a:r>
            <a:r>
              <a:rPr lang="es-MX" sz="2400" dirty="0">
                <a:latin typeface="Arial Rounded MT Bold" panose="020F0704030504030204" pitchFamily="34" charset="0"/>
              </a:rPr>
              <a:t>otra parte, construir colaborativamente proyectos de investigación. S</a:t>
            </a:r>
            <a:r>
              <a:rPr lang="es-MX" sz="2400" dirty="0" smtClean="0">
                <a:latin typeface="Arial Rounded MT Bold" panose="020F0704030504030204" pitchFamily="34" charset="0"/>
              </a:rPr>
              <a:t>e </a:t>
            </a:r>
            <a:r>
              <a:rPr lang="es-MX" sz="2400" dirty="0">
                <a:latin typeface="Arial Rounded MT Bold" panose="020F0704030504030204" pitchFamily="34" charset="0"/>
              </a:rPr>
              <a:t>espera que los participantes </a:t>
            </a:r>
            <a:r>
              <a:rPr lang="es-MX" sz="2400" dirty="0" smtClean="0">
                <a:latin typeface="Arial Rounded MT Bold" panose="020F0704030504030204" pitchFamily="34" charset="0"/>
              </a:rPr>
              <a:t>tengan de </a:t>
            </a:r>
            <a:r>
              <a:rPr lang="es-MX" sz="2400" dirty="0">
                <a:latin typeface="Arial Rounded MT Bold" panose="020F0704030504030204" pitchFamily="34" charset="0"/>
              </a:rPr>
              <a:t>manera efectiva apoyos </a:t>
            </a:r>
            <a:r>
              <a:rPr lang="es-MX" sz="2400" dirty="0" smtClean="0">
                <a:latin typeface="Arial Rounded MT Bold" panose="020F0704030504030204" pitchFamily="34" charset="0"/>
              </a:rPr>
              <a:t>para lograr </a:t>
            </a:r>
            <a:r>
              <a:rPr lang="es-MX" sz="2400" dirty="0">
                <a:latin typeface="Arial Rounded MT Bold" panose="020F0704030504030204" pitchFamily="34" charset="0"/>
              </a:rPr>
              <a:t>reflexionar y </a:t>
            </a:r>
            <a:r>
              <a:rPr lang="es-MX" sz="2400" dirty="0" smtClean="0">
                <a:latin typeface="Arial Rounded MT Bold" panose="020F0704030504030204" pitchFamily="34" charset="0"/>
              </a:rPr>
              <a:t>gradualmente e incorporar </a:t>
            </a:r>
            <a:r>
              <a:rPr lang="es-MX" sz="2400" dirty="0">
                <a:latin typeface="Arial Rounded MT Bold" panose="020F0704030504030204" pitchFamily="34" charset="0"/>
              </a:rPr>
              <a:t>el saber y hacer de los procesos de investigación en contextos educativos. </a:t>
            </a:r>
          </a:p>
        </p:txBody>
      </p:sp>
    </p:spTree>
    <p:extLst>
      <p:ext uri="{BB962C8B-B14F-4D97-AF65-F5344CB8AC3E}">
        <p14:creationId xmlns:p14="http://schemas.microsoft.com/office/powerpoint/2010/main" val="221709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4824536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s-MX" sz="2800" dirty="0">
                <a:latin typeface="Arial Rounded MT Bold" panose="020F0704030504030204" pitchFamily="34" charset="0"/>
              </a:rPr>
              <a:t>Elaboración y gestión de blogs para compartir y documentar los procesos desarrollados a lo largo del curso en</a:t>
            </a:r>
            <a:r>
              <a:rPr lang="es-MX" sz="2800" dirty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s-MX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la planeación y desarrollo de proyectos de investigación sencillos que respondan a problemas de investigación identificados por los estudiantes y que representen áreas de oportunidad para mejorar el quehacer docente.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64088" y="2420888"/>
            <a:ext cx="3511890" cy="39703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Uso básico de paquetes informáticos para el análisis de datos: SPSS para análisis cuantitativos y </a:t>
            </a:r>
            <a:r>
              <a:rPr lang="es-MX" sz="28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ATLAS.ti </a:t>
            </a:r>
            <a:r>
              <a:rPr lang="es-MX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para datos cualitativos.</a:t>
            </a:r>
          </a:p>
        </p:txBody>
      </p:sp>
    </p:spTree>
    <p:extLst>
      <p:ext uri="{BB962C8B-B14F-4D97-AF65-F5344CB8AC3E}">
        <p14:creationId xmlns:p14="http://schemas.microsoft.com/office/powerpoint/2010/main" val="270722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 (en construcción)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4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s-MX" dirty="0" smtClean="0"/>
              <a:t>Fechas relevantes: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28800"/>
            <a:ext cx="7315200" cy="496855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s-ES_tradnl" sz="1800" b="1" dirty="0"/>
              <a:t>Exámenes institucionales:</a:t>
            </a:r>
            <a:endParaRPr lang="es-MX" sz="1800" dirty="0"/>
          </a:p>
          <a:p>
            <a:r>
              <a:rPr lang="es-ES_tradnl" sz="1800" dirty="0"/>
              <a:t>Primer parcial: 6 al 8 de octubre </a:t>
            </a:r>
            <a:endParaRPr lang="es-MX" sz="1800" dirty="0"/>
          </a:p>
          <a:p>
            <a:r>
              <a:rPr lang="es-ES_tradnl" sz="1800" dirty="0"/>
              <a:t>Segundo parcial: 18 al 20 de noviembre</a:t>
            </a:r>
            <a:endParaRPr lang="es-MX" sz="1800" dirty="0"/>
          </a:p>
          <a:p>
            <a:r>
              <a:rPr lang="es-ES_tradnl" sz="1800" dirty="0"/>
              <a:t>Tercer parcial: 19, 20 y 21 de enero (semestrales)</a:t>
            </a:r>
            <a:endParaRPr lang="es-MX" sz="1800" dirty="0"/>
          </a:p>
          <a:p>
            <a:endParaRPr lang="es-ES_tradnl" sz="1800" b="1" dirty="0" smtClean="0"/>
          </a:p>
          <a:p>
            <a:pPr marL="45720" indent="0" algn="ctr">
              <a:buNone/>
            </a:pPr>
            <a:r>
              <a:rPr lang="es-ES_tradnl" sz="1800" b="1" dirty="0" smtClean="0"/>
              <a:t>Jornadas </a:t>
            </a:r>
            <a:r>
              <a:rPr lang="es-ES_tradnl" sz="1800" b="1" dirty="0"/>
              <a:t>de Observación y Práctica Docente</a:t>
            </a:r>
            <a:endParaRPr lang="es-MX" sz="1800" dirty="0"/>
          </a:p>
          <a:p>
            <a:pPr marL="45720" indent="0">
              <a:buNone/>
            </a:pPr>
            <a:endParaRPr lang="es-MX" sz="1800" dirty="0"/>
          </a:p>
          <a:p>
            <a:r>
              <a:rPr lang="es-ES_tradnl" sz="1800" u="sng" dirty="0"/>
              <a:t>Primera Jornada:</a:t>
            </a:r>
            <a:endParaRPr lang="es-MX" sz="1800" dirty="0"/>
          </a:p>
          <a:p>
            <a:r>
              <a:rPr lang="es-ES_tradnl" sz="1800" dirty="0"/>
              <a:t>Visita  Previa: 17 De Septiembre</a:t>
            </a:r>
            <a:endParaRPr lang="es-MX" sz="1800" dirty="0"/>
          </a:p>
          <a:p>
            <a:r>
              <a:rPr lang="es-ES_tradnl" sz="1800" dirty="0"/>
              <a:t>Jornada Del 6 Al 17 De Octubre</a:t>
            </a:r>
            <a:endParaRPr lang="es-MX" sz="1800" dirty="0"/>
          </a:p>
          <a:p>
            <a:pPr marL="45720" indent="0">
              <a:buNone/>
            </a:pPr>
            <a:endParaRPr lang="es-MX" sz="1800" dirty="0"/>
          </a:p>
          <a:p>
            <a:r>
              <a:rPr lang="es-ES_tradnl" sz="1800" u="sng" dirty="0"/>
              <a:t>Segunda Jornada</a:t>
            </a:r>
            <a:endParaRPr lang="es-MX" sz="1800" dirty="0"/>
          </a:p>
          <a:p>
            <a:r>
              <a:rPr lang="es-ES_tradnl" sz="1800" dirty="0"/>
              <a:t>Visita Previa: 5 De Noviembre</a:t>
            </a:r>
            <a:endParaRPr lang="es-MX" sz="1800" dirty="0"/>
          </a:p>
          <a:p>
            <a:r>
              <a:rPr lang="es-ES_tradnl" sz="1800" dirty="0"/>
              <a:t>Jornada Del 24 De Noviembre Al 5 De Diciembre</a:t>
            </a:r>
            <a:endParaRPr lang="es-MX" sz="1800" dirty="0"/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01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20865961">
            <a:off x="914400" y="1006244"/>
            <a:ext cx="7315200" cy="2595025"/>
          </a:xfrm>
        </p:spPr>
        <p:txBody>
          <a:bodyPr/>
          <a:lstStyle/>
          <a:p>
            <a:pPr algn="ctr"/>
            <a:r>
              <a:rPr lang="es-MX" dirty="0" smtClean="0"/>
              <a:t>Comentarios finales??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GRACIAS </a:t>
            </a:r>
            <a:r>
              <a:rPr lang="es-MX" dirty="0"/>
              <a:t>y</a:t>
            </a:r>
            <a:r>
              <a:rPr lang="es-MX" dirty="0" smtClean="0"/>
              <a:t> éxito!!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b="1" dirty="0" smtClean="0"/>
              <a:t>Adán Tovar Yáñez</a:t>
            </a:r>
          </a:p>
          <a:p>
            <a:pPr algn="ctr"/>
            <a:r>
              <a:rPr lang="es-MX" sz="2800" b="1" dirty="0" smtClean="0"/>
              <a:t>Email: adtoya10@hotmail.com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4692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2655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GENERALIDADES DEL CURSO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345314"/>
              </p:ext>
            </p:extLst>
          </p:nvPr>
        </p:nvGraphicFramePr>
        <p:xfrm>
          <a:off x="914400" y="1484784"/>
          <a:ext cx="7315200" cy="48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3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32656"/>
            <a:ext cx="7315200" cy="1154097"/>
          </a:xfrm>
        </p:spPr>
        <p:txBody>
          <a:bodyPr/>
          <a:lstStyle/>
          <a:p>
            <a:r>
              <a:rPr lang="es-MX" dirty="0" smtClean="0"/>
              <a:t>Cursos con que se relaciona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512955"/>
              </p:ext>
            </p:extLst>
          </p:nvPr>
        </p:nvGraphicFramePr>
        <p:xfrm>
          <a:off x="914400" y="1844824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582771" y="866098"/>
            <a:ext cx="1941557" cy="369332"/>
          </a:xfrm>
          <a:prstGeom prst="rect">
            <a:avLst/>
          </a:prstGeom>
          <a:solidFill>
            <a:srgbClr val="FFCC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MX" b="1" dirty="0"/>
              <a:t>Psicopedagógico</a:t>
            </a:r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69049"/>
              </p:ext>
            </p:extLst>
          </p:nvPr>
        </p:nvGraphicFramePr>
        <p:xfrm>
          <a:off x="4346" y="1401890"/>
          <a:ext cx="9143999" cy="5364116"/>
        </p:xfrm>
        <a:graphic>
          <a:graphicData uri="http://schemas.openxmlformats.org/drawingml/2006/table">
            <a:tbl>
              <a:tblPr firstRow="1" firstCol="1" bandRow="1"/>
              <a:tblGrid>
                <a:gridCol w="1284344"/>
                <a:gridCol w="1135210"/>
                <a:gridCol w="1239827"/>
                <a:gridCol w="1239827"/>
                <a:gridCol w="1555162"/>
                <a:gridCol w="1345185"/>
                <a:gridCol w="1344444"/>
              </a:tblGrid>
              <a:tr h="398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7° Semestre</a:t>
                      </a: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9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El sujeto y su formación profesional como docente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Planeación educativa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4"/>
                        </a:rPr>
                        <a:t>Adecuación curricular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5"/>
                        </a:rPr>
                        <a:t>Teoría pedagógica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6"/>
                        </a:rPr>
                        <a:t>Herramientas básicas para la investigación educativa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7"/>
                        </a:rPr>
                        <a:t>Filosofía de la educación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8"/>
                        </a:rPr>
                        <a:t>Planeación y gestión educativa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08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9"/>
                        </a:rPr>
                        <a:t>Psicología del desarrollo infantil (0-12 años)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0"/>
                        </a:rPr>
                        <a:t>Bases psicológicas del aprendizaje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1"/>
                        </a:rPr>
                        <a:t>Ambientes de aprendizaje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2"/>
                        </a:rPr>
                        <a:t>Evaluación para el aprendizaje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3"/>
                        </a:rPr>
                        <a:t>Diagnostico e intervención socioeducativa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4"/>
                        </a:rPr>
                        <a:t>Atención educativa para la inclusión</a:t>
                      </a:r>
                      <a:r>
                        <a:rPr lang="es-MX" sz="1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36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5"/>
                        </a:rPr>
                        <a:t>Historia de la educación en México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</a:tr>
              <a:tr h="1081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16"/>
                        </a:rPr>
                        <a:t>Panorama actual de la educación básica en México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4/4.5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014" marR="20014" marT="0" marB="0" anchor="ctr">
                    <a:lnL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C7EA"/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6228185" y="4497461"/>
            <a:ext cx="251763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000" b="1" i="1" dirty="0" smtClean="0"/>
              <a:t>CURSOS CONSECUENTES</a:t>
            </a:r>
            <a:endParaRPr lang="es-MX" sz="2000" b="1" i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267744" y="4497461"/>
            <a:ext cx="2304256" cy="8002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2000" b="1" i="1" dirty="0" smtClean="0"/>
              <a:t>CURSOS ANTECEDENTES</a:t>
            </a:r>
            <a:endParaRPr lang="es-MX" b="1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12 Flecha arriba"/>
          <p:cNvSpPr/>
          <p:nvPr/>
        </p:nvSpPr>
        <p:spPr>
          <a:xfrm>
            <a:off x="3779912" y="2780928"/>
            <a:ext cx="288032" cy="1716533"/>
          </a:xfrm>
          <a:prstGeom prst="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rriba"/>
          <p:cNvSpPr/>
          <p:nvPr/>
        </p:nvSpPr>
        <p:spPr>
          <a:xfrm>
            <a:off x="6841227" y="2780928"/>
            <a:ext cx="288032" cy="1716533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269179" y="158212"/>
            <a:ext cx="3168352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s-MX" sz="3200" b="1" dirty="0" smtClean="0"/>
              <a:t>Visto en perspectiva…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371361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s-MX" dirty="0" smtClean="0"/>
              <a:t>Propósito del curso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307200"/>
              </p:ext>
            </p:extLst>
          </p:nvPr>
        </p:nvGraphicFramePr>
        <p:xfrm>
          <a:off x="914400" y="1340768"/>
          <a:ext cx="7315200" cy="496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9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6260" y="476672"/>
            <a:ext cx="4572000" cy="22467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MX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Durante el curso, los docentes en formación deberán desarrollar estrategias para la búsqueda de información </a:t>
            </a:r>
            <a:endParaRPr lang="es-MX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755483" y="1124744"/>
            <a:ext cx="2287807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s-MX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Utilizando </a:t>
            </a:r>
          </a:p>
          <a:p>
            <a:pPr algn="ctr"/>
            <a:r>
              <a:rPr lang="es-MX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las TIC </a:t>
            </a:r>
            <a:endParaRPr lang="es-MX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3615" y="3259082"/>
            <a:ext cx="8513741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Haciendo uso de diversas bases de datos </a:t>
            </a:r>
            <a:endParaRPr lang="es-MX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6" y="4007966"/>
            <a:ext cx="6984776" cy="1077218"/>
          </a:xfrm>
          <a:prstGeom prst="rect">
            <a:avLst/>
          </a:prstGeom>
          <a:solidFill>
            <a:schemeClr val="accent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consultarán revistas indexadas utilizando criterios de selección</a:t>
            </a:r>
            <a:endParaRPr lang="es-MX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3615" y="5304110"/>
            <a:ext cx="8202841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32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Utilizando: palabras clave, intervalos de tiempo, </a:t>
            </a:r>
          </a:p>
          <a:p>
            <a:r>
              <a:rPr lang="es-MX" sz="32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y/u operadores booleanos, entre otros. 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4968259" y="1588821"/>
            <a:ext cx="2010041" cy="4808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8942430">
            <a:off x="5807769" y="2508980"/>
            <a:ext cx="1594588" cy="4808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Picture 2" descr="C:\Users\BlueLight\Pictures\slide-1-7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6" t="39932" r="43406" b="9874"/>
          <a:stretch/>
        </p:blipFill>
        <p:spPr bwMode="auto">
          <a:xfrm>
            <a:off x="5152110" y="0"/>
            <a:ext cx="1826190" cy="1484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3265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Dos paradigmas en la investigación: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693777"/>
              </p:ext>
            </p:extLst>
          </p:nvPr>
        </p:nvGraphicFramePr>
        <p:xfrm>
          <a:off x="914400" y="1772817"/>
          <a:ext cx="73152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9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Flecha derecha"/>
          <p:cNvSpPr/>
          <p:nvPr/>
        </p:nvSpPr>
        <p:spPr>
          <a:xfrm>
            <a:off x="323528" y="1556792"/>
            <a:ext cx="3312368" cy="3096344"/>
          </a:xfrm>
          <a:prstGeom prst="rightArrow">
            <a:avLst>
              <a:gd name="adj1" fmla="val 50000"/>
              <a:gd name="adj2" fmla="val 3998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Bernard MT Condensed" panose="02050806060905020404" pitchFamily="18" charset="0"/>
              </a:rPr>
              <a:t>Organización del Curso</a:t>
            </a:r>
            <a:endParaRPr lang="es-MX" sz="2800" dirty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4 Llamada con línea 2"/>
          <p:cNvSpPr/>
          <p:nvPr/>
        </p:nvSpPr>
        <p:spPr>
          <a:xfrm>
            <a:off x="4860032" y="332656"/>
            <a:ext cx="3672408" cy="1368152"/>
          </a:xfrm>
          <a:prstGeom prst="borderCallout2">
            <a:avLst>
              <a:gd name="adj1" fmla="val 48933"/>
              <a:gd name="adj2" fmla="val 101"/>
              <a:gd name="adj3" fmla="val 109301"/>
              <a:gd name="adj4" fmla="val -13455"/>
              <a:gd name="adj5" fmla="val 204128"/>
              <a:gd name="adj6" fmla="val -33414"/>
            </a:avLst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Primera Unidad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“</a:t>
            </a:r>
            <a:r>
              <a:rPr lang="es-MX" dirty="0">
                <a:solidFill>
                  <a:schemeClr val="tx1"/>
                </a:solidFill>
                <a:latin typeface="Arial Rounded MT Bold" panose="020F0704030504030204" pitchFamily="34" charset="0"/>
              </a:rPr>
              <a:t>La </a:t>
            </a:r>
            <a:r>
              <a:rPr lang="es-MX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Investigación </a:t>
            </a:r>
            <a:r>
              <a:rPr lang="es-MX" dirty="0">
                <a:solidFill>
                  <a:schemeClr val="tx1"/>
                </a:solidFill>
                <a:latin typeface="Arial Rounded MT Bold" panose="020F0704030504030204" pitchFamily="34" charset="0"/>
              </a:rPr>
              <a:t>E</a:t>
            </a:r>
            <a:r>
              <a:rPr lang="es-MX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ducativa: búsqueda y análisis de conocimiento para orientar la práctica educativa” </a:t>
            </a:r>
            <a:endParaRPr lang="es-MX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5 Llamada con línea 2"/>
          <p:cNvSpPr/>
          <p:nvPr/>
        </p:nvSpPr>
        <p:spPr>
          <a:xfrm>
            <a:off x="4860032" y="1988840"/>
            <a:ext cx="3672408" cy="2592288"/>
          </a:xfrm>
          <a:prstGeom prst="borderCallout2">
            <a:avLst>
              <a:gd name="adj1" fmla="val 48933"/>
              <a:gd name="adj2" fmla="val 101"/>
              <a:gd name="adj3" fmla="val 46449"/>
              <a:gd name="adj4" fmla="val -13053"/>
              <a:gd name="adj5" fmla="val 43569"/>
              <a:gd name="adj6" fmla="val -33815"/>
            </a:avLst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S</a:t>
            </a:r>
            <a:r>
              <a:rPr lang="es-MX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egunda Unidad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“La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nvestigación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escriptiva Cuantitativa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y la 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Investigación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xperimental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y 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Cuasi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xperimental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en E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ducación: enfoque e instrumentos y aplicaciones en el aula”</a:t>
            </a:r>
            <a:endParaRPr lang="es-MX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6 Llamada con línea 2"/>
          <p:cNvSpPr/>
          <p:nvPr/>
        </p:nvSpPr>
        <p:spPr>
          <a:xfrm>
            <a:off x="4848540" y="4869160"/>
            <a:ext cx="3672408" cy="1584176"/>
          </a:xfrm>
          <a:prstGeom prst="borderCallout2">
            <a:avLst>
              <a:gd name="adj1" fmla="val 48933"/>
              <a:gd name="adj2" fmla="val 101"/>
              <a:gd name="adj3" fmla="val -35246"/>
              <a:gd name="adj4" fmla="val -18274"/>
              <a:gd name="adj5" fmla="val -112407"/>
              <a:gd name="adj6" fmla="val -34218"/>
            </a:avLst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</a:t>
            </a:r>
            <a:r>
              <a:rPr lang="es-MX" sz="24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ercera Unidad </a:t>
            </a:r>
          </a:p>
          <a:p>
            <a:pPr algn="ctr"/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“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La 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Investigación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ualitativa </a:t>
            </a:r>
            <a:r>
              <a:rPr lang="es-MX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en </a:t>
            </a:r>
            <a:r>
              <a:rPr lang="es-MX" sz="20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Educación: enfoques, instrumentos y aplicaciones en el aula” </a:t>
            </a:r>
            <a:endParaRPr lang="es-MX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147" name="Picture 3" descr="E:\Nueva carpeta\C02-22-12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2" y="4077072"/>
            <a:ext cx="201042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82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487681"/>
            <a:ext cx="8496944" cy="489364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MX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Utiliza recursos de la investigación educativa para enriquecer la práctica docente, expresando su interés por la ciencia y la propia investigación.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>
                <a:latin typeface="Arial Rounded MT Bold" panose="020F0704030504030204" pitchFamily="34" charset="0"/>
              </a:rPr>
              <a:t>Utiliza los medios tecnológicos y las fuentes de información especializada en educación para mantenerse actualizado respecto a las diversas áreas disciplinarias y campos formativos que intervienen en su trabajo docente.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MX" sz="24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Aplica resultados de investigación educativa para profundizar en el conocimiento de sus alumnos e intervenir en sus procesos de desarrollo y aprendizaje en contextos escolares propios de la educación básica.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2395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Contribuye Competencias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rofesionales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del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Perfil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de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anose="020B0602030504020204" pitchFamily="34" charset="0"/>
                <a:cs typeface="Lucida Sans Unicode" panose="020B0602030504020204" pitchFamily="34" charset="0"/>
              </a:rPr>
              <a:t>Egreso</a:t>
            </a:r>
            <a:endParaRPr lang="es-MX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a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115</TotalTime>
  <Words>779</Words>
  <Application>Microsoft Office PowerPoint</Application>
  <PresentationFormat>Presentación en pantalla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Perspectiva</vt:lpstr>
      <vt:lpstr>Herramientas Básicas para la Investigación Educativa</vt:lpstr>
      <vt:lpstr>GENERALIDADES DEL CURSO</vt:lpstr>
      <vt:lpstr>Cursos con que se relaciona</vt:lpstr>
      <vt:lpstr>Presentación de PowerPoint</vt:lpstr>
      <vt:lpstr>Propósito del curso</vt:lpstr>
      <vt:lpstr>Presentación de PowerPoint</vt:lpstr>
      <vt:lpstr>Dos paradigmas en la investigación: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Evaluación (en construcción)</vt:lpstr>
      <vt:lpstr>Fechas relevantes:</vt:lpstr>
      <vt:lpstr>Comentarios finales??  GRACIAS y éxito!!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Herramientas Básicas para la Investigación Educativa</dc:title>
  <dc:creator>Adán</dc:creator>
  <cp:lastModifiedBy>Adán</cp:lastModifiedBy>
  <cp:revision>12</cp:revision>
  <dcterms:created xsi:type="dcterms:W3CDTF">2014-08-20T03:24:01Z</dcterms:created>
  <dcterms:modified xsi:type="dcterms:W3CDTF">2014-08-20T11:41:12Z</dcterms:modified>
</cp:coreProperties>
</file>