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4" r:id="rId16"/>
    <p:sldId id="273" r:id="rId1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D76D18-4125-4D99-9459-B6F0C51CC4D0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6A058D42-E3D7-478F-AB8D-DC5C304F6A19}">
      <dgm:prSet phldrT="[Texto]"/>
      <dgm:spPr/>
      <dgm:t>
        <a:bodyPr/>
        <a:lstStyle/>
        <a:p>
          <a:r>
            <a:rPr lang="es-MX" dirty="0" smtClean="0"/>
            <a:t>5º semestre</a:t>
          </a:r>
          <a:endParaRPr lang="es-MX" dirty="0"/>
        </a:p>
      </dgm:t>
    </dgm:pt>
    <dgm:pt modelId="{CE8AB49C-481D-43C5-8684-9F3A5E2F9998}" type="parTrans" cxnId="{74C31EB7-7199-49D3-ACCB-D8FDB0DAEAE9}">
      <dgm:prSet/>
      <dgm:spPr/>
      <dgm:t>
        <a:bodyPr/>
        <a:lstStyle/>
        <a:p>
          <a:endParaRPr lang="es-MX"/>
        </a:p>
      </dgm:t>
    </dgm:pt>
    <dgm:pt modelId="{244501F7-CB8F-4BF2-B1D9-009EAB885EFC}" type="sibTrans" cxnId="{74C31EB7-7199-49D3-ACCB-D8FDB0DAEAE9}">
      <dgm:prSet/>
      <dgm:spPr/>
      <dgm:t>
        <a:bodyPr/>
        <a:lstStyle/>
        <a:p>
          <a:endParaRPr lang="es-MX"/>
        </a:p>
      </dgm:t>
    </dgm:pt>
    <dgm:pt modelId="{0E309DCD-BAE5-4E37-B6F2-073ECF4746B0}">
      <dgm:prSet phldrT="[Texto]"/>
      <dgm:spPr/>
      <dgm:t>
        <a:bodyPr/>
        <a:lstStyle/>
        <a:p>
          <a:r>
            <a:rPr lang="es-MX" dirty="0" smtClean="0"/>
            <a:t>4 horas semanales</a:t>
          </a:r>
          <a:endParaRPr lang="es-MX" dirty="0"/>
        </a:p>
      </dgm:t>
    </dgm:pt>
    <dgm:pt modelId="{E447AF96-8369-420E-A344-9F92EADAF672}" type="parTrans" cxnId="{19C6BC59-C281-468F-A89E-DEEA666836A2}">
      <dgm:prSet/>
      <dgm:spPr/>
      <dgm:t>
        <a:bodyPr/>
        <a:lstStyle/>
        <a:p>
          <a:endParaRPr lang="es-MX"/>
        </a:p>
      </dgm:t>
    </dgm:pt>
    <dgm:pt modelId="{D41FAE78-C64D-4DF1-A5F6-D53A32C8D5D8}" type="sibTrans" cxnId="{19C6BC59-C281-468F-A89E-DEEA666836A2}">
      <dgm:prSet/>
      <dgm:spPr/>
      <dgm:t>
        <a:bodyPr/>
        <a:lstStyle/>
        <a:p>
          <a:endParaRPr lang="es-MX"/>
        </a:p>
      </dgm:t>
    </dgm:pt>
    <dgm:pt modelId="{65185936-773D-4A2A-A7B2-347814D57E34}">
      <dgm:prSet phldrT="[Texto]"/>
      <dgm:spPr/>
      <dgm:t>
        <a:bodyPr/>
        <a:lstStyle/>
        <a:p>
          <a:r>
            <a:rPr lang="es-MX" dirty="0" smtClean="0"/>
            <a:t>Trayecto Formativo: Psicopedagógico</a:t>
          </a:r>
          <a:endParaRPr lang="es-MX" dirty="0"/>
        </a:p>
      </dgm:t>
    </dgm:pt>
    <dgm:pt modelId="{91034E3B-1828-4C29-8476-1F8E4564A635}" type="parTrans" cxnId="{BD0B0E21-3AF5-4FC8-A092-EF93DA18D8A8}">
      <dgm:prSet/>
      <dgm:spPr/>
      <dgm:t>
        <a:bodyPr/>
        <a:lstStyle/>
        <a:p>
          <a:endParaRPr lang="es-MX"/>
        </a:p>
      </dgm:t>
    </dgm:pt>
    <dgm:pt modelId="{DAEE18EF-283F-4C8F-9EAB-AAC3E6A8199D}" type="sibTrans" cxnId="{BD0B0E21-3AF5-4FC8-A092-EF93DA18D8A8}">
      <dgm:prSet/>
      <dgm:spPr/>
      <dgm:t>
        <a:bodyPr/>
        <a:lstStyle/>
        <a:p>
          <a:endParaRPr lang="es-MX"/>
        </a:p>
      </dgm:t>
    </dgm:pt>
    <dgm:pt modelId="{248E44D8-9A17-41FC-827E-41C11B892CF0}" type="pres">
      <dgm:prSet presAssocID="{DED76D18-4125-4D99-9459-B6F0C51CC4D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D212164-A77D-4D88-B923-D4586A456D43}" type="pres">
      <dgm:prSet presAssocID="{6A058D42-E3D7-478F-AB8D-DC5C304F6A1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EDFBE5F-5214-4B00-9AA9-3DA492FB8E5E}" type="pres">
      <dgm:prSet presAssocID="{244501F7-CB8F-4BF2-B1D9-009EAB885EFC}" presName="sibTrans" presStyleCnt="0"/>
      <dgm:spPr/>
    </dgm:pt>
    <dgm:pt modelId="{4F45208F-EFFB-4073-B369-9AD525CD2446}" type="pres">
      <dgm:prSet presAssocID="{0E309DCD-BAE5-4E37-B6F2-073ECF4746B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C4BD935-7D2C-418A-841E-F153B35138E7}" type="pres">
      <dgm:prSet presAssocID="{D41FAE78-C64D-4DF1-A5F6-D53A32C8D5D8}" presName="sibTrans" presStyleCnt="0"/>
      <dgm:spPr/>
    </dgm:pt>
    <dgm:pt modelId="{ED1358C4-FED7-4CA7-B5DF-39A3A98F04B8}" type="pres">
      <dgm:prSet presAssocID="{65185936-773D-4A2A-A7B2-347814D57E3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C4CDFC2-6A2B-4500-97C0-BA8112DABE3B}" type="presOf" srcId="{6A058D42-E3D7-478F-AB8D-DC5C304F6A19}" destId="{FD212164-A77D-4D88-B923-D4586A456D43}" srcOrd="0" destOrd="0" presId="urn:microsoft.com/office/officeart/2005/8/layout/default"/>
    <dgm:cxn modelId="{426711FE-117C-4625-B05B-6EA3593653D9}" type="presOf" srcId="{0E309DCD-BAE5-4E37-B6F2-073ECF4746B0}" destId="{4F45208F-EFFB-4073-B369-9AD525CD2446}" srcOrd="0" destOrd="0" presId="urn:microsoft.com/office/officeart/2005/8/layout/default"/>
    <dgm:cxn modelId="{13578E2D-C864-4D04-9518-BA53C85EE391}" type="presOf" srcId="{DED76D18-4125-4D99-9459-B6F0C51CC4D0}" destId="{248E44D8-9A17-41FC-827E-41C11B892CF0}" srcOrd="0" destOrd="0" presId="urn:microsoft.com/office/officeart/2005/8/layout/default"/>
    <dgm:cxn modelId="{74C31EB7-7199-49D3-ACCB-D8FDB0DAEAE9}" srcId="{DED76D18-4125-4D99-9459-B6F0C51CC4D0}" destId="{6A058D42-E3D7-478F-AB8D-DC5C304F6A19}" srcOrd="0" destOrd="0" parTransId="{CE8AB49C-481D-43C5-8684-9F3A5E2F9998}" sibTransId="{244501F7-CB8F-4BF2-B1D9-009EAB885EFC}"/>
    <dgm:cxn modelId="{2B1354A8-3725-428C-81A8-C33D996A61E1}" type="presOf" srcId="{65185936-773D-4A2A-A7B2-347814D57E34}" destId="{ED1358C4-FED7-4CA7-B5DF-39A3A98F04B8}" srcOrd="0" destOrd="0" presId="urn:microsoft.com/office/officeart/2005/8/layout/default"/>
    <dgm:cxn modelId="{BD0B0E21-3AF5-4FC8-A092-EF93DA18D8A8}" srcId="{DED76D18-4125-4D99-9459-B6F0C51CC4D0}" destId="{65185936-773D-4A2A-A7B2-347814D57E34}" srcOrd="2" destOrd="0" parTransId="{91034E3B-1828-4C29-8476-1F8E4564A635}" sibTransId="{DAEE18EF-283F-4C8F-9EAB-AAC3E6A8199D}"/>
    <dgm:cxn modelId="{19C6BC59-C281-468F-A89E-DEEA666836A2}" srcId="{DED76D18-4125-4D99-9459-B6F0C51CC4D0}" destId="{0E309DCD-BAE5-4E37-B6F2-073ECF4746B0}" srcOrd="1" destOrd="0" parTransId="{E447AF96-8369-420E-A344-9F92EADAF672}" sibTransId="{D41FAE78-C64D-4DF1-A5F6-D53A32C8D5D8}"/>
    <dgm:cxn modelId="{522A82F7-DD95-43AC-8CF9-17025F472173}" type="presParOf" srcId="{248E44D8-9A17-41FC-827E-41C11B892CF0}" destId="{FD212164-A77D-4D88-B923-D4586A456D43}" srcOrd="0" destOrd="0" presId="urn:microsoft.com/office/officeart/2005/8/layout/default"/>
    <dgm:cxn modelId="{D346D2BE-A815-424B-AEC4-665096739327}" type="presParOf" srcId="{248E44D8-9A17-41FC-827E-41C11B892CF0}" destId="{0EDFBE5F-5214-4B00-9AA9-3DA492FB8E5E}" srcOrd="1" destOrd="0" presId="urn:microsoft.com/office/officeart/2005/8/layout/default"/>
    <dgm:cxn modelId="{9907C38E-F589-446D-B2FC-21B7CCDC7BBC}" type="presParOf" srcId="{248E44D8-9A17-41FC-827E-41C11B892CF0}" destId="{4F45208F-EFFB-4073-B369-9AD525CD2446}" srcOrd="2" destOrd="0" presId="urn:microsoft.com/office/officeart/2005/8/layout/default"/>
    <dgm:cxn modelId="{D070988C-71C1-455C-AA8A-B61C622CEF94}" type="presParOf" srcId="{248E44D8-9A17-41FC-827E-41C11B892CF0}" destId="{AC4BD935-7D2C-418A-841E-F153B35138E7}" srcOrd="3" destOrd="0" presId="urn:microsoft.com/office/officeart/2005/8/layout/default"/>
    <dgm:cxn modelId="{83FFEC19-5919-4B8C-9F30-84BDE3F34ACD}" type="presParOf" srcId="{248E44D8-9A17-41FC-827E-41C11B892CF0}" destId="{ED1358C4-FED7-4CA7-B5DF-39A3A98F04B8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5EA999-E555-4426-B077-DD46A8614E22}" type="doc">
      <dgm:prSet loTypeId="urn:microsoft.com/office/officeart/2005/8/layout/process1" loCatId="process" qsTypeId="urn:microsoft.com/office/officeart/2005/8/quickstyle/simple5" qsCatId="simple" csTypeId="urn:microsoft.com/office/officeart/2005/8/colors/colorful1" csCatId="colorful" phldr="1"/>
      <dgm:spPr/>
    </dgm:pt>
    <dgm:pt modelId="{37A7B40A-8F30-4B50-B9F5-560B55887649}">
      <dgm:prSet phldrT="[Texto]"/>
      <dgm:spPr/>
      <dgm:t>
        <a:bodyPr/>
        <a:lstStyle/>
        <a:p>
          <a:r>
            <a:rPr lang="es-MX" b="1" dirty="0" smtClean="0"/>
            <a:t>Evaluación para el aprendizaje</a:t>
          </a:r>
        </a:p>
        <a:p>
          <a:r>
            <a:rPr lang="es-MX" b="1" dirty="0" smtClean="0"/>
            <a:t>4º </a:t>
          </a:r>
          <a:r>
            <a:rPr lang="es-MX" b="1" dirty="0" err="1" smtClean="0"/>
            <a:t>sem</a:t>
          </a:r>
          <a:endParaRPr lang="es-MX" b="1" dirty="0"/>
        </a:p>
      </dgm:t>
    </dgm:pt>
    <dgm:pt modelId="{B1F835D0-7731-4E03-A3CE-8782E2DE5B09}" type="parTrans" cxnId="{5AB6C69D-4EA4-44A9-9216-7C4D073723EB}">
      <dgm:prSet/>
      <dgm:spPr/>
      <dgm:t>
        <a:bodyPr/>
        <a:lstStyle/>
        <a:p>
          <a:endParaRPr lang="es-MX"/>
        </a:p>
      </dgm:t>
    </dgm:pt>
    <dgm:pt modelId="{58C1DAF0-E20B-4424-89BB-A2F32D62FB28}" type="sibTrans" cxnId="{5AB6C69D-4EA4-44A9-9216-7C4D073723EB}">
      <dgm:prSet/>
      <dgm:spPr/>
      <dgm:t>
        <a:bodyPr/>
        <a:lstStyle/>
        <a:p>
          <a:endParaRPr lang="es-MX"/>
        </a:p>
      </dgm:t>
    </dgm:pt>
    <dgm:pt modelId="{5682E313-654F-427C-9654-8EEA755FDF67}">
      <dgm:prSet phldrT="[Texto]"/>
      <dgm:spPr>
        <a:solidFill>
          <a:schemeClr val="accent2"/>
        </a:solidFill>
      </dgm:spPr>
      <dgm:t>
        <a:bodyPr/>
        <a:lstStyle/>
        <a:p>
          <a:r>
            <a:rPr lang="es-MX" b="1" dirty="0" smtClean="0"/>
            <a:t>Diagnóstico e intervención socioeducativa</a:t>
          </a:r>
        </a:p>
        <a:p>
          <a:r>
            <a:rPr lang="es-MX" b="1" dirty="0" smtClean="0"/>
            <a:t>6º </a:t>
          </a:r>
          <a:r>
            <a:rPr lang="es-MX" b="1" dirty="0" err="1" smtClean="0"/>
            <a:t>sem</a:t>
          </a:r>
          <a:endParaRPr lang="es-MX" b="1" dirty="0"/>
        </a:p>
      </dgm:t>
    </dgm:pt>
    <dgm:pt modelId="{03AEB74D-6788-4915-AB39-E60CF5794DDE}" type="parTrans" cxnId="{566D0AB1-9DDF-4793-B6CC-D7C201AB119A}">
      <dgm:prSet/>
      <dgm:spPr/>
      <dgm:t>
        <a:bodyPr/>
        <a:lstStyle/>
        <a:p>
          <a:endParaRPr lang="es-MX"/>
        </a:p>
      </dgm:t>
    </dgm:pt>
    <dgm:pt modelId="{B9500F16-D241-4335-806F-2DFF0BBDFD6E}" type="sibTrans" cxnId="{566D0AB1-9DDF-4793-B6CC-D7C201AB119A}">
      <dgm:prSet/>
      <dgm:spPr/>
      <dgm:t>
        <a:bodyPr/>
        <a:lstStyle/>
        <a:p>
          <a:endParaRPr lang="es-MX"/>
        </a:p>
      </dgm:t>
    </dgm:pt>
    <dgm:pt modelId="{48116F37-A141-46F1-9A35-C5F288624D90}">
      <dgm:prSet phldrT="[Texto]" custT="1"/>
      <dgm:spPr/>
      <dgm:t>
        <a:bodyPr/>
        <a:lstStyle/>
        <a:p>
          <a:r>
            <a:rPr lang="es-MX" sz="3200" b="1" dirty="0" smtClean="0"/>
            <a:t>HBIE</a:t>
          </a:r>
          <a:endParaRPr lang="es-MX" sz="3200" b="1" dirty="0"/>
        </a:p>
      </dgm:t>
    </dgm:pt>
    <dgm:pt modelId="{0D0B722B-7E96-4304-90F0-F15240268F1C}" type="parTrans" cxnId="{3A925643-BD86-4EF4-AA1B-0270E02DD305}">
      <dgm:prSet/>
      <dgm:spPr/>
      <dgm:t>
        <a:bodyPr/>
        <a:lstStyle/>
        <a:p>
          <a:endParaRPr lang="es-MX"/>
        </a:p>
      </dgm:t>
    </dgm:pt>
    <dgm:pt modelId="{43982E8C-137C-4D63-BE8C-D49941A07056}" type="sibTrans" cxnId="{3A925643-BD86-4EF4-AA1B-0270E02DD305}">
      <dgm:prSet/>
      <dgm:spPr/>
      <dgm:t>
        <a:bodyPr/>
        <a:lstStyle/>
        <a:p>
          <a:endParaRPr lang="es-MX"/>
        </a:p>
      </dgm:t>
    </dgm:pt>
    <dgm:pt modelId="{F09AD97A-8620-48F0-A24F-1C42EF34EDDB}" type="pres">
      <dgm:prSet presAssocID="{A25EA999-E555-4426-B077-DD46A8614E22}" presName="Name0" presStyleCnt="0">
        <dgm:presLayoutVars>
          <dgm:dir/>
          <dgm:resizeHandles val="exact"/>
        </dgm:presLayoutVars>
      </dgm:prSet>
      <dgm:spPr/>
    </dgm:pt>
    <dgm:pt modelId="{BADB4434-49D4-4780-9469-31F11EE42079}" type="pres">
      <dgm:prSet presAssocID="{37A7B40A-8F30-4B50-B9F5-560B5588764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EA1B094-AB71-4CE4-9B1E-048DC9B4A226}" type="pres">
      <dgm:prSet presAssocID="{58C1DAF0-E20B-4424-89BB-A2F32D62FB28}" presName="sibTrans" presStyleLbl="sibTrans2D1" presStyleIdx="0" presStyleCnt="2" custAng="10720721" custFlipHor="1" custScaleX="42997" custLinFactNeighborX="-71074" custLinFactNeighborY="16333"/>
      <dgm:spPr/>
      <dgm:t>
        <a:bodyPr/>
        <a:lstStyle/>
        <a:p>
          <a:endParaRPr lang="es-MX"/>
        </a:p>
      </dgm:t>
    </dgm:pt>
    <dgm:pt modelId="{9B8CAD01-6EF6-4153-BB85-215CA4D13DE8}" type="pres">
      <dgm:prSet presAssocID="{58C1DAF0-E20B-4424-89BB-A2F32D62FB28}" presName="connectorText" presStyleLbl="sibTrans2D1" presStyleIdx="0" presStyleCnt="2"/>
      <dgm:spPr/>
      <dgm:t>
        <a:bodyPr/>
        <a:lstStyle/>
        <a:p>
          <a:endParaRPr lang="es-MX"/>
        </a:p>
      </dgm:t>
    </dgm:pt>
    <dgm:pt modelId="{41377782-BCF1-490F-B61A-796A4DAA94E1}" type="pres">
      <dgm:prSet presAssocID="{5682E313-654F-427C-9654-8EEA755FDF67}" presName="node" presStyleLbl="node1" presStyleIdx="1" presStyleCnt="3" custLinFactX="93611" custLinFactNeighborX="100000" custLinFactNeighborY="191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2DF9F09-D515-49CF-A002-968D0A64ACD8}" type="pres">
      <dgm:prSet presAssocID="{B9500F16-D241-4335-806F-2DFF0BBDFD6E}" presName="sibTrans" presStyleLbl="sibTrans2D1" presStyleIdx="1" presStyleCnt="2"/>
      <dgm:spPr/>
      <dgm:t>
        <a:bodyPr/>
        <a:lstStyle/>
        <a:p>
          <a:endParaRPr lang="es-MX"/>
        </a:p>
      </dgm:t>
    </dgm:pt>
    <dgm:pt modelId="{B897CDF3-0581-4DAE-B851-945EB515C7C9}" type="pres">
      <dgm:prSet presAssocID="{B9500F16-D241-4335-806F-2DFF0BBDFD6E}" presName="connectorText" presStyleLbl="sibTrans2D1" presStyleIdx="1" presStyleCnt="2"/>
      <dgm:spPr/>
      <dgm:t>
        <a:bodyPr/>
        <a:lstStyle/>
        <a:p>
          <a:endParaRPr lang="es-MX"/>
        </a:p>
      </dgm:t>
    </dgm:pt>
    <dgm:pt modelId="{C6CB5483-684F-43BA-A99D-534E3D5E5125}" type="pres">
      <dgm:prSet presAssocID="{48116F37-A141-46F1-9A35-C5F288624D90}" presName="node" presStyleLbl="node1" presStyleIdx="2" presStyleCnt="3" custLinFactX="-94966" custLinFactNeighborX="-100000" custLinFactNeighborY="1614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FD948DC-8E2B-4279-A79E-74215134FC03}" type="presOf" srcId="{5682E313-654F-427C-9654-8EEA755FDF67}" destId="{41377782-BCF1-490F-B61A-796A4DAA94E1}" srcOrd="0" destOrd="0" presId="urn:microsoft.com/office/officeart/2005/8/layout/process1"/>
    <dgm:cxn modelId="{C77CFF90-C485-42E2-81F5-BBC24F71C233}" type="presOf" srcId="{37A7B40A-8F30-4B50-B9F5-560B55887649}" destId="{BADB4434-49D4-4780-9469-31F11EE42079}" srcOrd="0" destOrd="0" presId="urn:microsoft.com/office/officeart/2005/8/layout/process1"/>
    <dgm:cxn modelId="{E607EFC2-C09E-46BC-8C33-EF10A6DD4B33}" type="presOf" srcId="{B9500F16-D241-4335-806F-2DFF0BBDFD6E}" destId="{B897CDF3-0581-4DAE-B851-945EB515C7C9}" srcOrd="1" destOrd="0" presId="urn:microsoft.com/office/officeart/2005/8/layout/process1"/>
    <dgm:cxn modelId="{A14841D5-AF21-410F-87F7-1D96A78B8B54}" type="presOf" srcId="{A25EA999-E555-4426-B077-DD46A8614E22}" destId="{F09AD97A-8620-48F0-A24F-1C42EF34EDDB}" srcOrd="0" destOrd="0" presId="urn:microsoft.com/office/officeart/2005/8/layout/process1"/>
    <dgm:cxn modelId="{B23DC349-ACD2-4102-9FD2-08EB42AC0AB5}" type="presOf" srcId="{58C1DAF0-E20B-4424-89BB-A2F32D62FB28}" destId="{9B8CAD01-6EF6-4153-BB85-215CA4D13DE8}" srcOrd="1" destOrd="0" presId="urn:microsoft.com/office/officeart/2005/8/layout/process1"/>
    <dgm:cxn modelId="{5AB6C69D-4EA4-44A9-9216-7C4D073723EB}" srcId="{A25EA999-E555-4426-B077-DD46A8614E22}" destId="{37A7B40A-8F30-4B50-B9F5-560B55887649}" srcOrd="0" destOrd="0" parTransId="{B1F835D0-7731-4E03-A3CE-8782E2DE5B09}" sibTransId="{58C1DAF0-E20B-4424-89BB-A2F32D62FB28}"/>
    <dgm:cxn modelId="{3A925643-BD86-4EF4-AA1B-0270E02DD305}" srcId="{A25EA999-E555-4426-B077-DD46A8614E22}" destId="{48116F37-A141-46F1-9A35-C5F288624D90}" srcOrd="2" destOrd="0" parTransId="{0D0B722B-7E96-4304-90F0-F15240268F1C}" sibTransId="{43982E8C-137C-4D63-BE8C-D49941A07056}"/>
    <dgm:cxn modelId="{A90D5955-7344-4CB3-B2DC-ECE63330DD4E}" type="presOf" srcId="{58C1DAF0-E20B-4424-89BB-A2F32D62FB28}" destId="{6EA1B094-AB71-4CE4-9B1E-048DC9B4A226}" srcOrd="0" destOrd="0" presId="urn:microsoft.com/office/officeart/2005/8/layout/process1"/>
    <dgm:cxn modelId="{566D0AB1-9DDF-4793-B6CC-D7C201AB119A}" srcId="{A25EA999-E555-4426-B077-DD46A8614E22}" destId="{5682E313-654F-427C-9654-8EEA755FDF67}" srcOrd="1" destOrd="0" parTransId="{03AEB74D-6788-4915-AB39-E60CF5794DDE}" sibTransId="{B9500F16-D241-4335-806F-2DFF0BBDFD6E}"/>
    <dgm:cxn modelId="{95BA9B47-0260-4CDE-A9F1-2195C0D3AA4D}" type="presOf" srcId="{48116F37-A141-46F1-9A35-C5F288624D90}" destId="{C6CB5483-684F-43BA-A99D-534E3D5E5125}" srcOrd="0" destOrd="0" presId="urn:microsoft.com/office/officeart/2005/8/layout/process1"/>
    <dgm:cxn modelId="{B94632DC-08DF-45C5-B47E-766497587F00}" type="presOf" srcId="{B9500F16-D241-4335-806F-2DFF0BBDFD6E}" destId="{72DF9F09-D515-49CF-A002-968D0A64ACD8}" srcOrd="0" destOrd="0" presId="urn:microsoft.com/office/officeart/2005/8/layout/process1"/>
    <dgm:cxn modelId="{239D47D3-5C04-46FA-824B-140E8EAC22F3}" type="presParOf" srcId="{F09AD97A-8620-48F0-A24F-1C42EF34EDDB}" destId="{BADB4434-49D4-4780-9469-31F11EE42079}" srcOrd="0" destOrd="0" presId="urn:microsoft.com/office/officeart/2005/8/layout/process1"/>
    <dgm:cxn modelId="{F30B4D48-A4F4-4233-A3B7-3DFB007C00CE}" type="presParOf" srcId="{F09AD97A-8620-48F0-A24F-1C42EF34EDDB}" destId="{6EA1B094-AB71-4CE4-9B1E-048DC9B4A226}" srcOrd="1" destOrd="0" presId="urn:microsoft.com/office/officeart/2005/8/layout/process1"/>
    <dgm:cxn modelId="{29D5B628-69C1-4CC1-9939-37DEE384C3ED}" type="presParOf" srcId="{6EA1B094-AB71-4CE4-9B1E-048DC9B4A226}" destId="{9B8CAD01-6EF6-4153-BB85-215CA4D13DE8}" srcOrd="0" destOrd="0" presId="urn:microsoft.com/office/officeart/2005/8/layout/process1"/>
    <dgm:cxn modelId="{33F4B2B2-AB95-434E-98BC-0FD8F5F43C2C}" type="presParOf" srcId="{F09AD97A-8620-48F0-A24F-1C42EF34EDDB}" destId="{41377782-BCF1-490F-B61A-796A4DAA94E1}" srcOrd="2" destOrd="0" presId="urn:microsoft.com/office/officeart/2005/8/layout/process1"/>
    <dgm:cxn modelId="{DA9A19B5-78F3-4928-B8F3-B02C27D2F021}" type="presParOf" srcId="{F09AD97A-8620-48F0-A24F-1C42EF34EDDB}" destId="{72DF9F09-D515-49CF-A002-968D0A64ACD8}" srcOrd="3" destOrd="0" presId="urn:microsoft.com/office/officeart/2005/8/layout/process1"/>
    <dgm:cxn modelId="{0CCE013E-CF88-4C4E-9DD9-96F1E3119F0D}" type="presParOf" srcId="{72DF9F09-D515-49CF-A002-968D0A64ACD8}" destId="{B897CDF3-0581-4DAE-B851-945EB515C7C9}" srcOrd="0" destOrd="0" presId="urn:microsoft.com/office/officeart/2005/8/layout/process1"/>
    <dgm:cxn modelId="{0AF324DD-D495-413E-B0B0-9186209816E8}" type="presParOf" srcId="{F09AD97A-8620-48F0-A24F-1C42EF34EDDB}" destId="{C6CB5483-684F-43BA-A99D-534E3D5E512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26BD5B5-03D3-4D4D-9DB9-F8C4C04E0E34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C0B6C90A-0A29-492D-80BE-4E78045FEC58}">
      <dgm:prSet phldrT="[Texto]"/>
      <dgm:spPr/>
      <dgm:t>
        <a:bodyPr/>
        <a:lstStyle/>
        <a:p>
          <a:r>
            <a:rPr lang="es-MX" b="0" i="0" dirty="0" smtClean="0"/>
            <a:t>Fomentar en el docente en formación un razonamiento </a:t>
          </a:r>
          <a:r>
            <a:rPr lang="es-MX" b="0" i="0" u="sng" dirty="0" smtClean="0"/>
            <a:t>reflexivo</a:t>
          </a:r>
          <a:r>
            <a:rPr lang="es-MX" b="0" i="0" dirty="0" smtClean="0"/>
            <a:t>, </a:t>
          </a:r>
          <a:r>
            <a:rPr lang="es-MX" b="0" i="0" u="sng" dirty="0" smtClean="0"/>
            <a:t>sistemático</a:t>
          </a:r>
          <a:r>
            <a:rPr lang="es-MX" b="0" i="0" dirty="0" smtClean="0"/>
            <a:t>, </a:t>
          </a:r>
          <a:r>
            <a:rPr lang="es-MX" b="0" i="0" u="sng" dirty="0" smtClean="0"/>
            <a:t>planificado</a:t>
          </a:r>
          <a:r>
            <a:rPr lang="es-MX" b="0" i="0" dirty="0" smtClean="0"/>
            <a:t> y </a:t>
          </a:r>
          <a:r>
            <a:rPr lang="es-MX" b="0" i="0" u="sng" dirty="0" smtClean="0"/>
            <a:t>riguroso</a:t>
          </a:r>
          <a:r>
            <a:rPr lang="es-MX" b="0" i="0" dirty="0" smtClean="0"/>
            <a:t> que le permita sustentar su práctica educativa, basada tanto en los avances de la investigación como en el uso de metodologías e instrumentos necesarios para realizar intervenciones, que coadyuven a mejorar el potencial de los estudiantes de educación preescolar y primaria en México.</a:t>
          </a:r>
          <a:endParaRPr lang="es-MX" dirty="0"/>
        </a:p>
      </dgm:t>
    </dgm:pt>
    <dgm:pt modelId="{2CB3947C-5D59-40E0-9D04-C707A33086B0}" type="parTrans" cxnId="{9E604022-140A-4140-BBD5-247B5AD3EA26}">
      <dgm:prSet/>
      <dgm:spPr/>
      <dgm:t>
        <a:bodyPr/>
        <a:lstStyle/>
        <a:p>
          <a:endParaRPr lang="es-MX"/>
        </a:p>
      </dgm:t>
    </dgm:pt>
    <dgm:pt modelId="{C10AC48D-E42C-41BD-A7D5-C5FF0EAD6527}" type="sibTrans" cxnId="{9E604022-140A-4140-BBD5-247B5AD3EA26}">
      <dgm:prSet/>
      <dgm:spPr/>
      <dgm:t>
        <a:bodyPr/>
        <a:lstStyle/>
        <a:p>
          <a:endParaRPr lang="es-MX"/>
        </a:p>
      </dgm:t>
    </dgm:pt>
    <dgm:pt modelId="{D89E71BB-3081-47D3-B75C-116CCCC3208D}" type="pres">
      <dgm:prSet presAssocID="{B26BD5B5-03D3-4D4D-9DB9-F8C4C04E0E3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92B4FA7-C545-4312-BC5C-CAC9F6824424}" type="pres">
      <dgm:prSet presAssocID="{C0B6C90A-0A29-492D-80BE-4E78045FEC58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E604022-140A-4140-BBD5-247B5AD3EA26}" srcId="{B26BD5B5-03D3-4D4D-9DB9-F8C4C04E0E34}" destId="{C0B6C90A-0A29-492D-80BE-4E78045FEC58}" srcOrd="0" destOrd="0" parTransId="{2CB3947C-5D59-40E0-9D04-C707A33086B0}" sibTransId="{C10AC48D-E42C-41BD-A7D5-C5FF0EAD6527}"/>
    <dgm:cxn modelId="{1954E001-8DC9-45BC-8658-AEC388454CA9}" type="presOf" srcId="{B26BD5B5-03D3-4D4D-9DB9-F8C4C04E0E34}" destId="{D89E71BB-3081-47D3-B75C-116CCCC3208D}" srcOrd="0" destOrd="0" presId="urn:microsoft.com/office/officeart/2005/8/layout/default"/>
    <dgm:cxn modelId="{6C3E0790-D01D-45EF-A9AA-71BE046673F2}" type="presOf" srcId="{C0B6C90A-0A29-492D-80BE-4E78045FEC58}" destId="{292B4FA7-C545-4312-BC5C-CAC9F6824424}" srcOrd="0" destOrd="0" presId="urn:microsoft.com/office/officeart/2005/8/layout/default"/>
    <dgm:cxn modelId="{1C6988F0-F8D9-4426-BD33-F339786EEAB3}" type="presParOf" srcId="{D89E71BB-3081-47D3-B75C-116CCCC3208D}" destId="{292B4FA7-C545-4312-BC5C-CAC9F6824424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4C8E414-E075-4658-90D3-D60D23032DA2}" type="doc">
      <dgm:prSet loTypeId="urn:microsoft.com/office/officeart/2005/8/layout/arrow5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341B26F7-EFF7-4399-9748-A686C582C02E}">
      <dgm:prSet phldrT="[Texto]"/>
      <dgm:spPr/>
      <dgm:t>
        <a:bodyPr/>
        <a:lstStyle/>
        <a:p>
          <a:r>
            <a:rPr lang="es-MX" dirty="0" smtClean="0"/>
            <a:t>Cuantitativo </a:t>
          </a:r>
          <a:endParaRPr lang="es-MX" dirty="0"/>
        </a:p>
      </dgm:t>
    </dgm:pt>
    <dgm:pt modelId="{303BBD76-D123-4E5A-AB45-46CC402B908C}" type="parTrans" cxnId="{427657BD-A228-4580-9BAE-CF8E2DAE981A}">
      <dgm:prSet/>
      <dgm:spPr/>
      <dgm:t>
        <a:bodyPr/>
        <a:lstStyle/>
        <a:p>
          <a:endParaRPr lang="es-MX"/>
        </a:p>
      </dgm:t>
    </dgm:pt>
    <dgm:pt modelId="{E8F8728A-FD35-48F6-816C-9EEECD06B06A}" type="sibTrans" cxnId="{427657BD-A228-4580-9BAE-CF8E2DAE981A}">
      <dgm:prSet/>
      <dgm:spPr/>
      <dgm:t>
        <a:bodyPr/>
        <a:lstStyle/>
        <a:p>
          <a:endParaRPr lang="es-MX"/>
        </a:p>
      </dgm:t>
    </dgm:pt>
    <dgm:pt modelId="{473FB677-F2BE-413A-AF5F-4F0031A2B10E}">
      <dgm:prSet phldrT="[Texto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s-MX" dirty="0" smtClean="0"/>
            <a:t>Cualitativo </a:t>
          </a:r>
          <a:endParaRPr lang="es-MX" dirty="0"/>
        </a:p>
      </dgm:t>
    </dgm:pt>
    <dgm:pt modelId="{A6119F72-0AAC-43C0-AB98-5DFCDE0D8717}" type="parTrans" cxnId="{7EA447A1-3EE4-421A-B268-764021E58268}">
      <dgm:prSet/>
      <dgm:spPr/>
      <dgm:t>
        <a:bodyPr/>
        <a:lstStyle/>
        <a:p>
          <a:endParaRPr lang="es-MX"/>
        </a:p>
      </dgm:t>
    </dgm:pt>
    <dgm:pt modelId="{A295E714-F3B0-4891-9E61-B03BA60C394E}" type="sibTrans" cxnId="{7EA447A1-3EE4-421A-B268-764021E58268}">
      <dgm:prSet/>
      <dgm:spPr/>
      <dgm:t>
        <a:bodyPr/>
        <a:lstStyle/>
        <a:p>
          <a:endParaRPr lang="es-MX"/>
        </a:p>
      </dgm:t>
    </dgm:pt>
    <dgm:pt modelId="{523B241F-5ABC-46D8-9489-67F5034031EF}" type="pres">
      <dgm:prSet presAssocID="{C4C8E414-E075-4658-90D3-D60D23032DA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626271D-6BFA-4B3C-B36F-4B48FD8C7627}" type="pres">
      <dgm:prSet presAssocID="{341B26F7-EFF7-4399-9748-A686C582C02E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64A08B7-BB0A-4FC4-9400-7823810BE128}" type="pres">
      <dgm:prSet presAssocID="{473FB677-F2BE-413A-AF5F-4F0031A2B10E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6FC99E0-3D4C-47D7-AD1F-FCBDE5E90D0E}" type="presOf" srcId="{341B26F7-EFF7-4399-9748-A686C582C02E}" destId="{3626271D-6BFA-4B3C-B36F-4B48FD8C7627}" srcOrd="0" destOrd="0" presId="urn:microsoft.com/office/officeart/2005/8/layout/arrow5"/>
    <dgm:cxn modelId="{31A414F5-6015-4E03-9F5B-F2A0ECF784F9}" type="presOf" srcId="{473FB677-F2BE-413A-AF5F-4F0031A2B10E}" destId="{264A08B7-BB0A-4FC4-9400-7823810BE128}" srcOrd="0" destOrd="0" presId="urn:microsoft.com/office/officeart/2005/8/layout/arrow5"/>
    <dgm:cxn modelId="{7EA447A1-3EE4-421A-B268-764021E58268}" srcId="{C4C8E414-E075-4658-90D3-D60D23032DA2}" destId="{473FB677-F2BE-413A-AF5F-4F0031A2B10E}" srcOrd="1" destOrd="0" parTransId="{A6119F72-0AAC-43C0-AB98-5DFCDE0D8717}" sibTransId="{A295E714-F3B0-4891-9E61-B03BA60C394E}"/>
    <dgm:cxn modelId="{2BC32456-7510-401E-A9D9-CCF968A819B2}" type="presOf" srcId="{C4C8E414-E075-4658-90D3-D60D23032DA2}" destId="{523B241F-5ABC-46D8-9489-67F5034031EF}" srcOrd="0" destOrd="0" presId="urn:microsoft.com/office/officeart/2005/8/layout/arrow5"/>
    <dgm:cxn modelId="{427657BD-A228-4580-9BAE-CF8E2DAE981A}" srcId="{C4C8E414-E075-4658-90D3-D60D23032DA2}" destId="{341B26F7-EFF7-4399-9748-A686C582C02E}" srcOrd="0" destOrd="0" parTransId="{303BBD76-D123-4E5A-AB45-46CC402B908C}" sibTransId="{E8F8728A-FD35-48F6-816C-9EEECD06B06A}"/>
    <dgm:cxn modelId="{E6195968-852A-48AB-B816-983BD471EC4F}" type="presParOf" srcId="{523B241F-5ABC-46D8-9489-67F5034031EF}" destId="{3626271D-6BFA-4B3C-B36F-4B48FD8C7627}" srcOrd="0" destOrd="0" presId="urn:microsoft.com/office/officeart/2005/8/layout/arrow5"/>
    <dgm:cxn modelId="{2CA9A6B9-3DD0-44CF-A3B8-8AE88F658A21}" type="presParOf" srcId="{523B241F-5ABC-46D8-9489-67F5034031EF}" destId="{264A08B7-BB0A-4FC4-9400-7823810BE128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212164-A77D-4D88-B923-D4586A456D43}">
      <dsp:nvSpPr>
        <dsp:cNvPr id="0" name=""/>
        <dsp:cNvSpPr/>
      </dsp:nvSpPr>
      <dsp:spPr>
        <a:xfrm>
          <a:off x="892" y="148294"/>
          <a:ext cx="3482578" cy="208954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300" kern="1200" dirty="0" smtClean="0"/>
            <a:t>5º semestre</a:t>
          </a:r>
          <a:endParaRPr lang="es-MX" sz="3300" kern="1200" dirty="0"/>
        </a:p>
      </dsp:txBody>
      <dsp:txXfrm>
        <a:off x="892" y="148294"/>
        <a:ext cx="3482578" cy="2089546"/>
      </dsp:txXfrm>
    </dsp:sp>
    <dsp:sp modelId="{4F45208F-EFFB-4073-B369-9AD525CD2446}">
      <dsp:nvSpPr>
        <dsp:cNvPr id="0" name=""/>
        <dsp:cNvSpPr/>
      </dsp:nvSpPr>
      <dsp:spPr>
        <a:xfrm>
          <a:off x="3831728" y="148294"/>
          <a:ext cx="3482578" cy="208954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300" kern="1200" dirty="0" smtClean="0"/>
            <a:t>4 horas semanales</a:t>
          </a:r>
          <a:endParaRPr lang="es-MX" sz="3300" kern="1200" dirty="0"/>
        </a:p>
      </dsp:txBody>
      <dsp:txXfrm>
        <a:off x="3831728" y="148294"/>
        <a:ext cx="3482578" cy="2089546"/>
      </dsp:txXfrm>
    </dsp:sp>
    <dsp:sp modelId="{ED1358C4-FED7-4CA7-B5DF-39A3A98F04B8}">
      <dsp:nvSpPr>
        <dsp:cNvPr id="0" name=""/>
        <dsp:cNvSpPr/>
      </dsp:nvSpPr>
      <dsp:spPr>
        <a:xfrm>
          <a:off x="1916310" y="2586099"/>
          <a:ext cx="3482578" cy="208954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300" kern="1200" dirty="0" smtClean="0"/>
            <a:t>Trayecto Formativo: Psicopedagógico</a:t>
          </a:r>
          <a:endParaRPr lang="es-MX" sz="3300" kern="1200" dirty="0"/>
        </a:p>
      </dsp:txBody>
      <dsp:txXfrm>
        <a:off x="1916310" y="2586099"/>
        <a:ext cx="3482578" cy="20895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DB4434-49D4-4780-9469-31F11EE42079}">
      <dsp:nvSpPr>
        <dsp:cNvPr id="0" name=""/>
        <dsp:cNvSpPr/>
      </dsp:nvSpPr>
      <dsp:spPr>
        <a:xfrm>
          <a:off x="6429" y="1138720"/>
          <a:ext cx="1921668" cy="12610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30000"/>
                <a:lumMod val="114000"/>
              </a:schemeClr>
            </a:gs>
            <a:gs pos="60000">
              <a:schemeClr val="accent2">
                <a:hueOff val="0"/>
                <a:satOff val="0"/>
                <a:lumOff val="0"/>
                <a:alphaOff val="0"/>
                <a:tint val="100000"/>
                <a:satMod val="106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</a:schemeClr>
            </a:gs>
          </a:gsLst>
          <a:lin ang="5400000" scaled="0"/>
        </a:gradFill>
        <a:ln>
          <a:noFill/>
        </a:ln>
        <a:effectLst>
          <a:reflection blurRad="12700" stA="24000" endPos="28000" dist="50800" dir="5400000" sy="-100000" rotWithShape="0"/>
        </a:effectLst>
        <a:scene3d>
          <a:camera prst="orthographicFront">
            <a:rot lat="0" lon="0" rev="0"/>
          </a:camera>
          <a:lightRig rig="threePt" dir="t">
            <a:rot lat="0" lon="0" rev="4800000"/>
          </a:lightRig>
        </a:scene3d>
        <a:sp3d>
          <a:bevelT w="6985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/>
            <a:t>Evaluación para el aprendizaje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/>
            <a:t>4º </a:t>
          </a:r>
          <a:r>
            <a:rPr lang="es-MX" sz="1800" b="1" kern="1200" dirty="0" err="1" smtClean="0"/>
            <a:t>sem</a:t>
          </a:r>
          <a:endParaRPr lang="es-MX" sz="1800" b="1" kern="1200" dirty="0"/>
        </a:p>
      </dsp:txBody>
      <dsp:txXfrm>
        <a:off x="43365" y="1175656"/>
        <a:ext cx="1847796" cy="1187223"/>
      </dsp:txXfrm>
    </dsp:sp>
    <dsp:sp modelId="{6EA1B094-AB71-4CE4-9B1E-048DC9B4A226}">
      <dsp:nvSpPr>
        <dsp:cNvPr id="0" name=""/>
        <dsp:cNvSpPr/>
      </dsp:nvSpPr>
      <dsp:spPr>
        <a:xfrm rot="10863489" flipH="1">
          <a:off x="2009370" y="1621125"/>
          <a:ext cx="760281" cy="4765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30000"/>
                <a:lumMod val="114000"/>
              </a:schemeClr>
            </a:gs>
            <a:gs pos="60000">
              <a:schemeClr val="accent2">
                <a:hueOff val="0"/>
                <a:satOff val="0"/>
                <a:lumOff val="0"/>
                <a:alphaOff val="0"/>
                <a:tint val="100000"/>
                <a:satMod val="106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</a:schemeClr>
            </a:gs>
          </a:gsLst>
          <a:lin ang="5400000" scaled="0"/>
        </a:gradFill>
        <a:ln>
          <a:noFill/>
        </a:ln>
        <a:effectLst>
          <a:reflection blurRad="12700" stA="24000" endPos="28000" dist="50800" dir="5400000" sy="-100000" rotWithShape="0"/>
        </a:effectLst>
        <a:scene3d>
          <a:camera prst="orthographicFront">
            <a:rot lat="0" lon="0" rev="0"/>
          </a:camera>
          <a:lightRig rig="threePt" dir="t">
            <a:rot lat="0" lon="0" rev="4800000"/>
          </a:lightRig>
        </a:scene3d>
        <a:sp3d>
          <a:bevelT w="6985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/>
        </a:p>
      </dsp:txBody>
      <dsp:txXfrm>
        <a:off x="2009382" y="1715120"/>
        <a:ext cx="617309" cy="285943"/>
      </dsp:txXfrm>
    </dsp:sp>
    <dsp:sp modelId="{41377782-BCF1-490F-B61A-796A4DAA94E1}">
      <dsp:nvSpPr>
        <dsp:cNvPr id="0" name=""/>
        <dsp:cNvSpPr/>
      </dsp:nvSpPr>
      <dsp:spPr>
        <a:xfrm>
          <a:off x="5264326" y="1162870"/>
          <a:ext cx="1921668" cy="1261095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>
          <a:reflection blurRad="12700" stA="24000" endPos="28000" dist="50800" dir="5400000" sy="-100000" rotWithShape="0"/>
        </a:effectLst>
        <a:scene3d>
          <a:camera prst="orthographicFront">
            <a:rot lat="0" lon="0" rev="0"/>
          </a:camera>
          <a:lightRig rig="threePt" dir="t">
            <a:rot lat="0" lon="0" rev="4800000"/>
          </a:lightRig>
        </a:scene3d>
        <a:sp3d>
          <a:bevelT w="6985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/>
            <a:t>Diagnóstico e intervención socioeducativa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/>
            <a:t>6º </a:t>
          </a:r>
          <a:r>
            <a:rPr lang="es-MX" sz="1800" b="1" kern="1200" dirty="0" err="1" smtClean="0"/>
            <a:t>sem</a:t>
          </a:r>
          <a:endParaRPr lang="es-MX" sz="1800" b="1" kern="1200" dirty="0"/>
        </a:p>
      </dsp:txBody>
      <dsp:txXfrm>
        <a:off x="5301262" y="1199806"/>
        <a:ext cx="1847796" cy="1187223"/>
      </dsp:txXfrm>
    </dsp:sp>
    <dsp:sp modelId="{72DF9F09-D515-49CF-A002-968D0A64ACD8}">
      <dsp:nvSpPr>
        <dsp:cNvPr id="0" name=""/>
        <dsp:cNvSpPr/>
      </dsp:nvSpPr>
      <dsp:spPr>
        <a:xfrm rot="10550792">
          <a:off x="4835602" y="1645444"/>
          <a:ext cx="291818" cy="4765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satMod val="130000"/>
                <a:lumMod val="114000"/>
              </a:schemeClr>
            </a:gs>
            <a:gs pos="60000">
              <a:schemeClr val="accent3">
                <a:hueOff val="0"/>
                <a:satOff val="0"/>
                <a:lumOff val="0"/>
                <a:alphaOff val="0"/>
                <a:tint val="100000"/>
                <a:satMod val="106000"/>
                <a:lum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</a:schemeClr>
            </a:gs>
          </a:gsLst>
          <a:lin ang="5400000" scaled="0"/>
        </a:gradFill>
        <a:ln>
          <a:noFill/>
        </a:ln>
        <a:effectLst>
          <a:reflection blurRad="12700" stA="24000" endPos="28000" dist="50800" dir="5400000" sy="-100000" rotWithShape="0"/>
        </a:effectLst>
        <a:scene3d>
          <a:camera prst="orthographicFront">
            <a:rot lat="0" lon="0" rev="0"/>
          </a:camera>
          <a:lightRig rig="threePt" dir="t">
            <a:rot lat="0" lon="0" rev="4800000"/>
          </a:lightRig>
        </a:scene3d>
        <a:sp3d>
          <a:bevelT w="6985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/>
        </a:p>
      </dsp:txBody>
      <dsp:txXfrm rot="10800000">
        <a:off x="4923032" y="1737589"/>
        <a:ext cx="204273" cy="285943"/>
      </dsp:txXfrm>
    </dsp:sp>
    <dsp:sp modelId="{C6CB5483-684F-43BA-A99D-534E3D5E5125}">
      <dsp:nvSpPr>
        <dsp:cNvPr id="0" name=""/>
        <dsp:cNvSpPr/>
      </dsp:nvSpPr>
      <dsp:spPr>
        <a:xfrm>
          <a:off x="2793502" y="1342299"/>
          <a:ext cx="1921668" cy="12610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satMod val="130000"/>
                <a:lumMod val="114000"/>
              </a:schemeClr>
            </a:gs>
            <a:gs pos="60000">
              <a:schemeClr val="accent4">
                <a:hueOff val="0"/>
                <a:satOff val="0"/>
                <a:lumOff val="0"/>
                <a:alphaOff val="0"/>
                <a:tint val="100000"/>
                <a:satMod val="106000"/>
                <a:lum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</a:schemeClr>
            </a:gs>
          </a:gsLst>
          <a:lin ang="5400000" scaled="0"/>
        </a:gradFill>
        <a:ln>
          <a:noFill/>
        </a:ln>
        <a:effectLst>
          <a:reflection blurRad="12700" stA="24000" endPos="28000" dist="50800" dir="5400000" sy="-100000" rotWithShape="0"/>
        </a:effectLst>
        <a:scene3d>
          <a:camera prst="orthographicFront">
            <a:rot lat="0" lon="0" rev="0"/>
          </a:camera>
          <a:lightRig rig="threePt" dir="t">
            <a:rot lat="0" lon="0" rev="4800000"/>
          </a:lightRig>
        </a:scene3d>
        <a:sp3d>
          <a:bevelT w="6985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b="1" kern="1200" dirty="0" smtClean="0"/>
            <a:t>HBIE</a:t>
          </a:r>
          <a:endParaRPr lang="es-MX" sz="3200" b="1" kern="1200" dirty="0"/>
        </a:p>
      </dsp:txBody>
      <dsp:txXfrm>
        <a:off x="2830438" y="1379235"/>
        <a:ext cx="1847796" cy="11872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2B4FA7-C545-4312-BC5C-CAC9F6824424}">
      <dsp:nvSpPr>
        <dsp:cNvPr id="0" name=""/>
        <dsp:cNvSpPr/>
      </dsp:nvSpPr>
      <dsp:spPr>
        <a:xfrm>
          <a:off x="0" y="289418"/>
          <a:ext cx="7315200" cy="43891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0" i="0" kern="1200" dirty="0" smtClean="0"/>
            <a:t>Fomentar en el docente en formación un razonamiento </a:t>
          </a:r>
          <a:r>
            <a:rPr lang="es-MX" sz="2800" b="0" i="0" u="sng" kern="1200" dirty="0" smtClean="0"/>
            <a:t>reflexivo</a:t>
          </a:r>
          <a:r>
            <a:rPr lang="es-MX" sz="2800" b="0" i="0" kern="1200" dirty="0" smtClean="0"/>
            <a:t>, </a:t>
          </a:r>
          <a:r>
            <a:rPr lang="es-MX" sz="2800" b="0" i="0" u="sng" kern="1200" dirty="0" smtClean="0"/>
            <a:t>sistemático</a:t>
          </a:r>
          <a:r>
            <a:rPr lang="es-MX" sz="2800" b="0" i="0" kern="1200" dirty="0" smtClean="0"/>
            <a:t>, </a:t>
          </a:r>
          <a:r>
            <a:rPr lang="es-MX" sz="2800" b="0" i="0" u="sng" kern="1200" dirty="0" smtClean="0"/>
            <a:t>planificado</a:t>
          </a:r>
          <a:r>
            <a:rPr lang="es-MX" sz="2800" b="0" i="0" kern="1200" dirty="0" smtClean="0"/>
            <a:t> y </a:t>
          </a:r>
          <a:r>
            <a:rPr lang="es-MX" sz="2800" b="0" i="0" u="sng" kern="1200" dirty="0" smtClean="0"/>
            <a:t>riguroso</a:t>
          </a:r>
          <a:r>
            <a:rPr lang="es-MX" sz="2800" b="0" i="0" kern="1200" dirty="0" smtClean="0"/>
            <a:t> que le permita sustentar su práctica educativa, basada tanto en los avances de la investigación como en el uso de metodologías e instrumentos necesarios para realizar intervenciones, que coadyuven a mejorar el potencial de los estudiantes de educación preescolar y primaria en México.</a:t>
          </a:r>
          <a:endParaRPr lang="es-MX" sz="2800" kern="1200" dirty="0"/>
        </a:p>
      </dsp:txBody>
      <dsp:txXfrm>
        <a:off x="0" y="289418"/>
        <a:ext cx="7315200" cy="43891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26271D-6BFA-4B3C-B36F-4B48FD8C7627}">
      <dsp:nvSpPr>
        <dsp:cNvPr id="0" name=""/>
        <dsp:cNvSpPr/>
      </dsp:nvSpPr>
      <dsp:spPr>
        <a:xfrm rot="16200000">
          <a:off x="672" y="163636"/>
          <a:ext cx="3561159" cy="3561159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smtClean="0"/>
            <a:t>Cuantitativo </a:t>
          </a:r>
          <a:endParaRPr lang="es-MX" sz="3600" kern="1200" dirty="0"/>
        </a:p>
      </dsp:txBody>
      <dsp:txXfrm rot="5400000">
        <a:off x="673" y="1053925"/>
        <a:ext cx="2937956" cy="1780579"/>
      </dsp:txXfrm>
    </dsp:sp>
    <dsp:sp modelId="{264A08B7-BB0A-4FC4-9400-7823810BE128}">
      <dsp:nvSpPr>
        <dsp:cNvPr id="0" name=""/>
        <dsp:cNvSpPr/>
      </dsp:nvSpPr>
      <dsp:spPr>
        <a:xfrm rot="5400000">
          <a:off x="3753367" y="163636"/>
          <a:ext cx="3561159" cy="3561159"/>
        </a:xfrm>
        <a:prstGeom prst="downArrow">
          <a:avLst>
            <a:gd name="adj1" fmla="val 50000"/>
            <a:gd name="adj2" fmla="val 35000"/>
          </a:avLst>
        </a:prstGeom>
        <a:solidFill>
          <a:schemeClr val="accent4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600" kern="1200" dirty="0" smtClean="0"/>
            <a:t>Cualitativo </a:t>
          </a:r>
          <a:endParaRPr lang="es-MX" sz="3600" kern="1200" dirty="0"/>
        </a:p>
      </dsp:txBody>
      <dsp:txXfrm rot="-5400000">
        <a:off x="4376571" y="1053926"/>
        <a:ext cx="2937956" cy="17805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ED06-FBCB-4DCD-99A0-1653151CEC2F}" type="datetimeFigureOut">
              <a:rPr lang="es-MX" smtClean="0"/>
              <a:t>20/08/2014</a:t>
            </a:fld>
            <a:endParaRPr lang="es-MX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E46A31-2244-490E-A3FA-1F104D1C3CA8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ED06-FBCB-4DCD-99A0-1653151CEC2F}" type="datetimeFigureOut">
              <a:rPr lang="es-MX" smtClean="0"/>
              <a:t>20/08/2014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6A31-2244-490E-A3FA-1F104D1C3CA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ED06-FBCB-4DCD-99A0-1653151CEC2F}" type="datetimeFigureOut">
              <a:rPr lang="es-MX" smtClean="0"/>
              <a:t>20/08/2014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6A31-2244-490E-A3FA-1F104D1C3CA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ED06-FBCB-4DCD-99A0-1653151CEC2F}" type="datetimeFigureOut">
              <a:rPr lang="es-MX" smtClean="0"/>
              <a:t>20/08/2014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6A31-2244-490E-A3FA-1F104D1C3CA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ED06-FBCB-4DCD-99A0-1653151CEC2F}" type="datetimeFigureOut">
              <a:rPr lang="es-MX" smtClean="0"/>
              <a:t>20/08/2014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6A31-2244-490E-A3FA-1F104D1C3CA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ED06-FBCB-4DCD-99A0-1653151CEC2F}" type="datetimeFigureOut">
              <a:rPr lang="es-MX" smtClean="0"/>
              <a:t>20/08/2014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6A31-2244-490E-A3FA-1F104D1C3CA8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ED06-FBCB-4DCD-99A0-1653151CEC2F}" type="datetimeFigureOut">
              <a:rPr lang="es-MX" smtClean="0"/>
              <a:t>20/08/2014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6A31-2244-490E-A3FA-1F104D1C3CA8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ED06-FBCB-4DCD-99A0-1653151CEC2F}" type="datetimeFigureOut">
              <a:rPr lang="es-MX" smtClean="0"/>
              <a:t>20/08/2014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6A31-2244-490E-A3FA-1F104D1C3CA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ED06-FBCB-4DCD-99A0-1653151CEC2F}" type="datetimeFigureOut">
              <a:rPr lang="es-MX" smtClean="0"/>
              <a:t>20/08/2014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6A31-2244-490E-A3FA-1F104D1C3CA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ED06-FBCB-4DCD-99A0-1653151CEC2F}" type="datetimeFigureOut">
              <a:rPr lang="es-MX" smtClean="0"/>
              <a:t>20/08/2014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6A31-2244-490E-A3FA-1F104D1C3CA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8ED06-FBCB-4DCD-99A0-1653151CEC2F}" type="datetimeFigureOut">
              <a:rPr lang="es-MX" smtClean="0"/>
              <a:t>20/08/2014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46A31-2244-490E-A3FA-1F104D1C3CA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C938ED06-FBCB-4DCD-99A0-1653151CEC2F}" type="datetimeFigureOut">
              <a:rPr lang="es-MX" smtClean="0"/>
              <a:t>20/08/2014</a:t>
            </a:fld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AEE46A31-2244-490E-A3FA-1F104D1C3CA8}" type="slidenum">
              <a:rPr lang="es-MX" smtClean="0"/>
              <a:t>‹Nº›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gespe.sep.gob.mx/reforma_curricular/planes/lepreeib/pyge_lepreeib" TargetMode="External"/><Relationship Id="rId13" Type="http://schemas.openxmlformats.org/officeDocument/2006/relationships/hyperlink" Target="http://www.dgespe.sep.gob.mx/reforma_curricular/planes/lepreeib/deis_lepreeib" TargetMode="External"/><Relationship Id="rId3" Type="http://schemas.openxmlformats.org/officeDocument/2006/relationships/hyperlink" Target="http://www.dgespe.sep.gob.mx/reforma_curricular/planes/lepreeib/pe_lepreeib" TargetMode="External"/><Relationship Id="rId7" Type="http://schemas.openxmlformats.org/officeDocument/2006/relationships/hyperlink" Target="http://www.dgespe.sep.gob.mx/reforma_curricular/planes/lepreeib/fdle_lepreeib" TargetMode="External"/><Relationship Id="rId12" Type="http://schemas.openxmlformats.org/officeDocument/2006/relationships/hyperlink" Target="http://www.dgespe.sep.gob.mx/reforma_curricular/planes/lepreeib/epea_lepreeib" TargetMode="External"/><Relationship Id="rId2" Type="http://schemas.openxmlformats.org/officeDocument/2006/relationships/hyperlink" Target="http://www.dgespe.sep.gob.mx/reforma_curricular/planes/lepreeib/esysfpcd_lepreeib" TargetMode="External"/><Relationship Id="rId16" Type="http://schemas.openxmlformats.org/officeDocument/2006/relationships/hyperlink" Target="http://www.dgespe.sep.gob.mx/reforma_curricular/planes/lepreeib/padlebem_lepreeib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gespe.sep.gob.mx/reforma_curricular/planes/lepreeib/hbplie_lepreeib" TargetMode="External"/><Relationship Id="rId11" Type="http://schemas.openxmlformats.org/officeDocument/2006/relationships/hyperlink" Target="http://www.dgespe.sep.gob.mx/reforma_curricular/planes/lepreeib/ada_lepreeib" TargetMode="External"/><Relationship Id="rId5" Type="http://schemas.openxmlformats.org/officeDocument/2006/relationships/hyperlink" Target="http://www.dgespe.sep.gob.mx/reforma_curricular/planes/lepreeib/tp_lepreeib" TargetMode="External"/><Relationship Id="rId15" Type="http://schemas.openxmlformats.org/officeDocument/2006/relationships/hyperlink" Target="http://www.dgespe.sep.gob.mx/reforma_curricular/planes/lepreeib/hdleem_lepreeib" TargetMode="External"/><Relationship Id="rId10" Type="http://schemas.openxmlformats.org/officeDocument/2006/relationships/hyperlink" Target="http://www.dgespe.sep.gob.mx/reforma_curricular/planes/lepreeib/bpda_lepreeib" TargetMode="External"/><Relationship Id="rId4" Type="http://schemas.openxmlformats.org/officeDocument/2006/relationships/hyperlink" Target="http://www.dgespe.sep.gob.mx/reforma_curricular/planes/lepreeib/ac_lepreeib" TargetMode="External"/><Relationship Id="rId9" Type="http://schemas.openxmlformats.org/officeDocument/2006/relationships/hyperlink" Target="http://www.dgespe.sep.gob.mx/reforma_curricular/planes/lepreeib/pddi_lepreeib" TargetMode="External"/><Relationship Id="rId14" Type="http://schemas.openxmlformats.org/officeDocument/2006/relationships/hyperlink" Target="http://www.dgespe.sep.gob.mx/reforma_curricular/planes/lepreeib/aepli_lepreeib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9512" y="1700808"/>
            <a:ext cx="7315200" cy="2595025"/>
          </a:xfrm>
        </p:spPr>
        <p:txBody>
          <a:bodyPr/>
          <a:lstStyle/>
          <a:p>
            <a:r>
              <a:rPr lang="es-MX" dirty="0" smtClean="0"/>
              <a:t>Herramientas Básicas para la Investigación Educativa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4437112"/>
            <a:ext cx="8784976" cy="1144632"/>
          </a:xfrm>
        </p:spPr>
        <p:txBody>
          <a:bodyPr>
            <a:normAutofit fontScale="92500"/>
          </a:bodyPr>
          <a:lstStyle/>
          <a:p>
            <a:endParaRPr lang="es-MX" b="1" dirty="0">
              <a:solidFill>
                <a:schemeClr val="tx2"/>
              </a:solidFill>
            </a:endParaRPr>
          </a:p>
          <a:p>
            <a:pPr algn="ctr"/>
            <a:r>
              <a:rPr lang="es-MX" b="1" dirty="0" smtClean="0">
                <a:solidFill>
                  <a:schemeClr val="tx2"/>
                </a:solidFill>
              </a:rPr>
              <a:t>COORDINADORES DEL CURSO:</a:t>
            </a:r>
          </a:p>
          <a:p>
            <a:pPr algn="ctr"/>
            <a:r>
              <a:rPr lang="es-MX" b="1" dirty="0" smtClean="0">
                <a:solidFill>
                  <a:schemeClr val="tx2"/>
                </a:solidFill>
              </a:rPr>
              <a:t>Gerardo Garza Alcalá, José Luis Perales Torres, Adán Tovar Yáñez</a:t>
            </a:r>
            <a:endParaRPr lang="es-MX" b="1" dirty="0">
              <a:solidFill>
                <a:schemeClr val="tx2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12160" y="69269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tx2"/>
                </a:solidFill>
              </a:rPr>
              <a:t>ENCUADRE</a:t>
            </a: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59" y="116632"/>
            <a:ext cx="1485900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1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97957" y="1088152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MX" sz="2400" dirty="0" smtClean="0">
                <a:solidFill>
                  <a:srgbClr val="FFFF00"/>
                </a:solidFill>
                <a:latin typeface="Arial Rounded MT Bold" panose="020F0704030504030204" pitchFamily="34" charset="0"/>
                <a:cs typeface="Lucida Sans Unicode" panose="020B0602030504020204" pitchFamily="34" charset="0"/>
              </a:rPr>
              <a:t>4. Diseña </a:t>
            </a:r>
            <a:r>
              <a:rPr lang="es-MX" sz="2400" dirty="0">
                <a:solidFill>
                  <a:srgbClr val="FFFF00"/>
                </a:solidFill>
                <a:latin typeface="Arial Rounded MT Bold" panose="020F0704030504030204" pitchFamily="34" charset="0"/>
                <a:cs typeface="Lucida Sans Unicode" panose="020B0602030504020204" pitchFamily="34" charset="0"/>
              </a:rPr>
              <a:t>protocolos e instrumentos de investigación educativa pertinentes y rigurosos que le permiten indagar en torno a objetos de estudio y situaciones-problema del contexto donde realiza su práctica docente.</a:t>
            </a:r>
          </a:p>
          <a:p>
            <a:pPr lvl="0" algn="just"/>
            <a:r>
              <a:rPr lang="es-MX" sz="2400" dirty="0" smtClean="0">
                <a:latin typeface="Arial Rounded MT Bold" panose="020F0704030504030204" pitchFamily="34" charset="0"/>
              </a:rPr>
              <a:t>5. Elabora </a:t>
            </a:r>
            <a:r>
              <a:rPr lang="es-MX" sz="2400" dirty="0">
                <a:latin typeface="Arial Rounded MT Bold" panose="020F0704030504030204" pitchFamily="34" charset="0"/>
              </a:rPr>
              <a:t>documentos de difusión y divulgación para socializar la información producto de sus indagaciones.</a:t>
            </a:r>
          </a:p>
          <a:p>
            <a:pPr lvl="0" algn="just"/>
            <a:r>
              <a:rPr lang="es-MX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6. Usa </a:t>
            </a:r>
            <a:r>
              <a:rPr lang="es-MX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las TIC como herramientas de comunicación, enseñanza y aprendizaje.</a:t>
            </a:r>
          </a:p>
          <a:p>
            <a:pPr algn="just"/>
            <a:r>
              <a:rPr lang="es-MX" sz="2400" dirty="0" smtClean="0">
                <a:latin typeface="Arial Rounded MT Bold" panose="020F0704030504030204" pitchFamily="34" charset="0"/>
              </a:rPr>
              <a:t>7. Emplea </a:t>
            </a:r>
            <a:r>
              <a:rPr lang="es-MX" sz="2400" dirty="0">
                <a:latin typeface="Arial Rounded MT Bold" panose="020F0704030504030204" pitchFamily="34" charset="0"/>
              </a:rPr>
              <a:t>la tecnología informática para generar comunidades de aprendizaje.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0" y="210706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Contribuye a Competencias </a:t>
            </a:r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</a:t>
            </a:r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rofesionales </a:t>
            </a:r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del </a:t>
            </a:r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Perfil </a:t>
            </a:r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de </a:t>
            </a:r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Egreso</a:t>
            </a:r>
            <a:endParaRPr lang="es-MX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9419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83968" y="1471424"/>
            <a:ext cx="453650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s-MX" sz="2800" dirty="0">
                <a:latin typeface="Arial Rounded MT Bold" panose="020F0704030504030204" pitchFamily="34" charset="0"/>
              </a:rPr>
              <a:t>Construcción e instrumentación de proyectos de investigación ad hoc en contextos educativos </a:t>
            </a:r>
            <a:r>
              <a:rPr lang="es-MX" sz="2800" dirty="0" smtClean="0">
                <a:latin typeface="Arial Rounded MT Bold" panose="020F0704030504030204" pitchFamily="34" charset="0"/>
              </a:rPr>
              <a:t>mexicanos</a:t>
            </a:r>
            <a:endParaRPr lang="es-MX" sz="2800" dirty="0">
              <a:latin typeface="Arial Rounded MT Bold" panose="020F0704030504030204" pitchFamily="34" charset="0"/>
            </a:endParaRPr>
          </a:p>
        </p:txBody>
      </p:sp>
      <p:pic>
        <p:nvPicPr>
          <p:cNvPr id="3074" name="Picture 2" descr="C:\Users\BlueLight\Pictures\Imagenes Varias\Compromis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92696"/>
            <a:ext cx="3960440" cy="5735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458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543446"/>
            <a:ext cx="8064896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s-MX" sz="2400" dirty="0" smtClean="0">
                <a:latin typeface="Arial Rounded MT Bold" panose="020F0704030504030204" pitchFamily="34" charset="0"/>
              </a:rPr>
              <a:t>Integrar </a:t>
            </a:r>
            <a:r>
              <a:rPr lang="es-MX" sz="2400" dirty="0">
                <a:latin typeface="Arial Rounded MT Bold" panose="020F0704030504030204" pitchFamily="34" charset="0"/>
              </a:rPr>
              <a:t>una comunidad de aprendizaje en plataforma con un doble propósito: </a:t>
            </a:r>
            <a:endParaRPr lang="es-MX" sz="2400" dirty="0" smtClean="0">
              <a:latin typeface="Arial Rounded MT Bold" panose="020F0704030504030204" pitchFamily="34" charset="0"/>
            </a:endParaRPr>
          </a:p>
          <a:p>
            <a:pPr lvl="0"/>
            <a:endParaRPr lang="es-MX" sz="2400" dirty="0" smtClean="0">
              <a:latin typeface="Arial Rounded MT Bold" panose="020F0704030504030204" pitchFamily="34" charset="0"/>
            </a:endParaRPr>
          </a:p>
          <a:p>
            <a:pPr lvl="0" algn="just"/>
            <a:r>
              <a:rPr lang="es-MX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Compartir </a:t>
            </a:r>
            <a:r>
              <a:rPr lang="es-MX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y discutir ejemplos de investigación educativa seleccionados bajo un núcleo de problemas que aquejan al contexto educativo mexicano en el nivel de la educación </a:t>
            </a:r>
            <a:r>
              <a:rPr lang="es-MX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básica.</a:t>
            </a:r>
          </a:p>
          <a:p>
            <a:pPr lvl="0" algn="just"/>
            <a:endParaRPr lang="es-MX" sz="2400" dirty="0" smtClean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lvl="0"/>
            <a:r>
              <a:rPr lang="es-MX" sz="2400" dirty="0" smtClean="0">
                <a:latin typeface="Arial Rounded MT Bold" panose="020F0704030504030204" pitchFamily="34" charset="0"/>
              </a:rPr>
              <a:t>Por </a:t>
            </a:r>
            <a:r>
              <a:rPr lang="es-MX" sz="2400" dirty="0">
                <a:latin typeface="Arial Rounded MT Bold" panose="020F0704030504030204" pitchFamily="34" charset="0"/>
              </a:rPr>
              <a:t>otra parte, construir colaborativamente proyectos de investigación. S</a:t>
            </a:r>
            <a:r>
              <a:rPr lang="es-MX" sz="2400" dirty="0" smtClean="0">
                <a:latin typeface="Arial Rounded MT Bold" panose="020F0704030504030204" pitchFamily="34" charset="0"/>
              </a:rPr>
              <a:t>e </a:t>
            </a:r>
            <a:r>
              <a:rPr lang="es-MX" sz="2400" dirty="0">
                <a:latin typeface="Arial Rounded MT Bold" panose="020F0704030504030204" pitchFamily="34" charset="0"/>
              </a:rPr>
              <a:t>espera que los participantes </a:t>
            </a:r>
            <a:r>
              <a:rPr lang="es-MX" sz="2400" dirty="0" smtClean="0">
                <a:latin typeface="Arial Rounded MT Bold" panose="020F0704030504030204" pitchFamily="34" charset="0"/>
              </a:rPr>
              <a:t>tengan de </a:t>
            </a:r>
            <a:r>
              <a:rPr lang="es-MX" sz="2400" dirty="0">
                <a:latin typeface="Arial Rounded MT Bold" panose="020F0704030504030204" pitchFamily="34" charset="0"/>
              </a:rPr>
              <a:t>manera efectiva apoyos </a:t>
            </a:r>
            <a:r>
              <a:rPr lang="es-MX" sz="2400" dirty="0" smtClean="0">
                <a:latin typeface="Arial Rounded MT Bold" panose="020F0704030504030204" pitchFamily="34" charset="0"/>
              </a:rPr>
              <a:t>para lograr </a:t>
            </a:r>
            <a:r>
              <a:rPr lang="es-MX" sz="2400" dirty="0">
                <a:latin typeface="Arial Rounded MT Bold" panose="020F0704030504030204" pitchFamily="34" charset="0"/>
              </a:rPr>
              <a:t>reflexionar y </a:t>
            </a:r>
            <a:r>
              <a:rPr lang="es-MX" sz="2400" dirty="0" smtClean="0">
                <a:latin typeface="Arial Rounded MT Bold" panose="020F0704030504030204" pitchFamily="34" charset="0"/>
              </a:rPr>
              <a:t>gradualmente e incorporar </a:t>
            </a:r>
            <a:r>
              <a:rPr lang="es-MX" sz="2400" dirty="0">
                <a:latin typeface="Arial Rounded MT Bold" panose="020F0704030504030204" pitchFamily="34" charset="0"/>
              </a:rPr>
              <a:t>el saber y hacer de los procesos de investigación en contextos educativos. </a:t>
            </a:r>
          </a:p>
        </p:txBody>
      </p:sp>
    </p:spTree>
    <p:extLst>
      <p:ext uri="{BB962C8B-B14F-4D97-AF65-F5344CB8AC3E}">
        <p14:creationId xmlns:p14="http://schemas.microsoft.com/office/powerpoint/2010/main" val="2217095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188640"/>
            <a:ext cx="4824536" cy="61247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es-MX" sz="2800" dirty="0">
                <a:latin typeface="Arial Rounded MT Bold" panose="020F0704030504030204" pitchFamily="34" charset="0"/>
              </a:rPr>
              <a:t>Elaboración y gestión de blogs para compartir y documentar los procesos desarrollados a lo largo del curso en</a:t>
            </a:r>
            <a:r>
              <a:rPr lang="es-MX" sz="2800" dirty="0">
                <a:solidFill>
                  <a:schemeClr val="accent6">
                    <a:lumMod val="50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s-MX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la planeación y desarrollo de proyectos de investigación sencillos que respondan a problemas de investigación identificados por los estudiantes y que representen áreas de oportunidad para mejorar el quehacer docente.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364088" y="2420888"/>
            <a:ext cx="3511890" cy="39703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s-MX" sz="28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Uso básico de paquetes informáticos para el análisis de datos: SPSS para análisis cuantitativos y </a:t>
            </a:r>
            <a:r>
              <a:rPr lang="es-MX" sz="2800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ATLAS.ti </a:t>
            </a:r>
            <a:r>
              <a:rPr lang="es-MX" sz="28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para datos cualitativos.</a:t>
            </a:r>
          </a:p>
        </p:txBody>
      </p:sp>
    </p:spTree>
    <p:extLst>
      <p:ext uri="{BB962C8B-B14F-4D97-AF65-F5344CB8AC3E}">
        <p14:creationId xmlns:p14="http://schemas.microsoft.com/office/powerpoint/2010/main" val="2707229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Evaluación (en construcción)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44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116632"/>
            <a:ext cx="7315200" cy="1154097"/>
          </a:xfrm>
        </p:spPr>
        <p:txBody>
          <a:bodyPr/>
          <a:lstStyle/>
          <a:p>
            <a:r>
              <a:rPr lang="es-MX" dirty="0" smtClean="0"/>
              <a:t>Fechas relevantes: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628800"/>
            <a:ext cx="7315200" cy="4968552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es-ES_tradnl" sz="1800" b="1" dirty="0"/>
              <a:t>Exámenes institucionales:</a:t>
            </a:r>
            <a:endParaRPr lang="es-MX" sz="1800" dirty="0"/>
          </a:p>
          <a:p>
            <a:r>
              <a:rPr lang="es-ES_tradnl" sz="1800" dirty="0"/>
              <a:t>Primer parcial: 6 al 8 de octubre </a:t>
            </a:r>
            <a:endParaRPr lang="es-MX" sz="1800" dirty="0"/>
          </a:p>
          <a:p>
            <a:r>
              <a:rPr lang="es-ES_tradnl" sz="1800" dirty="0"/>
              <a:t>Segundo parcial: 18 al 20 de noviembre</a:t>
            </a:r>
            <a:endParaRPr lang="es-MX" sz="1800" dirty="0"/>
          </a:p>
          <a:p>
            <a:r>
              <a:rPr lang="es-ES_tradnl" sz="1800" dirty="0"/>
              <a:t>Tercer parcial: 19, 20 y 21 de enero (semestrales)</a:t>
            </a:r>
            <a:endParaRPr lang="es-MX" sz="1800" dirty="0"/>
          </a:p>
          <a:p>
            <a:endParaRPr lang="es-ES_tradnl" sz="1800" b="1" dirty="0" smtClean="0"/>
          </a:p>
          <a:p>
            <a:pPr marL="45720" indent="0" algn="ctr">
              <a:buNone/>
            </a:pPr>
            <a:r>
              <a:rPr lang="es-ES_tradnl" sz="1800" b="1" dirty="0" smtClean="0"/>
              <a:t>Jornadas </a:t>
            </a:r>
            <a:r>
              <a:rPr lang="es-ES_tradnl" sz="1800" b="1" dirty="0"/>
              <a:t>de Observación y Práctica Docente</a:t>
            </a:r>
            <a:endParaRPr lang="es-MX" sz="1800" dirty="0"/>
          </a:p>
          <a:p>
            <a:pPr marL="45720" indent="0">
              <a:buNone/>
            </a:pPr>
            <a:endParaRPr lang="es-MX" sz="1800" dirty="0"/>
          </a:p>
          <a:p>
            <a:r>
              <a:rPr lang="es-ES_tradnl" sz="1800" u="sng" dirty="0"/>
              <a:t>Primera Jornada:</a:t>
            </a:r>
            <a:endParaRPr lang="es-MX" sz="1800" dirty="0"/>
          </a:p>
          <a:p>
            <a:r>
              <a:rPr lang="es-ES_tradnl" sz="1800" dirty="0"/>
              <a:t>Visita  Previa: 17 De Septiembre</a:t>
            </a:r>
            <a:endParaRPr lang="es-MX" sz="1800" dirty="0"/>
          </a:p>
          <a:p>
            <a:r>
              <a:rPr lang="es-ES_tradnl" sz="1800" dirty="0"/>
              <a:t>Jornada Del 6 Al 17 De Octubre</a:t>
            </a:r>
            <a:endParaRPr lang="es-MX" sz="1800" dirty="0"/>
          </a:p>
          <a:p>
            <a:pPr marL="45720" indent="0">
              <a:buNone/>
            </a:pPr>
            <a:endParaRPr lang="es-MX" sz="1800" dirty="0"/>
          </a:p>
          <a:p>
            <a:r>
              <a:rPr lang="es-ES_tradnl" sz="1800" u="sng" dirty="0"/>
              <a:t>Segunda Jornada</a:t>
            </a:r>
            <a:endParaRPr lang="es-MX" sz="1800" dirty="0"/>
          </a:p>
          <a:p>
            <a:r>
              <a:rPr lang="es-ES_tradnl" sz="1800" dirty="0"/>
              <a:t>Visita Previa: 5 De Noviembre</a:t>
            </a:r>
            <a:endParaRPr lang="es-MX" sz="1800" dirty="0"/>
          </a:p>
          <a:p>
            <a:r>
              <a:rPr lang="es-ES_tradnl" sz="1800" dirty="0"/>
              <a:t>Jornada Del 24 De Noviembre Al 5 De Diciembre</a:t>
            </a:r>
            <a:endParaRPr lang="es-MX" sz="1800" dirty="0"/>
          </a:p>
          <a:p>
            <a:endParaRPr lang="es-MX" sz="1800" dirty="0"/>
          </a:p>
        </p:txBody>
      </p:sp>
    </p:spTree>
    <p:extLst>
      <p:ext uri="{BB962C8B-B14F-4D97-AF65-F5344CB8AC3E}">
        <p14:creationId xmlns:p14="http://schemas.microsoft.com/office/powerpoint/2010/main" val="30169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 rot="20865961">
            <a:off x="914400" y="1006244"/>
            <a:ext cx="7315200" cy="2595025"/>
          </a:xfrm>
        </p:spPr>
        <p:txBody>
          <a:bodyPr/>
          <a:lstStyle/>
          <a:p>
            <a:pPr algn="ctr"/>
            <a:r>
              <a:rPr lang="es-MX" dirty="0" smtClean="0"/>
              <a:t>Comentarios finales??</a:t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GRACIAS </a:t>
            </a:r>
            <a:r>
              <a:rPr lang="es-MX" dirty="0"/>
              <a:t>y</a:t>
            </a:r>
            <a:r>
              <a:rPr lang="es-MX" dirty="0" smtClean="0"/>
              <a:t> éxito!!</a:t>
            </a:r>
            <a:endParaRPr lang="es-MX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2800" b="1" dirty="0" smtClean="0"/>
              <a:t>Adán Tovar Yáñez</a:t>
            </a:r>
          </a:p>
          <a:p>
            <a:pPr algn="ctr"/>
            <a:r>
              <a:rPr lang="es-MX" sz="2800" b="1" dirty="0" smtClean="0"/>
              <a:t>Email: adtoya10@hotmail.com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64692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2655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GENERALIDADES DEL CURSO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2345314"/>
              </p:ext>
            </p:extLst>
          </p:nvPr>
        </p:nvGraphicFramePr>
        <p:xfrm>
          <a:off x="914400" y="1484784"/>
          <a:ext cx="7315200" cy="4823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538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332656"/>
            <a:ext cx="7315200" cy="1154097"/>
          </a:xfrm>
        </p:spPr>
        <p:txBody>
          <a:bodyPr/>
          <a:lstStyle/>
          <a:p>
            <a:r>
              <a:rPr lang="es-MX" dirty="0" smtClean="0"/>
              <a:t>Cursos con que se relaciona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9512955"/>
              </p:ext>
            </p:extLst>
          </p:nvPr>
        </p:nvGraphicFramePr>
        <p:xfrm>
          <a:off x="914400" y="1844824"/>
          <a:ext cx="7315200" cy="3538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5582771" y="866098"/>
            <a:ext cx="1941557" cy="369332"/>
          </a:xfrm>
          <a:prstGeom prst="rect">
            <a:avLst/>
          </a:prstGeom>
          <a:solidFill>
            <a:srgbClr val="FFCC66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s-MX" b="1" dirty="0"/>
              <a:t>Psicopedagógico</a:t>
            </a:r>
            <a:endParaRPr lang="es-MX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969049"/>
              </p:ext>
            </p:extLst>
          </p:nvPr>
        </p:nvGraphicFramePr>
        <p:xfrm>
          <a:off x="4346" y="1401890"/>
          <a:ext cx="9143999" cy="5364116"/>
        </p:xfrm>
        <a:graphic>
          <a:graphicData uri="http://schemas.openxmlformats.org/drawingml/2006/table">
            <a:tbl>
              <a:tblPr firstRow="1" firstCol="1" bandRow="1"/>
              <a:tblGrid>
                <a:gridCol w="1284344"/>
                <a:gridCol w="1135210"/>
                <a:gridCol w="1239827"/>
                <a:gridCol w="1239827"/>
                <a:gridCol w="1555162"/>
                <a:gridCol w="1345185"/>
                <a:gridCol w="1344444"/>
              </a:tblGrid>
              <a:tr h="3985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1° Semestre</a:t>
                      </a:r>
                    </a:p>
                  </a:txBody>
                  <a:tcPr marL="20014" marR="200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2° Semestre</a:t>
                      </a:r>
                    </a:p>
                  </a:txBody>
                  <a:tcPr marL="20014" marR="200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3° Semestre</a:t>
                      </a:r>
                    </a:p>
                  </a:txBody>
                  <a:tcPr marL="20014" marR="200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4° Semestre</a:t>
                      </a:r>
                    </a:p>
                  </a:txBody>
                  <a:tcPr marL="20014" marR="200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5° Semestre</a:t>
                      </a:r>
                    </a:p>
                  </a:txBody>
                  <a:tcPr marL="20014" marR="200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6° Semestre</a:t>
                      </a:r>
                    </a:p>
                  </a:txBody>
                  <a:tcPr marL="20014" marR="200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7° Semestre</a:t>
                      </a:r>
                    </a:p>
                  </a:txBody>
                  <a:tcPr marL="20014" marR="200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19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hlinkClick r:id="rId2"/>
                        </a:rPr>
                        <a:t>El sujeto y su formación profesional como docente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s-MX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4/4.5</a:t>
                      </a:r>
                      <a:endParaRPr lang="es-MX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14" marR="200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hlinkClick r:id="rId3"/>
                        </a:rPr>
                        <a:t>Planeación educativa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s-MX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4/4.5</a:t>
                      </a:r>
                      <a:endParaRPr lang="es-MX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14" marR="200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hlinkClick r:id="rId4"/>
                        </a:rPr>
                        <a:t>Adecuación curricular</a:t>
                      </a:r>
                      <a:r>
                        <a:rPr lang="es-MX" sz="14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s-MX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4/4.5</a:t>
                      </a:r>
                      <a:endParaRPr lang="es-MX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14" marR="200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hlinkClick r:id="rId5"/>
                        </a:rPr>
                        <a:t>Teoría pedagógica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s-MX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4/4.5</a:t>
                      </a:r>
                      <a:endParaRPr lang="es-MX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14" marR="200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hlinkClick r:id="rId6"/>
                        </a:rPr>
                        <a:t>Herramientas básicas para la investigación educativa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s-MX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4/4.5</a:t>
                      </a:r>
                      <a:endParaRPr lang="es-MX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14" marR="200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hlinkClick r:id="rId7"/>
                        </a:rPr>
                        <a:t>Filosofía de la educación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s-MX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4/4.5</a:t>
                      </a:r>
                      <a:endParaRPr lang="es-MX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14" marR="200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hlinkClick r:id="rId8"/>
                        </a:rPr>
                        <a:t>Planeación y gestión educativa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s-MX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4/4.5</a:t>
                      </a:r>
                      <a:endParaRPr lang="es-MX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14" marR="200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</a:tr>
              <a:tr h="1081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hlinkClick r:id="rId9"/>
                        </a:rPr>
                        <a:t>Psicología del desarrollo infantil (0-12 años)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s-MX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4/4.5</a:t>
                      </a:r>
                      <a:endParaRPr lang="es-MX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14" marR="200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hlinkClick r:id="rId10"/>
                        </a:rPr>
                        <a:t>Bases psicológicas del aprendizaje</a:t>
                      </a:r>
                      <a:r>
                        <a:rPr lang="es-MX" sz="14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s-MX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4/4.5</a:t>
                      </a:r>
                      <a:endParaRPr lang="es-MX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14" marR="200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hlinkClick r:id="rId11"/>
                        </a:rPr>
                        <a:t>Ambientes de aprendizaje</a:t>
                      </a:r>
                      <a:r>
                        <a:rPr lang="es-MX" sz="14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s-MX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4/4.5</a:t>
                      </a:r>
                      <a:endParaRPr lang="es-MX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14" marR="200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hlinkClick r:id="rId12"/>
                        </a:rPr>
                        <a:t>Evaluación para el aprendizaje</a:t>
                      </a:r>
                      <a:r>
                        <a:rPr lang="es-MX" sz="14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s-MX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4/4.5</a:t>
                      </a:r>
                      <a:endParaRPr lang="es-MX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14" marR="200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600" b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20014" marR="200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hlinkClick r:id="rId13"/>
                        </a:rPr>
                        <a:t>Diagnostico e intervención socioeducativa</a:t>
                      </a:r>
                      <a:r>
                        <a:rPr lang="es-MX" sz="14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s-MX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4/4.5</a:t>
                      </a:r>
                      <a:endParaRPr lang="es-MX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14" marR="200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hlinkClick r:id="rId14"/>
                        </a:rPr>
                        <a:t>Atención educativa para la inclusión</a:t>
                      </a:r>
                      <a:r>
                        <a:rPr lang="es-MX" sz="14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s-MX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4/4.5</a:t>
                      </a:r>
                      <a:endParaRPr lang="es-MX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14" marR="200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</a:tr>
              <a:tr h="1362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hlinkClick r:id="rId15"/>
                        </a:rPr>
                        <a:t>Historia de la educación en México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s-MX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4/4.5</a:t>
                      </a:r>
                      <a:endParaRPr lang="es-MX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14" marR="200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14" marR="200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C7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14" marR="20014" marT="0" marB="0" anchor="ctr">
                    <a:lnL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C7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14" marR="20014" marT="0" marB="0" anchor="ctr">
                    <a:lnL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C7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14" marR="20014" marT="0" marB="0" anchor="ctr">
                    <a:lnL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C7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14" marR="20014" marT="0" marB="0" anchor="ctr">
                    <a:lnL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C7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6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14" marR="20014" marT="0" marB="0" anchor="ctr">
                    <a:lnL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C7EA"/>
                    </a:solidFill>
                  </a:tcPr>
                </a:tc>
              </a:tr>
              <a:tr h="1081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hlinkClick r:id="rId16"/>
                        </a:rPr>
                        <a:t>Panorama actual de la educación básica en México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s-MX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4/4.5</a:t>
                      </a:r>
                      <a:endParaRPr lang="es-MX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14" marR="200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14" marR="2001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C7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14" marR="20014" marT="0" marB="0" anchor="ctr">
                    <a:lnL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C7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14" marR="20014" marT="0" marB="0" anchor="ctr">
                    <a:lnL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C7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14" marR="20014" marT="0" marB="0" anchor="ctr">
                    <a:lnL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C7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14" marR="20014" marT="0" marB="0" anchor="ctr">
                    <a:lnL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C7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0014" marR="20014" marT="0" marB="0" anchor="ctr">
                    <a:lnL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C7EA"/>
                    </a:solidFill>
                  </a:tcPr>
                </a:tc>
              </a:tr>
            </a:tbl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6228185" y="4497461"/>
            <a:ext cx="2517636" cy="70788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000" b="1" i="1" dirty="0" smtClean="0"/>
              <a:t>CURSOS CONSECUENTES</a:t>
            </a:r>
            <a:endParaRPr lang="es-MX" sz="2000" b="1" i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2267744" y="4497461"/>
            <a:ext cx="2304256" cy="80021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MX" sz="2000" b="1" i="1" dirty="0" smtClean="0"/>
              <a:t>CURSOS ANTECEDENTES</a:t>
            </a:r>
            <a:endParaRPr lang="es-MX" b="1" i="1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12 Flecha arriba"/>
          <p:cNvSpPr/>
          <p:nvPr/>
        </p:nvSpPr>
        <p:spPr>
          <a:xfrm>
            <a:off x="3779912" y="2780928"/>
            <a:ext cx="288032" cy="1716533"/>
          </a:xfrm>
          <a:prstGeom prst="up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Flecha arriba"/>
          <p:cNvSpPr/>
          <p:nvPr/>
        </p:nvSpPr>
        <p:spPr>
          <a:xfrm>
            <a:off x="6841227" y="2780928"/>
            <a:ext cx="288032" cy="1716533"/>
          </a:xfrm>
          <a:prstGeom prst="up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CuadroTexto"/>
          <p:cNvSpPr txBox="1"/>
          <p:nvPr/>
        </p:nvSpPr>
        <p:spPr>
          <a:xfrm>
            <a:off x="269179" y="158212"/>
            <a:ext cx="3168352" cy="1077218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MX" sz="3200" b="1" dirty="0" smtClean="0"/>
              <a:t>Visto en perspectiva…</a:t>
            </a:r>
            <a:endParaRPr lang="es-MX" sz="3200" b="1" dirty="0"/>
          </a:p>
        </p:txBody>
      </p:sp>
    </p:spTree>
    <p:extLst>
      <p:ext uri="{BB962C8B-B14F-4D97-AF65-F5344CB8AC3E}">
        <p14:creationId xmlns:p14="http://schemas.microsoft.com/office/powerpoint/2010/main" val="3713613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116632"/>
            <a:ext cx="7315200" cy="1154097"/>
          </a:xfrm>
        </p:spPr>
        <p:txBody>
          <a:bodyPr/>
          <a:lstStyle/>
          <a:p>
            <a:r>
              <a:rPr lang="es-MX" dirty="0" smtClean="0"/>
              <a:t>Propósito del curso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6307200"/>
              </p:ext>
            </p:extLst>
          </p:nvPr>
        </p:nvGraphicFramePr>
        <p:xfrm>
          <a:off x="914400" y="1340768"/>
          <a:ext cx="7315200" cy="49679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494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96260" y="476672"/>
            <a:ext cx="4572000" cy="2246769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s-MX" sz="28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Durante el curso, los docentes en formación deberán desarrollar estrategias para la búsqueda de información </a:t>
            </a:r>
            <a:endParaRPr lang="es-MX" sz="28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6755483" y="1124744"/>
            <a:ext cx="2287807" cy="107721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s-MX" sz="32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Utilizando </a:t>
            </a:r>
          </a:p>
          <a:p>
            <a:pPr algn="ctr"/>
            <a:r>
              <a:rPr lang="es-MX" sz="32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las TIC </a:t>
            </a:r>
            <a:endParaRPr lang="es-MX" sz="32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73615" y="3259082"/>
            <a:ext cx="8513741" cy="58477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MX" sz="32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Haciendo uso de diversas bases de datos </a:t>
            </a:r>
            <a:endParaRPr lang="es-MX" sz="32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755576" y="4007966"/>
            <a:ext cx="6984776" cy="1077218"/>
          </a:xfrm>
          <a:prstGeom prst="rect">
            <a:avLst/>
          </a:prstGeom>
          <a:solidFill>
            <a:schemeClr val="accent2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32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consultarán revistas indexadas utilizando criterios de selección</a:t>
            </a:r>
            <a:endParaRPr lang="es-MX" sz="32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73615" y="5304110"/>
            <a:ext cx="8202841" cy="156966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3200" dirty="0" smtClean="0">
                <a:solidFill>
                  <a:schemeClr val="tx2">
                    <a:lumMod val="50000"/>
                  </a:schemeClr>
                </a:solidFill>
                <a:latin typeface="Arial Rounded MT Bold" panose="020F0704030504030204" pitchFamily="34" charset="0"/>
              </a:rPr>
              <a:t>Utilizando: palabras clave, intervalos de tiempo, </a:t>
            </a:r>
          </a:p>
          <a:p>
            <a:r>
              <a:rPr lang="es-MX" sz="3200" dirty="0" smtClean="0">
                <a:solidFill>
                  <a:schemeClr val="tx2">
                    <a:lumMod val="50000"/>
                  </a:schemeClr>
                </a:solidFill>
                <a:latin typeface="Arial Rounded MT Bold" panose="020F0704030504030204" pitchFamily="34" charset="0"/>
              </a:rPr>
              <a:t>y/u operadores booleanos, entre otros. </a:t>
            </a:r>
          </a:p>
        </p:txBody>
      </p:sp>
      <p:sp>
        <p:nvSpPr>
          <p:cNvPr id="8" name="7 Flecha derecha"/>
          <p:cNvSpPr/>
          <p:nvPr/>
        </p:nvSpPr>
        <p:spPr>
          <a:xfrm>
            <a:off x="4968259" y="1588821"/>
            <a:ext cx="2010041" cy="480828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Flecha derecha"/>
          <p:cNvSpPr/>
          <p:nvPr/>
        </p:nvSpPr>
        <p:spPr>
          <a:xfrm rot="8942430">
            <a:off x="5807769" y="2508980"/>
            <a:ext cx="1594588" cy="480828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9" name="Picture 2" descr="C:\Users\BlueLight\Pictures\slide-1-72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26" t="39932" r="43406" b="9874"/>
          <a:stretch/>
        </p:blipFill>
        <p:spPr bwMode="auto">
          <a:xfrm>
            <a:off x="5152110" y="0"/>
            <a:ext cx="1826190" cy="14847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5557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000"/>
                            </p:stCondLst>
                            <p:childTnLst>
                              <p:par>
                                <p:cTn id="39" presetID="1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4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332656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Dos paradigmas en la investigación: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9693777"/>
              </p:ext>
            </p:extLst>
          </p:nvPr>
        </p:nvGraphicFramePr>
        <p:xfrm>
          <a:off x="914400" y="1772817"/>
          <a:ext cx="7315200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798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Flecha derecha"/>
          <p:cNvSpPr/>
          <p:nvPr/>
        </p:nvSpPr>
        <p:spPr>
          <a:xfrm>
            <a:off x="323528" y="1556792"/>
            <a:ext cx="3312368" cy="3096344"/>
          </a:xfrm>
          <a:prstGeom prst="rightArrow">
            <a:avLst>
              <a:gd name="adj1" fmla="val 50000"/>
              <a:gd name="adj2" fmla="val 39987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tx1"/>
                </a:solidFill>
                <a:latin typeface="Bernard MT Condensed" panose="02050806060905020404" pitchFamily="18" charset="0"/>
              </a:rPr>
              <a:t>Organización del Curso</a:t>
            </a:r>
            <a:endParaRPr lang="es-MX" sz="2800" dirty="0">
              <a:solidFill>
                <a:schemeClr val="tx1"/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5" name="4 Llamada con línea 2"/>
          <p:cNvSpPr/>
          <p:nvPr/>
        </p:nvSpPr>
        <p:spPr>
          <a:xfrm>
            <a:off x="4860032" y="332656"/>
            <a:ext cx="3672408" cy="1368152"/>
          </a:xfrm>
          <a:prstGeom prst="borderCallout2">
            <a:avLst>
              <a:gd name="adj1" fmla="val 48933"/>
              <a:gd name="adj2" fmla="val 101"/>
              <a:gd name="adj3" fmla="val 109301"/>
              <a:gd name="adj4" fmla="val -13455"/>
              <a:gd name="adj5" fmla="val 204128"/>
              <a:gd name="adj6" fmla="val -33414"/>
            </a:avLst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Primera Unidad </a:t>
            </a:r>
          </a:p>
          <a:p>
            <a:pPr algn="ctr"/>
            <a:r>
              <a:rPr lang="es-MX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“</a:t>
            </a:r>
            <a:r>
              <a:rPr lang="es-MX" dirty="0">
                <a:solidFill>
                  <a:schemeClr val="tx1"/>
                </a:solidFill>
                <a:latin typeface="Arial Rounded MT Bold" panose="020F0704030504030204" pitchFamily="34" charset="0"/>
              </a:rPr>
              <a:t>La </a:t>
            </a:r>
            <a:r>
              <a:rPr lang="es-MX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Investigación </a:t>
            </a:r>
            <a:r>
              <a:rPr lang="es-MX" dirty="0">
                <a:solidFill>
                  <a:schemeClr val="tx1"/>
                </a:solidFill>
                <a:latin typeface="Arial Rounded MT Bold" panose="020F0704030504030204" pitchFamily="34" charset="0"/>
              </a:rPr>
              <a:t>E</a:t>
            </a:r>
            <a:r>
              <a:rPr lang="es-MX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ducativa: búsqueda y análisis de conocimiento para orientar la práctica educativa” </a:t>
            </a:r>
            <a:endParaRPr lang="es-MX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5 Llamada con línea 2"/>
          <p:cNvSpPr/>
          <p:nvPr/>
        </p:nvSpPr>
        <p:spPr>
          <a:xfrm>
            <a:off x="4860032" y="1988840"/>
            <a:ext cx="3672408" cy="2592288"/>
          </a:xfrm>
          <a:prstGeom prst="borderCallout2">
            <a:avLst>
              <a:gd name="adj1" fmla="val 48933"/>
              <a:gd name="adj2" fmla="val 101"/>
              <a:gd name="adj3" fmla="val 46449"/>
              <a:gd name="adj4" fmla="val -13053"/>
              <a:gd name="adj5" fmla="val 43569"/>
              <a:gd name="adj6" fmla="val -33815"/>
            </a:avLst>
          </a:prstGeom>
          <a:ln w="57150"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S</a:t>
            </a:r>
            <a:r>
              <a:rPr lang="es-MX" sz="24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egunda Unidad</a:t>
            </a:r>
          </a:p>
          <a:p>
            <a:pPr algn="ctr"/>
            <a:r>
              <a:rPr lang="es-MX" sz="20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“La </a:t>
            </a:r>
            <a:r>
              <a:rPr lang="es-MX" sz="2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I</a:t>
            </a:r>
            <a:r>
              <a:rPr lang="es-MX" sz="20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nvestigación </a:t>
            </a:r>
            <a:r>
              <a:rPr lang="es-MX" sz="2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D</a:t>
            </a:r>
            <a:r>
              <a:rPr lang="es-MX" sz="20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escriptiva Cuantitativa </a:t>
            </a:r>
            <a:r>
              <a:rPr lang="es-MX" sz="2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y la </a:t>
            </a:r>
            <a:r>
              <a:rPr lang="es-MX" sz="20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Investigación </a:t>
            </a:r>
            <a:r>
              <a:rPr lang="es-MX" sz="2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E</a:t>
            </a:r>
            <a:r>
              <a:rPr lang="es-MX" sz="20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xperimental </a:t>
            </a:r>
            <a:r>
              <a:rPr lang="es-MX" sz="2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y </a:t>
            </a:r>
            <a:r>
              <a:rPr lang="es-MX" sz="20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Cuasi </a:t>
            </a:r>
            <a:r>
              <a:rPr lang="es-MX" sz="2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E</a:t>
            </a:r>
            <a:r>
              <a:rPr lang="es-MX" sz="20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xperimental </a:t>
            </a:r>
            <a:r>
              <a:rPr lang="es-MX" sz="2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en E</a:t>
            </a:r>
            <a:r>
              <a:rPr lang="es-MX" sz="20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ducación: enfoque e instrumentos y aplicaciones en el aula”</a:t>
            </a:r>
            <a:endParaRPr lang="es-MX" sz="20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7" name="6 Llamada con línea 2"/>
          <p:cNvSpPr/>
          <p:nvPr/>
        </p:nvSpPr>
        <p:spPr>
          <a:xfrm>
            <a:off x="4848540" y="4869160"/>
            <a:ext cx="3672408" cy="1584176"/>
          </a:xfrm>
          <a:prstGeom prst="borderCallout2">
            <a:avLst>
              <a:gd name="adj1" fmla="val 48933"/>
              <a:gd name="adj2" fmla="val 101"/>
              <a:gd name="adj3" fmla="val -35246"/>
              <a:gd name="adj4" fmla="val -18274"/>
              <a:gd name="adj5" fmla="val -112407"/>
              <a:gd name="adj6" fmla="val -34218"/>
            </a:avLst>
          </a:prstGeom>
          <a:ln w="57150">
            <a:solidFill>
              <a:schemeClr val="accent3">
                <a:lumMod val="50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T</a:t>
            </a:r>
            <a:r>
              <a:rPr lang="es-MX" sz="24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ercera Unidad </a:t>
            </a:r>
          </a:p>
          <a:p>
            <a:pPr algn="ctr"/>
            <a:r>
              <a:rPr lang="es-MX" sz="20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“</a:t>
            </a:r>
            <a:r>
              <a:rPr lang="es-MX" sz="2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La </a:t>
            </a:r>
            <a:r>
              <a:rPr lang="es-MX" sz="20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Investigación </a:t>
            </a:r>
            <a:r>
              <a:rPr lang="es-MX" sz="2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C</a:t>
            </a:r>
            <a:r>
              <a:rPr lang="es-MX" sz="20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ualitativa </a:t>
            </a:r>
            <a:r>
              <a:rPr lang="es-MX" sz="2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en </a:t>
            </a:r>
            <a:r>
              <a:rPr lang="es-MX" sz="20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Educación: enfoques, instrumentos y aplicaciones en el aula” </a:t>
            </a:r>
            <a:endParaRPr lang="es-MX" sz="20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6147" name="Picture 3" descr="E:\Nueva carpeta\C02-22-127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332" y="4077072"/>
            <a:ext cx="2010420" cy="25922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2828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1487681"/>
            <a:ext cx="8496944" cy="489364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s-MX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Utiliza recursos de la investigación educativa para enriquecer la práctica docente, expresando su interés por la ciencia y la propia investigación. 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MX" sz="2400" dirty="0">
                <a:latin typeface="Arial Rounded MT Bold" panose="020F0704030504030204" pitchFamily="34" charset="0"/>
              </a:rPr>
              <a:t>Utiliza los medios tecnológicos y las fuentes de información especializada en educación para mantenerse actualizado respecto a las diversas áreas disciplinarias y campos formativos que intervienen en su trabajo docente. 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MX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Aplica resultados de investigación educativa para profundizar en el conocimiento de sus alumnos e intervenir en sus procesos de desarrollo y aprendizaje en contextos escolares propios de la educación básica.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0" y="23952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anose="020B0602030504020204" pitchFamily="34" charset="0"/>
                <a:cs typeface="Lucida Sans Unicode" panose="020B0602030504020204" pitchFamily="34" charset="0"/>
              </a:rPr>
              <a:t>Contribuye Competencias </a:t>
            </a:r>
            <a:r>
              <a:rPr lang="es-MX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anose="020B0602030504020204" pitchFamily="34" charset="0"/>
                <a:cs typeface="Lucida Sans Unicode" panose="020B0602030504020204" pitchFamily="34" charset="0"/>
              </a:rPr>
              <a:t>P</a:t>
            </a:r>
            <a:r>
              <a:rPr lang="es-MX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anose="020B0602030504020204" pitchFamily="34" charset="0"/>
                <a:cs typeface="Lucida Sans Unicode" panose="020B0602030504020204" pitchFamily="34" charset="0"/>
              </a:rPr>
              <a:t>rofesionales </a:t>
            </a:r>
            <a:r>
              <a:rPr lang="es-MX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anose="020B0602030504020204" pitchFamily="34" charset="0"/>
                <a:cs typeface="Lucida Sans Unicode" panose="020B0602030504020204" pitchFamily="34" charset="0"/>
              </a:rPr>
              <a:t>del </a:t>
            </a:r>
            <a:r>
              <a:rPr lang="es-MX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anose="020B0602030504020204" pitchFamily="34" charset="0"/>
                <a:cs typeface="Lucida Sans Unicode" panose="020B0602030504020204" pitchFamily="34" charset="0"/>
              </a:rPr>
              <a:t>Perfil </a:t>
            </a:r>
            <a:r>
              <a:rPr lang="es-MX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anose="020B0602030504020204" pitchFamily="34" charset="0"/>
                <a:cs typeface="Lucida Sans Unicode" panose="020B0602030504020204" pitchFamily="34" charset="0"/>
              </a:rPr>
              <a:t>de </a:t>
            </a:r>
            <a:r>
              <a:rPr lang="es-MX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anose="020B0602030504020204" pitchFamily="34" charset="0"/>
                <a:cs typeface="Lucida Sans Unicode" panose="020B0602030504020204" pitchFamily="34" charset="0"/>
              </a:rPr>
              <a:t>Egreso</a:t>
            </a:r>
            <a:endParaRPr lang="es-MX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980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a">
  <a:themeElements>
    <a:clrScheme name="Perspectiva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115</TotalTime>
  <Words>779</Words>
  <Application>Microsoft Office PowerPoint</Application>
  <PresentationFormat>Presentación en pantalla (4:3)</PresentationFormat>
  <Paragraphs>111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Perspectiva</vt:lpstr>
      <vt:lpstr>Herramientas Básicas para la Investigación Educativa</vt:lpstr>
      <vt:lpstr>GENERALIDADES DEL CURSO</vt:lpstr>
      <vt:lpstr>Cursos con que se relaciona</vt:lpstr>
      <vt:lpstr>Presentación de PowerPoint</vt:lpstr>
      <vt:lpstr>Propósito del curso</vt:lpstr>
      <vt:lpstr>Presentación de PowerPoint</vt:lpstr>
      <vt:lpstr>Dos paradigmas en la investigación: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Evaluación (en construcción)</vt:lpstr>
      <vt:lpstr>Fechas relevantes:</vt:lpstr>
      <vt:lpstr>Comentarios finales??  GRACIAS y éxito!!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Herramientas Básicas para la Investigación Educativa</dc:title>
  <dc:creator>Adán</dc:creator>
  <cp:lastModifiedBy>Adán</cp:lastModifiedBy>
  <cp:revision>12</cp:revision>
  <dcterms:created xsi:type="dcterms:W3CDTF">2014-08-20T03:24:01Z</dcterms:created>
  <dcterms:modified xsi:type="dcterms:W3CDTF">2014-08-20T11:41:12Z</dcterms:modified>
</cp:coreProperties>
</file>