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ABE26B-BB19-40EB-BDBE-B176D3A8D86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ED7E1CF-E71F-41DB-9EBB-7F6AB341F024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sz="1400" dirty="0" smtClean="0"/>
            <a:t>Es el estudio de los métodos, </a:t>
          </a:r>
        </a:p>
        <a:p>
          <a:r>
            <a:rPr lang="es-MX" sz="1400" dirty="0" smtClean="0"/>
            <a:t>procedimientos y técnicas utilizados </a:t>
          </a:r>
        </a:p>
        <a:p>
          <a:r>
            <a:rPr lang="es-MX" sz="1400" dirty="0" smtClean="0"/>
            <a:t>para obtener nuevos conocimientos, </a:t>
          </a:r>
        </a:p>
        <a:p>
          <a:r>
            <a:rPr lang="es-MX" sz="1400" dirty="0" smtClean="0"/>
            <a:t>explicaciones y comprensión </a:t>
          </a:r>
        </a:p>
        <a:p>
          <a:r>
            <a:rPr lang="es-MX" sz="1400" dirty="0" smtClean="0"/>
            <a:t>científica de los problemas y </a:t>
          </a:r>
        </a:p>
        <a:p>
          <a:r>
            <a:rPr lang="es-MX" sz="1400" dirty="0" smtClean="0"/>
            <a:t>fenómenos planteados y, por </a:t>
          </a:r>
        </a:p>
        <a:p>
          <a:r>
            <a:rPr lang="es-MX" sz="1400" dirty="0" smtClean="0"/>
            <a:t>consiguiente, que nos puedan llevar </a:t>
          </a:r>
        </a:p>
        <a:p>
          <a:r>
            <a:rPr lang="es-MX" sz="1400" dirty="0" smtClean="0"/>
            <a:t>a la solución de los mismos</a:t>
          </a:r>
          <a:endParaRPr lang="es-MX" sz="1400" dirty="0"/>
        </a:p>
      </dgm:t>
    </dgm:pt>
    <dgm:pt modelId="{9D8952CC-0568-48E9-94C4-701015E92581}" type="parTrans" cxnId="{B4AB22AB-52E8-4629-9403-B5FB4E9A0A71}">
      <dgm:prSet/>
      <dgm:spPr/>
      <dgm:t>
        <a:bodyPr/>
        <a:lstStyle/>
        <a:p>
          <a:endParaRPr lang="es-MX"/>
        </a:p>
      </dgm:t>
    </dgm:pt>
    <dgm:pt modelId="{EA308FDD-80E8-4494-9104-689BED64BFFC}" type="sibTrans" cxnId="{B4AB22AB-52E8-4629-9403-B5FB4E9A0A71}">
      <dgm:prSet/>
      <dgm:spPr/>
      <dgm:t>
        <a:bodyPr/>
        <a:lstStyle/>
        <a:p>
          <a:endParaRPr lang="es-MX"/>
        </a:p>
      </dgm:t>
    </dgm:pt>
    <dgm:pt modelId="{EADB0E16-21B9-4842-A909-47EB8B45F832}">
      <dgm:prSet phldrT="[Texto]" custT="1"/>
      <dgm:spPr/>
      <dgm:t>
        <a:bodyPr/>
        <a:lstStyle/>
        <a:p>
          <a:r>
            <a:rPr lang="es-MX" sz="2400" dirty="0" smtClean="0"/>
            <a:t>Investigar viene de </a:t>
          </a:r>
          <a:r>
            <a:rPr lang="es-MX" sz="2400" dirty="0" err="1" smtClean="0"/>
            <a:t>vestigium</a:t>
          </a:r>
          <a:r>
            <a:rPr lang="es-MX" sz="2400" dirty="0" smtClean="0"/>
            <a:t> = planta del pie o huella</a:t>
          </a:r>
          <a:endParaRPr lang="es-MX" sz="2400" dirty="0"/>
        </a:p>
      </dgm:t>
    </dgm:pt>
    <dgm:pt modelId="{B3D2A553-E6AB-4C02-AB03-17A9CF70D4FC}" type="parTrans" cxnId="{FF71EB3D-F51E-4863-ABC0-DF46CB1E8FDF}">
      <dgm:prSet/>
      <dgm:spPr/>
      <dgm:t>
        <a:bodyPr/>
        <a:lstStyle/>
        <a:p>
          <a:endParaRPr lang="es-MX"/>
        </a:p>
      </dgm:t>
    </dgm:pt>
    <dgm:pt modelId="{70AB02CE-4150-4F2C-BE1D-CDB01F93C99B}" type="sibTrans" cxnId="{FF71EB3D-F51E-4863-ABC0-DF46CB1E8FDF}">
      <dgm:prSet/>
      <dgm:spPr/>
      <dgm:t>
        <a:bodyPr/>
        <a:lstStyle/>
        <a:p>
          <a:endParaRPr lang="es-MX"/>
        </a:p>
      </dgm:t>
    </dgm:pt>
    <dgm:pt modelId="{527060FE-75D3-42C0-91E7-212488D237F2}">
      <dgm:prSet phldrT="[Texto]" custT="1"/>
      <dgm:spPr>
        <a:solidFill>
          <a:srgbClr val="002060"/>
        </a:solidFill>
      </dgm:spPr>
      <dgm:t>
        <a:bodyPr/>
        <a:lstStyle/>
        <a:p>
          <a:r>
            <a:rPr lang="es-MX" sz="2000" dirty="0" smtClean="0"/>
            <a:t>indagar, inspeccionar, explorar, examinar, </a:t>
          </a:r>
        </a:p>
        <a:p>
          <a:r>
            <a:rPr lang="es-MX" sz="2000" dirty="0" smtClean="0"/>
            <a:t>rastrear, búsqueda de algo que se logra con un rodeo </a:t>
          </a:r>
        </a:p>
        <a:p>
          <a:r>
            <a:rPr lang="es-MX" sz="2000" dirty="0" smtClean="0"/>
            <a:t>por un camino sistemático o sea con método</a:t>
          </a:r>
        </a:p>
      </dgm:t>
    </dgm:pt>
    <dgm:pt modelId="{9B265A63-57D2-47CB-B33F-713D7690919B}" type="parTrans" cxnId="{CCCB34A8-63AB-45A7-A17A-29A3FC5F37D9}">
      <dgm:prSet/>
      <dgm:spPr/>
      <dgm:t>
        <a:bodyPr/>
        <a:lstStyle/>
        <a:p>
          <a:endParaRPr lang="es-MX"/>
        </a:p>
      </dgm:t>
    </dgm:pt>
    <dgm:pt modelId="{2F363E67-ACC8-4434-94EC-E9B00FF86B9E}" type="sibTrans" cxnId="{CCCB34A8-63AB-45A7-A17A-29A3FC5F37D9}">
      <dgm:prSet/>
      <dgm:spPr/>
      <dgm:t>
        <a:bodyPr/>
        <a:lstStyle/>
        <a:p>
          <a:endParaRPr lang="es-MX"/>
        </a:p>
      </dgm:t>
    </dgm:pt>
    <dgm:pt modelId="{3BD94FA3-2170-4E28-A0AF-272EC6A46B3E}" type="pres">
      <dgm:prSet presAssocID="{61ABE26B-BB19-40EB-BDBE-B176D3A8D868}" presName="diagram" presStyleCnt="0">
        <dgm:presLayoutVars>
          <dgm:dir/>
          <dgm:resizeHandles val="exact"/>
        </dgm:presLayoutVars>
      </dgm:prSet>
      <dgm:spPr/>
    </dgm:pt>
    <dgm:pt modelId="{13CB2E1D-47E5-42DA-A902-2DF78E35869E}" type="pres">
      <dgm:prSet presAssocID="{4ED7E1CF-E71F-41DB-9EBB-7F6AB341F02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4A79E0-4059-464A-A9D5-78AA4D9B1372}" type="pres">
      <dgm:prSet presAssocID="{EA308FDD-80E8-4494-9104-689BED64BFFC}" presName="sibTrans" presStyleCnt="0"/>
      <dgm:spPr/>
    </dgm:pt>
    <dgm:pt modelId="{A629B96B-C0CD-45C3-BAEF-BB2ECBBA1C8C}" type="pres">
      <dgm:prSet presAssocID="{EADB0E16-21B9-4842-A909-47EB8B45F83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D59BB67-640F-4018-85B8-32C489A87AB3}" type="pres">
      <dgm:prSet presAssocID="{70AB02CE-4150-4F2C-BE1D-CDB01F93C99B}" presName="sibTrans" presStyleCnt="0"/>
      <dgm:spPr/>
    </dgm:pt>
    <dgm:pt modelId="{58706015-82B9-44C1-8B12-1F9E61EEE4BB}" type="pres">
      <dgm:prSet presAssocID="{527060FE-75D3-42C0-91E7-212488D237F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CCB34A8-63AB-45A7-A17A-29A3FC5F37D9}" srcId="{61ABE26B-BB19-40EB-BDBE-B176D3A8D868}" destId="{527060FE-75D3-42C0-91E7-212488D237F2}" srcOrd="2" destOrd="0" parTransId="{9B265A63-57D2-47CB-B33F-713D7690919B}" sibTransId="{2F363E67-ACC8-4434-94EC-E9B00FF86B9E}"/>
    <dgm:cxn modelId="{BE3CA1C4-72CE-425C-A406-F78A363410CA}" type="presOf" srcId="{527060FE-75D3-42C0-91E7-212488D237F2}" destId="{58706015-82B9-44C1-8B12-1F9E61EEE4BB}" srcOrd="0" destOrd="0" presId="urn:microsoft.com/office/officeart/2005/8/layout/default"/>
    <dgm:cxn modelId="{B4AB22AB-52E8-4629-9403-B5FB4E9A0A71}" srcId="{61ABE26B-BB19-40EB-BDBE-B176D3A8D868}" destId="{4ED7E1CF-E71F-41DB-9EBB-7F6AB341F024}" srcOrd="0" destOrd="0" parTransId="{9D8952CC-0568-48E9-94C4-701015E92581}" sibTransId="{EA308FDD-80E8-4494-9104-689BED64BFFC}"/>
    <dgm:cxn modelId="{8FC6570A-4835-4A22-BD0A-F93B2416DFA2}" type="presOf" srcId="{EADB0E16-21B9-4842-A909-47EB8B45F832}" destId="{A629B96B-C0CD-45C3-BAEF-BB2ECBBA1C8C}" srcOrd="0" destOrd="0" presId="urn:microsoft.com/office/officeart/2005/8/layout/default"/>
    <dgm:cxn modelId="{735360EF-7FA5-4B34-ADF2-0C96D8CE7610}" type="presOf" srcId="{61ABE26B-BB19-40EB-BDBE-B176D3A8D868}" destId="{3BD94FA3-2170-4E28-A0AF-272EC6A46B3E}" srcOrd="0" destOrd="0" presId="urn:microsoft.com/office/officeart/2005/8/layout/default"/>
    <dgm:cxn modelId="{EA52BA68-67F7-4327-A7BB-FB2FE869DCC7}" type="presOf" srcId="{4ED7E1CF-E71F-41DB-9EBB-7F6AB341F024}" destId="{13CB2E1D-47E5-42DA-A902-2DF78E35869E}" srcOrd="0" destOrd="0" presId="urn:microsoft.com/office/officeart/2005/8/layout/default"/>
    <dgm:cxn modelId="{FF71EB3D-F51E-4863-ABC0-DF46CB1E8FDF}" srcId="{61ABE26B-BB19-40EB-BDBE-B176D3A8D868}" destId="{EADB0E16-21B9-4842-A909-47EB8B45F832}" srcOrd="1" destOrd="0" parTransId="{B3D2A553-E6AB-4C02-AB03-17A9CF70D4FC}" sibTransId="{70AB02CE-4150-4F2C-BE1D-CDB01F93C99B}"/>
    <dgm:cxn modelId="{B2D551C2-0B3B-48D1-87A0-AD0FCADBFF61}" type="presParOf" srcId="{3BD94FA3-2170-4E28-A0AF-272EC6A46B3E}" destId="{13CB2E1D-47E5-42DA-A902-2DF78E35869E}" srcOrd="0" destOrd="0" presId="urn:microsoft.com/office/officeart/2005/8/layout/default"/>
    <dgm:cxn modelId="{0DB307CA-4E1F-467A-AF45-02E09E207993}" type="presParOf" srcId="{3BD94FA3-2170-4E28-A0AF-272EC6A46B3E}" destId="{BA4A79E0-4059-464A-A9D5-78AA4D9B1372}" srcOrd="1" destOrd="0" presId="urn:microsoft.com/office/officeart/2005/8/layout/default"/>
    <dgm:cxn modelId="{F2757190-983F-4C0A-BC10-483FE1658B68}" type="presParOf" srcId="{3BD94FA3-2170-4E28-A0AF-272EC6A46B3E}" destId="{A629B96B-C0CD-45C3-BAEF-BB2ECBBA1C8C}" srcOrd="2" destOrd="0" presId="urn:microsoft.com/office/officeart/2005/8/layout/default"/>
    <dgm:cxn modelId="{2C36FAFC-35D2-49BD-9FDD-DB389CCAA665}" type="presParOf" srcId="{3BD94FA3-2170-4E28-A0AF-272EC6A46B3E}" destId="{ED59BB67-640F-4018-85B8-32C489A87AB3}" srcOrd="3" destOrd="0" presId="urn:microsoft.com/office/officeart/2005/8/layout/default"/>
    <dgm:cxn modelId="{30440388-5A73-45B4-8F7E-8CE6D3648470}" type="presParOf" srcId="{3BD94FA3-2170-4E28-A0AF-272EC6A46B3E}" destId="{58706015-82B9-44C1-8B12-1F9E61EEE4B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0F601A-B2D9-49A9-BC34-DE5B2D01509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5ED529C-0D1D-4ABA-BEE0-A0CFEE978E73}">
      <dgm:prSet phldrT="[Texto]" custT="1"/>
      <dgm:spPr/>
      <dgm:t>
        <a:bodyPr/>
        <a:lstStyle/>
        <a:p>
          <a:r>
            <a:rPr lang="es-MX" sz="2000" b="0" i="0" dirty="0" smtClean="0"/>
            <a:t>Investigación es un proceso sistemático, organizado y objetivo, cuyo propósito es responder a una pregunta o hipótesis y así aumentar el conocimiento y la información sobre algo desconocido.</a:t>
          </a:r>
        </a:p>
      </dgm:t>
    </dgm:pt>
    <dgm:pt modelId="{8165C4A7-31D1-4C6C-8619-4E3A48630665}" type="parTrans" cxnId="{6F13B639-A358-4A77-BE22-4D64F3F1A77E}">
      <dgm:prSet/>
      <dgm:spPr/>
      <dgm:t>
        <a:bodyPr/>
        <a:lstStyle/>
        <a:p>
          <a:endParaRPr lang="es-MX"/>
        </a:p>
      </dgm:t>
    </dgm:pt>
    <dgm:pt modelId="{EB25F105-2911-4199-AB32-4BE52568E1A3}" type="sibTrans" cxnId="{6F13B639-A358-4A77-BE22-4D64F3F1A77E}">
      <dgm:prSet/>
      <dgm:spPr/>
      <dgm:t>
        <a:bodyPr/>
        <a:lstStyle/>
        <a:p>
          <a:endParaRPr lang="es-MX"/>
        </a:p>
      </dgm:t>
    </dgm:pt>
    <dgm:pt modelId="{32D70A01-339E-4C65-8BA5-A8109F40810A}">
      <dgm:prSet phldrT="[Texto]" custT="1"/>
      <dgm:spPr>
        <a:solidFill>
          <a:srgbClr val="002060"/>
        </a:solidFill>
      </dgm:spPr>
      <dgm:t>
        <a:bodyPr/>
        <a:lstStyle/>
        <a:p>
          <a:r>
            <a:rPr lang="es-MX" sz="1800" b="0" i="0" dirty="0" smtClean="0"/>
            <a:t>la investigación es una actividad sistemática dirigida a obtener, mediante observación, la experimentación, nuevas informaciones y conocimientos que necesitan para ampliar los diversos campos de la ciencia y la tecnología.</a:t>
          </a:r>
          <a:endParaRPr lang="es-MX" sz="1800" dirty="0"/>
        </a:p>
      </dgm:t>
    </dgm:pt>
    <dgm:pt modelId="{F8C0CC0E-0A04-48DC-AF6A-9BE82ECD7B28}" type="parTrans" cxnId="{AAD005E4-F635-41DA-93A2-EDA71A62645F}">
      <dgm:prSet/>
      <dgm:spPr/>
      <dgm:t>
        <a:bodyPr/>
        <a:lstStyle/>
        <a:p>
          <a:endParaRPr lang="es-MX"/>
        </a:p>
      </dgm:t>
    </dgm:pt>
    <dgm:pt modelId="{CFEE1F3C-9B2B-45E6-B690-E66B6E3A2FA5}" type="sibTrans" cxnId="{AAD005E4-F635-41DA-93A2-EDA71A62645F}">
      <dgm:prSet/>
      <dgm:spPr/>
      <dgm:t>
        <a:bodyPr/>
        <a:lstStyle/>
        <a:p>
          <a:endParaRPr lang="es-MX"/>
        </a:p>
      </dgm:t>
    </dgm:pt>
    <dgm:pt modelId="{7940A157-72BE-4AFD-8B2F-5668A39C8BF9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MX" sz="1600" b="1" i="0" dirty="0" smtClean="0"/>
            <a:t>investigar</a:t>
          </a:r>
          <a:r>
            <a:rPr lang="es-MX" sz="1600" b="0" i="0" dirty="0" smtClean="0"/>
            <a:t> (vocablo que tiene su origen en el latín investigare), este verbo se refiere al acto de </a:t>
          </a:r>
          <a:r>
            <a:rPr lang="es-MX" sz="1600" b="1" i="0" dirty="0" smtClean="0"/>
            <a:t>llevar a cabo estrategias para descubrir algo</a:t>
          </a:r>
          <a:r>
            <a:rPr lang="es-MX" sz="1600" b="0" i="0" dirty="0" smtClean="0"/>
            <a:t>. También permite hacer mención al conjunto de actividades de índole intelectual y experimental de carácter sistemático, con la intención de incrementar los conocimientos sobre un determinado asunto.</a:t>
          </a:r>
          <a:endParaRPr lang="es-MX" sz="1600" dirty="0"/>
        </a:p>
      </dgm:t>
    </dgm:pt>
    <dgm:pt modelId="{9C403A7B-3311-4306-B61C-BC4276D955C2}" type="parTrans" cxnId="{DFD9FEF3-B116-40DB-A44F-784CF14E67BC}">
      <dgm:prSet/>
      <dgm:spPr/>
      <dgm:t>
        <a:bodyPr/>
        <a:lstStyle/>
        <a:p>
          <a:endParaRPr lang="es-MX"/>
        </a:p>
      </dgm:t>
    </dgm:pt>
    <dgm:pt modelId="{88F61677-7860-4553-A626-01C37EBC1718}" type="sibTrans" cxnId="{DFD9FEF3-B116-40DB-A44F-784CF14E67BC}">
      <dgm:prSet/>
      <dgm:spPr/>
      <dgm:t>
        <a:bodyPr/>
        <a:lstStyle/>
        <a:p>
          <a:endParaRPr lang="es-MX"/>
        </a:p>
      </dgm:t>
    </dgm:pt>
    <dgm:pt modelId="{00B39708-6343-4BFC-BE0E-A0548EBD2740}">
      <dgm:prSet phldrT="[Texto]" custT="1"/>
      <dgm:spPr/>
      <dgm:t>
        <a:bodyPr/>
        <a:lstStyle/>
        <a:p>
          <a:r>
            <a:rPr lang="es-MX" sz="2400" b="1" i="0" dirty="0" smtClean="0"/>
            <a:t>Investigación </a:t>
          </a:r>
          <a:r>
            <a:rPr lang="es-MX" sz="2400" b="0" i="0" dirty="0" smtClean="0"/>
            <a:t>está determinada por la </a:t>
          </a:r>
          <a:r>
            <a:rPr lang="es-MX" sz="2400" b="1" i="0" dirty="0" smtClean="0"/>
            <a:t>averiguación de datos</a:t>
          </a:r>
          <a:r>
            <a:rPr lang="es-MX" sz="2400" b="0" i="0" dirty="0" smtClean="0"/>
            <a:t> o </a:t>
          </a:r>
          <a:r>
            <a:rPr lang="es-MX" sz="2400" b="1" i="0" dirty="0" smtClean="0"/>
            <a:t>la búsqueda de soluciones para ciertos inconvenientes</a:t>
          </a:r>
          <a:r>
            <a:rPr lang="es-MX" sz="2400" b="0" i="0" dirty="0" smtClean="0"/>
            <a:t>.</a:t>
          </a:r>
          <a:endParaRPr lang="es-MX" sz="2400" dirty="0"/>
        </a:p>
      </dgm:t>
    </dgm:pt>
    <dgm:pt modelId="{8FF01103-9D11-4CF4-8A15-980CC36DD7DA}" type="parTrans" cxnId="{6E9397EB-3C9F-4FFD-97A2-6547B8F5E672}">
      <dgm:prSet/>
      <dgm:spPr/>
      <dgm:t>
        <a:bodyPr/>
        <a:lstStyle/>
        <a:p>
          <a:endParaRPr lang="es-MX"/>
        </a:p>
      </dgm:t>
    </dgm:pt>
    <dgm:pt modelId="{87B81744-7C52-4811-B28B-3E085DCB2444}" type="sibTrans" cxnId="{6E9397EB-3C9F-4FFD-97A2-6547B8F5E672}">
      <dgm:prSet/>
      <dgm:spPr/>
      <dgm:t>
        <a:bodyPr/>
        <a:lstStyle/>
        <a:p>
          <a:endParaRPr lang="es-MX"/>
        </a:p>
      </dgm:t>
    </dgm:pt>
    <dgm:pt modelId="{9F808A04-41B0-418B-817F-4881AB4ED5C8}" type="pres">
      <dgm:prSet presAssocID="{370F601A-B2D9-49A9-BC34-DE5B2D015096}" presName="diagram" presStyleCnt="0">
        <dgm:presLayoutVars>
          <dgm:dir/>
          <dgm:resizeHandles val="exact"/>
        </dgm:presLayoutVars>
      </dgm:prSet>
      <dgm:spPr/>
    </dgm:pt>
    <dgm:pt modelId="{AF43F277-FD31-46FE-8732-A0D99F484247}" type="pres">
      <dgm:prSet presAssocID="{B5ED529C-0D1D-4ABA-BEE0-A0CFEE978E7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E5BE40-8A75-4721-8386-6822849E69DF}" type="pres">
      <dgm:prSet presAssocID="{EB25F105-2911-4199-AB32-4BE52568E1A3}" presName="sibTrans" presStyleCnt="0"/>
      <dgm:spPr/>
    </dgm:pt>
    <dgm:pt modelId="{5EAE48CE-1881-4D4F-8549-CBA458961A16}" type="pres">
      <dgm:prSet presAssocID="{32D70A01-339E-4C65-8BA5-A8109F40810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38DC02-ACBC-428A-BD9C-3B5E532B2F24}" type="pres">
      <dgm:prSet presAssocID="{CFEE1F3C-9B2B-45E6-B690-E66B6E3A2FA5}" presName="sibTrans" presStyleCnt="0"/>
      <dgm:spPr/>
    </dgm:pt>
    <dgm:pt modelId="{091D4CF6-58E1-4025-8835-9862F60AA424}" type="pres">
      <dgm:prSet presAssocID="{7940A157-72BE-4AFD-8B2F-5668A39C8BF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7F8DDE-8B41-4217-A8BB-5376A74890F7}" type="pres">
      <dgm:prSet presAssocID="{88F61677-7860-4553-A626-01C37EBC1718}" presName="sibTrans" presStyleCnt="0"/>
      <dgm:spPr/>
    </dgm:pt>
    <dgm:pt modelId="{ACAF36F8-6C89-490D-8B84-C2DF760687B4}" type="pres">
      <dgm:prSet presAssocID="{00B39708-6343-4BFC-BE0E-A0548EBD274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23719D8-E2EB-4BA5-95F6-4E35B0CF9B49}" type="presOf" srcId="{7940A157-72BE-4AFD-8B2F-5668A39C8BF9}" destId="{091D4CF6-58E1-4025-8835-9862F60AA424}" srcOrd="0" destOrd="0" presId="urn:microsoft.com/office/officeart/2005/8/layout/default"/>
    <dgm:cxn modelId="{F603846C-9E9A-4714-8E20-7AEE64623FE6}" type="presOf" srcId="{B5ED529C-0D1D-4ABA-BEE0-A0CFEE978E73}" destId="{AF43F277-FD31-46FE-8732-A0D99F484247}" srcOrd="0" destOrd="0" presId="urn:microsoft.com/office/officeart/2005/8/layout/default"/>
    <dgm:cxn modelId="{7B230B9B-4A0D-4B56-B1EC-9845CCD53A81}" type="presOf" srcId="{00B39708-6343-4BFC-BE0E-A0548EBD2740}" destId="{ACAF36F8-6C89-490D-8B84-C2DF760687B4}" srcOrd="0" destOrd="0" presId="urn:microsoft.com/office/officeart/2005/8/layout/default"/>
    <dgm:cxn modelId="{DFD9FEF3-B116-40DB-A44F-784CF14E67BC}" srcId="{370F601A-B2D9-49A9-BC34-DE5B2D015096}" destId="{7940A157-72BE-4AFD-8B2F-5668A39C8BF9}" srcOrd="2" destOrd="0" parTransId="{9C403A7B-3311-4306-B61C-BC4276D955C2}" sibTransId="{88F61677-7860-4553-A626-01C37EBC1718}"/>
    <dgm:cxn modelId="{6F13B639-A358-4A77-BE22-4D64F3F1A77E}" srcId="{370F601A-B2D9-49A9-BC34-DE5B2D015096}" destId="{B5ED529C-0D1D-4ABA-BEE0-A0CFEE978E73}" srcOrd="0" destOrd="0" parTransId="{8165C4A7-31D1-4C6C-8619-4E3A48630665}" sibTransId="{EB25F105-2911-4199-AB32-4BE52568E1A3}"/>
    <dgm:cxn modelId="{AAD005E4-F635-41DA-93A2-EDA71A62645F}" srcId="{370F601A-B2D9-49A9-BC34-DE5B2D015096}" destId="{32D70A01-339E-4C65-8BA5-A8109F40810A}" srcOrd="1" destOrd="0" parTransId="{F8C0CC0E-0A04-48DC-AF6A-9BE82ECD7B28}" sibTransId="{CFEE1F3C-9B2B-45E6-B690-E66B6E3A2FA5}"/>
    <dgm:cxn modelId="{B9BD3B23-A6E9-4899-B54C-429AFB257A2A}" type="presOf" srcId="{370F601A-B2D9-49A9-BC34-DE5B2D015096}" destId="{9F808A04-41B0-418B-817F-4881AB4ED5C8}" srcOrd="0" destOrd="0" presId="urn:microsoft.com/office/officeart/2005/8/layout/default"/>
    <dgm:cxn modelId="{3533925E-825C-48AE-B3EC-E4247656A3C7}" type="presOf" srcId="{32D70A01-339E-4C65-8BA5-A8109F40810A}" destId="{5EAE48CE-1881-4D4F-8549-CBA458961A16}" srcOrd="0" destOrd="0" presId="urn:microsoft.com/office/officeart/2005/8/layout/default"/>
    <dgm:cxn modelId="{6E9397EB-3C9F-4FFD-97A2-6547B8F5E672}" srcId="{370F601A-B2D9-49A9-BC34-DE5B2D015096}" destId="{00B39708-6343-4BFC-BE0E-A0548EBD2740}" srcOrd="3" destOrd="0" parTransId="{8FF01103-9D11-4CF4-8A15-980CC36DD7DA}" sibTransId="{87B81744-7C52-4811-B28B-3E085DCB2444}"/>
    <dgm:cxn modelId="{5A4CA130-C014-4DBD-829B-26C47EFD5A7F}" type="presParOf" srcId="{9F808A04-41B0-418B-817F-4881AB4ED5C8}" destId="{AF43F277-FD31-46FE-8732-A0D99F484247}" srcOrd="0" destOrd="0" presId="urn:microsoft.com/office/officeart/2005/8/layout/default"/>
    <dgm:cxn modelId="{DC77EC8D-5C55-4FFA-AAF4-9811FF275BC7}" type="presParOf" srcId="{9F808A04-41B0-418B-817F-4881AB4ED5C8}" destId="{B2E5BE40-8A75-4721-8386-6822849E69DF}" srcOrd="1" destOrd="0" presId="urn:microsoft.com/office/officeart/2005/8/layout/default"/>
    <dgm:cxn modelId="{43B57C57-9CDB-4C77-A87B-AD3101743E49}" type="presParOf" srcId="{9F808A04-41B0-418B-817F-4881AB4ED5C8}" destId="{5EAE48CE-1881-4D4F-8549-CBA458961A16}" srcOrd="2" destOrd="0" presId="urn:microsoft.com/office/officeart/2005/8/layout/default"/>
    <dgm:cxn modelId="{1FDAD2B8-EFB8-407C-A6C7-D450DCC6AB46}" type="presParOf" srcId="{9F808A04-41B0-418B-817F-4881AB4ED5C8}" destId="{5D38DC02-ACBC-428A-BD9C-3B5E532B2F24}" srcOrd="3" destOrd="0" presId="urn:microsoft.com/office/officeart/2005/8/layout/default"/>
    <dgm:cxn modelId="{E23BC3FF-A234-485E-8D35-20558A4F219B}" type="presParOf" srcId="{9F808A04-41B0-418B-817F-4881AB4ED5C8}" destId="{091D4CF6-58E1-4025-8835-9862F60AA424}" srcOrd="4" destOrd="0" presId="urn:microsoft.com/office/officeart/2005/8/layout/default"/>
    <dgm:cxn modelId="{E4B036EA-F509-454D-8950-449134B3D575}" type="presParOf" srcId="{9F808A04-41B0-418B-817F-4881AB4ED5C8}" destId="{9E7F8DDE-8B41-4217-A8BB-5376A74890F7}" srcOrd="5" destOrd="0" presId="urn:microsoft.com/office/officeart/2005/8/layout/default"/>
    <dgm:cxn modelId="{57853014-24C2-4D07-947C-42AE0C809D03}" type="presParOf" srcId="{9F808A04-41B0-418B-817F-4881AB4ED5C8}" destId="{ACAF36F8-6C89-490D-8B84-C2DF760687B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8BA047-D55F-4FCB-83A1-6DD07E1BBC5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95DD9EC9-66E4-4E9B-94C9-5C66E81C1539}">
      <dgm:prSet phldrT="[Texto]" custT="1"/>
      <dgm:spPr/>
      <dgm:t>
        <a:bodyPr/>
        <a:lstStyle/>
        <a:p>
          <a:r>
            <a:rPr lang="es-MX" sz="2400" b="1" i="0" dirty="0" smtClean="0"/>
            <a:t>Paradigma</a:t>
          </a:r>
          <a:r>
            <a:rPr lang="es-MX" sz="2400" b="0" i="0" dirty="0" smtClean="0"/>
            <a:t> es un término de origen griego, </a:t>
          </a:r>
          <a:r>
            <a:rPr lang="es-MX" sz="2400" b="0" i="1" dirty="0" smtClean="0"/>
            <a:t>"</a:t>
          </a:r>
          <a:r>
            <a:rPr lang="es-MX" sz="2400" b="0" i="1" dirty="0" err="1" smtClean="0"/>
            <a:t>parádeigma</a:t>
          </a:r>
          <a:r>
            <a:rPr lang="es-MX" sz="2400" b="0" i="1" dirty="0" smtClean="0"/>
            <a:t>"</a:t>
          </a:r>
          <a:r>
            <a:rPr lang="es-MX" sz="2400" b="0" i="0" dirty="0" smtClean="0"/>
            <a:t>, que significa </a:t>
          </a:r>
          <a:r>
            <a:rPr lang="es-MX" sz="2400" b="1" i="0" dirty="0" err="1" smtClean="0"/>
            <a:t>modelo</a:t>
          </a:r>
          <a:r>
            <a:rPr lang="es-MX" sz="2400" b="0" i="0" dirty="0" err="1" smtClean="0"/>
            <a:t>,</a:t>
          </a:r>
          <a:r>
            <a:rPr lang="es-MX" sz="2400" b="1" i="0" dirty="0" err="1" smtClean="0"/>
            <a:t>patrón</a:t>
          </a:r>
          <a:r>
            <a:rPr lang="es-MX" sz="2400" b="0" i="0" dirty="0" smtClean="0"/>
            <a:t>, </a:t>
          </a:r>
          <a:r>
            <a:rPr lang="es-MX" sz="2400" b="1" i="0" dirty="0" smtClean="0"/>
            <a:t>ejemplo</a:t>
          </a:r>
          <a:r>
            <a:rPr lang="es-MX" sz="2400" b="0" i="0" dirty="0" smtClean="0"/>
            <a:t>. </a:t>
          </a:r>
          <a:endParaRPr lang="es-MX" sz="2400" dirty="0"/>
        </a:p>
      </dgm:t>
    </dgm:pt>
    <dgm:pt modelId="{33943F45-5DA4-4756-9BD5-0A9C1A2C76D2}" type="parTrans" cxnId="{15CF366D-9F40-4874-9834-13C925176CF8}">
      <dgm:prSet/>
      <dgm:spPr/>
      <dgm:t>
        <a:bodyPr/>
        <a:lstStyle/>
        <a:p>
          <a:endParaRPr lang="es-MX"/>
        </a:p>
      </dgm:t>
    </dgm:pt>
    <dgm:pt modelId="{0194D54A-B870-4DA7-BD9B-501EDE749838}" type="sibTrans" cxnId="{15CF366D-9F40-4874-9834-13C925176CF8}">
      <dgm:prSet/>
      <dgm:spPr/>
      <dgm:t>
        <a:bodyPr/>
        <a:lstStyle/>
        <a:p>
          <a:endParaRPr lang="es-MX"/>
        </a:p>
      </dgm:t>
    </dgm:pt>
    <dgm:pt modelId="{DED4D2DB-3764-43E4-AC04-9CB767F449E3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MX" sz="1800" b="0" i="0" dirty="0" smtClean="0"/>
            <a:t>En un sentido amplio se corresponde con algo que va a servir como modelo o ejemplo a seguir en una situación dada. Son las directrices de un grupo que establecen límites y que determinan cómo una persona debe actuar dentro de los límites.</a:t>
          </a:r>
          <a:endParaRPr lang="es-MX" sz="1800" dirty="0"/>
        </a:p>
      </dgm:t>
    </dgm:pt>
    <dgm:pt modelId="{51E689A8-6824-4FF1-83BB-471E8EAC4DE3}" type="parTrans" cxnId="{198DA616-81FF-40F4-B70A-F602185ECB49}">
      <dgm:prSet/>
      <dgm:spPr/>
      <dgm:t>
        <a:bodyPr/>
        <a:lstStyle/>
        <a:p>
          <a:endParaRPr lang="es-MX"/>
        </a:p>
      </dgm:t>
    </dgm:pt>
    <dgm:pt modelId="{4EABDDE9-B611-4F8E-A479-A6705C053A1E}" type="sibTrans" cxnId="{198DA616-81FF-40F4-B70A-F602185ECB49}">
      <dgm:prSet/>
      <dgm:spPr/>
      <dgm:t>
        <a:bodyPr/>
        <a:lstStyle/>
        <a:p>
          <a:endParaRPr lang="es-MX"/>
        </a:p>
      </dgm:t>
    </dgm:pt>
    <dgm:pt modelId="{DD94BD4A-0B66-4E19-B236-9ECAAE0D2E0D}">
      <dgm:prSet phldrT="[Texto]" custT="1"/>
      <dgm:spPr>
        <a:solidFill>
          <a:srgbClr val="002060"/>
        </a:solidFill>
      </dgm:spPr>
      <dgm:t>
        <a:bodyPr/>
        <a:lstStyle/>
        <a:p>
          <a:r>
            <a:rPr lang="es-MX" sz="2000" b="0" i="0" dirty="0" smtClean="0"/>
            <a:t>Más exactamente viene de πα</a:t>
          </a:r>
          <a:r>
            <a:rPr lang="es-MX" sz="2000" b="0" i="0" dirty="0" err="1" smtClean="0"/>
            <a:t>ράδειϒμ</a:t>
          </a:r>
          <a:r>
            <a:rPr lang="es-MX" sz="2000" b="0" i="0" dirty="0" smtClean="0"/>
            <a:t>α, que se forma a partir de la unión del prefijo “para”, que significa junto, y de la palabra “deigma” que se traduce como ejemplo o modelo.</a:t>
          </a:r>
          <a:endParaRPr lang="es-MX" sz="2000" dirty="0"/>
        </a:p>
      </dgm:t>
    </dgm:pt>
    <dgm:pt modelId="{2472DCAE-8E13-4E14-894D-B02A68F0E83F}" type="parTrans" cxnId="{D15A7278-224F-4448-B476-6709935D7D00}">
      <dgm:prSet/>
      <dgm:spPr/>
      <dgm:t>
        <a:bodyPr/>
        <a:lstStyle/>
        <a:p>
          <a:endParaRPr lang="es-MX"/>
        </a:p>
      </dgm:t>
    </dgm:pt>
    <dgm:pt modelId="{C8B6612A-0F01-44AF-BED3-8F408E8668C7}" type="sibTrans" cxnId="{D15A7278-224F-4448-B476-6709935D7D00}">
      <dgm:prSet/>
      <dgm:spPr/>
      <dgm:t>
        <a:bodyPr/>
        <a:lstStyle/>
        <a:p>
          <a:endParaRPr lang="es-MX"/>
        </a:p>
      </dgm:t>
    </dgm:pt>
    <dgm:pt modelId="{423018FE-4553-4AA1-8538-7756BA98DA94}" type="pres">
      <dgm:prSet presAssocID="{328BA047-D55F-4FCB-83A1-6DD07E1BBC56}" presName="diagram" presStyleCnt="0">
        <dgm:presLayoutVars>
          <dgm:dir/>
          <dgm:resizeHandles val="exact"/>
        </dgm:presLayoutVars>
      </dgm:prSet>
      <dgm:spPr/>
    </dgm:pt>
    <dgm:pt modelId="{4ADE29C7-F7F8-4D77-9E74-9CE152AE3129}" type="pres">
      <dgm:prSet presAssocID="{95DD9EC9-66E4-4E9B-94C9-5C66E81C153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4059B9-3907-49C5-B34F-D9601CB2618F}" type="pres">
      <dgm:prSet presAssocID="{0194D54A-B870-4DA7-BD9B-501EDE749838}" presName="sibTrans" presStyleCnt="0"/>
      <dgm:spPr/>
    </dgm:pt>
    <dgm:pt modelId="{04B34139-553B-425A-B00A-41D796D1DBE6}" type="pres">
      <dgm:prSet presAssocID="{DED4D2DB-3764-43E4-AC04-9CB767F449E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A4E6AB-2FF1-41CF-9672-FBD8FC0FEE4F}" type="pres">
      <dgm:prSet presAssocID="{4EABDDE9-B611-4F8E-A479-A6705C053A1E}" presName="sibTrans" presStyleCnt="0"/>
      <dgm:spPr/>
    </dgm:pt>
    <dgm:pt modelId="{1E878B1E-752D-4772-AA72-96AD529558CA}" type="pres">
      <dgm:prSet presAssocID="{DD94BD4A-0B66-4E19-B236-9ECAAE0D2E0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98DA616-81FF-40F4-B70A-F602185ECB49}" srcId="{328BA047-D55F-4FCB-83A1-6DD07E1BBC56}" destId="{DED4D2DB-3764-43E4-AC04-9CB767F449E3}" srcOrd="1" destOrd="0" parTransId="{51E689A8-6824-4FF1-83BB-471E8EAC4DE3}" sibTransId="{4EABDDE9-B611-4F8E-A479-A6705C053A1E}"/>
    <dgm:cxn modelId="{D57C7CAB-8952-4358-92E8-C969DC817785}" type="presOf" srcId="{328BA047-D55F-4FCB-83A1-6DD07E1BBC56}" destId="{423018FE-4553-4AA1-8538-7756BA98DA94}" srcOrd="0" destOrd="0" presId="urn:microsoft.com/office/officeart/2005/8/layout/default"/>
    <dgm:cxn modelId="{0C1185A6-80BA-42CD-AAC6-4AEFE6B592A9}" type="presOf" srcId="{95DD9EC9-66E4-4E9B-94C9-5C66E81C1539}" destId="{4ADE29C7-F7F8-4D77-9E74-9CE152AE3129}" srcOrd="0" destOrd="0" presId="urn:microsoft.com/office/officeart/2005/8/layout/default"/>
    <dgm:cxn modelId="{749C0C3A-68CD-4933-A1FD-1AD0669255BE}" type="presOf" srcId="{DD94BD4A-0B66-4E19-B236-9ECAAE0D2E0D}" destId="{1E878B1E-752D-4772-AA72-96AD529558CA}" srcOrd="0" destOrd="0" presId="urn:microsoft.com/office/officeart/2005/8/layout/default"/>
    <dgm:cxn modelId="{15CF366D-9F40-4874-9834-13C925176CF8}" srcId="{328BA047-D55F-4FCB-83A1-6DD07E1BBC56}" destId="{95DD9EC9-66E4-4E9B-94C9-5C66E81C1539}" srcOrd="0" destOrd="0" parTransId="{33943F45-5DA4-4756-9BD5-0A9C1A2C76D2}" sibTransId="{0194D54A-B870-4DA7-BD9B-501EDE749838}"/>
    <dgm:cxn modelId="{D15A7278-224F-4448-B476-6709935D7D00}" srcId="{328BA047-D55F-4FCB-83A1-6DD07E1BBC56}" destId="{DD94BD4A-0B66-4E19-B236-9ECAAE0D2E0D}" srcOrd="2" destOrd="0" parTransId="{2472DCAE-8E13-4E14-894D-B02A68F0E83F}" sibTransId="{C8B6612A-0F01-44AF-BED3-8F408E8668C7}"/>
    <dgm:cxn modelId="{6E23B101-8C37-4EAF-821C-F0DAF87776F8}" type="presOf" srcId="{DED4D2DB-3764-43E4-AC04-9CB767F449E3}" destId="{04B34139-553B-425A-B00A-41D796D1DBE6}" srcOrd="0" destOrd="0" presId="urn:microsoft.com/office/officeart/2005/8/layout/default"/>
    <dgm:cxn modelId="{69739DF8-B841-4F27-B0EE-B27D41A302B5}" type="presParOf" srcId="{423018FE-4553-4AA1-8538-7756BA98DA94}" destId="{4ADE29C7-F7F8-4D77-9E74-9CE152AE3129}" srcOrd="0" destOrd="0" presId="urn:microsoft.com/office/officeart/2005/8/layout/default"/>
    <dgm:cxn modelId="{A1683D31-273A-46EE-9160-C8BF84F78FD7}" type="presParOf" srcId="{423018FE-4553-4AA1-8538-7756BA98DA94}" destId="{E64059B9-3907-49C5-B34F-D9601CB2618F}" srcOrd="1" destOrd="0" presId="urn:microsoft.com/office/officeart/2005/8/layout/default"/>
    <dgm:cxn modelId="{C7A36BA2-5744-4E3F-A3C3-AB51316C8F88}" type="presParOf" srcId="{423018FE-4553-4AA1-8538-7756BA98DA94}" destId="{04B34139-553B-425A-B00A-41D796D1DBE6}" srcOrd="2" destOrd="0" presId="urn:microsoft.com/office/officeart/2005/8/layout/default"/>
    <dgm:cxn modelId="{B6675799-3574-4380-B0E4-CCA6CFEEF306}" type="presParOf" srcId="{423018FE-4553-4AA1-8538-7756BA98DA94}" destId="{ECA4E6AB-2FF1-41CF-9672-FBD8FC0FEE4F}" srcOrd="3" destOrd="0" presId="urn:microsoft.com/office/officeart/2005/8/layout/default"/>
    <dgm:cxn modelId="{E5208F0D-20B0-4C82-87C4-877A8C7EB8F6}" type="presParOf" srcId="{423018FE-4553-4AA1-8538-7756BA98DA94}" destId="{1E878B1E-752D-4772-AA72-96AD529558C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CB2E1D-47E5-42DA-A902-2DF78E35869E}">
      <dsp:nvSpPr>
        <dsp:cNvPr id="0" name=""/>
        <dsp:cNvSpPr/>
      </dsp:nvSpPr>
      <dsp:spPr>
        <a:xfrm>
          <a:off x="196207" y="1718"/>
          <a:ext cx="3514278" cy="2108567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Es el estudio de los métodos,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procedimientos y técnicas utilizados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para obtener nuevos conocimientos,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explicaciones y comprensión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científica de los problemas y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fenómenos planteados y, por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consiguiente, que nos puedan llevar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 la solución de los mismos</a:t>
          </a:r>
          <a:endParaRPr lang="es-MX" sz="1400" kern="1200" dirty="0"/>
        </a:p>
      </dsp:txBody>
      <dsp:txXfrm>
        <a:off x="196207" y="1718"/>
        <a:ext cx="3514278" cy="2108567"/>
      </dsp:txXfrm>
    </dsp:sp>
    <dsp:sp modelId="{A629B96B-C0CD-45C3-BAEF-BB2ECBBA1C8C}">
      <dsp:nvSpPr>
        <dsp:cNvPr id="0" name=""/>
        <dsp:cNvSpPr/>
      </dsp:nvSpPr>
      <dsp:spPr>
        <a:xfrm>
          <a:off x="4061913" y="1718"/>
          <a:ext cx="3514278" cy="2108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Investigar viene de </a:t>
          </a:r>
          <a:r>
            <a:rPr lang="es-MX" sz="2400" kern="1200" dirty="0" err="1" smtClean="0"/>
            <a:t>vestigium</a:t>
          </a:r>
          <a:r>
            <a:rPr lang="es-MX" sz="2400" kern="1200" dirty="0" smtClean="0"/>
            <a:t> = planta del pie o huella</a:t>
          </a:r>
          <a:endParaRPr lang="es-MX" sz="2400" kern="1200" dirty="0"/>
        </a:p>
      </dsp:txBody>
      <dsp:txXfrm>
        <a:off x="4061913" y="1718"/>
        <a:ext cx="3514278" cy="2108567"/>
      </dsp:txXfrm>
    </dsp:sp>
    <dsp:sp modelId="{58706015-82B9-44C1-8B12-1F9E61EEE4BB}">
      <dsp:nvSpPr>
        <dsp:cNvPr id="0" name=""/>
        <dsp:cNvSpPr/>
      </dsp:nvSpPr>
      <dsp:spPr>
        <a:xfrm>
          <a:off x="2129060" y="2461713"/>
          <a:ext cx="3514278" cy="2108567"/>
        </a:xfrm>
        <a:prstGeom prst="rect">
          <a:avLst/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indagar, inspeccionar, explorar, examinar,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rastrear, búsqueda de algo que se logra con un rodeo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por un camino sistemático o sea con método</a:t>
          </a:r>
        </a:p>
      </dsp:txBody>
      <dsp:txXfrm>
        <a:off x="2129060" y="2461713"/>
        <a:ext cx="3514278" cy="2108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43F277-FD31-46FE-8732-A0D99F484247}">
      <dsp:nvSpPr>
        <dsp:cNvPr id="0" name=""/>
        <dsp:cNvSpPr/>
      </dsp:nvSpPr>
      <dsp:spPr>
        <a:xfrm>
          <a:off x="196207" y="1718"/>
          <a:ext cx="3514278" cy="21085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0" i="0" kern="1200" dirty="0" smtClean="0"/>
            <a:t>Investigación es un proceso sistemático, organizado y objetivo, cuyo propósito es responder a una pregunta o hipótesis y así aumentar el conocimiento y la información sobre algo desconocido.</a:t>
          </a:r>
        </a:p>
      </dsp:txBody>
      <dsp:txXfrm>
        <a:off x="196207" y="1718"/>
        <a:ext cx="3514278" cy="2108567"/>
      </dsp:txXfrm>
    </dsp:sp>
    <dsp:sp modelId="{5EAE48CE-1881-4D4F-8549-CBA458961A16}">
      <dsp:nvSpPr>
        <dsp:cNvPr id="0" name=""/>
        <dsp:cNvSpPr/>
      </dsp:nvSpPr>
      <dsp:spPr>
        <a:xfrm>
          <a:off x="4061913" y="1718"/>
          <a:ext cx="3514278" cy="2108567"/>
        </a:xfrm>
        <a:prstGeom prst="rect">
          <a:avLst/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 smtClean="0"/>
            <a:t>la investigación es una actividad sistemática dirigida a obtener, mediante observación, la experimentación, nuevas informaciones y conocimientos que necesitan para ampliar los diversos campos de la ciencia y la tecnología.</a:t>
          </a:r>
          <a:endParaRPr lang="es-MX" sz="1800" kern="1200" dirty="0"/>
        </a:p>
      </dsp:txBody>
      <dsp:txXfrm>
        <a:off x="4061913" y="1718"/>
        <a:ext cx="3514278" cy="2108567"/>
      </dsp:txXfrm>
    </dsp:sp>
    <dsp:sp modelId="{091D4CF6-58E1-4025-8835-9862F60AA424}">
      <dsp:nvSpPr>
        <dsp:cNvPr id="0" name=""/>
        <dsp:cNvSpPr/>
      </dsp:nvSpPr>
      <dsp:spPr>
        <a:xfrm>
          <a:off x="196207" y="2461713"/>
          <a:ext cx="3514278" cy="2108567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i="0" kern="1200" dirty="0" smtClean="0"/>
            <a:t>investigar</a:t>
          </a:r>
          <a:r>
            <a:rPr lang="es-MX" sz="1600" b="0" i="0" kern="1200" dirty="0" smtClean="0"/>
            <a:t> (vocablo que tiene su origen en el latín investigare), este verbo se refiere al acto de </a:t>
          </a:r>
          <a:r>
            <a:rPr lang="es-MX" sz="1600" b="1" i="0" kern="1200" dirty="0" smtClean="0"/>
            <a:t>llevar a cabo estrategias para descubrir algo</a:t>
          </a:r>
          <a:r>
            <a:rPr lang="es-MX" sz="1600" b="0" i="0" kern="1200" dirty="0" smtClean="0"/>
            <a:t>. También permite hacer mención al conjunto de actividades de índole intelectual y experimental de carácter sistemático, con la intención de incrementar los conocimientos sobre un determinado asunto.</a:t>
          </a:r>
          <a:endParaRPr lang="es-MX" sz="1600" kern="1200" dirty="0"/>
        </a:p>
      </dsp:txBody>
      <dsp:txXfrm>
        <a:off x="196207" y="2461713"/>
        <a:ext cx="3514278" cy="2108567"/>
      </dsp:txXfrm>
    </dsp:sp>
    <dsp:sp modelId="{ACAF36F8-6C89-490D-8B84-C2DF760687B4}">
      <dsp:nvSpPr>
        <dsp:cNvPr id="0" name=""/>
        <dsp:cNvSpPr/>
      </dsp:nvSpPr>
      <dsp:spPr>
        <a:xfrm>
          <a:off x="4061913" y="2461713"/>
          <a:ext cx="3514278" cy="21085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i="0" kern="1200" dirty="0" smtClean="0"/>
            <a:t>Investigación </a:t>
          </a:r>
          <a:r>
            <a:rPr lang="es-MX" sz="2400" b="0" i="0" kern="1200" dirty="0" smtClean="0"/>
            <a:t>está determinada por la </a:t>
          </a:r>
          <a:r>
            <a:rPr lang="es-MX" sz="2400" b="1" i="0" kern="1200" dirty="0" smtClean="0"/>
            <a:t>averiguación de datos</a:t>
          </a:r>
          <a:r>
            <a:rPr lang="es-MX" sz="2400" b="0" i="0" kern="1200" dirty="0" smtClean="0"/>
            <a:t> o </a:t>
          </a:r>
          <a:r>
            <a:rPr lang="es-MX" sz="2400" b="1" i="0" kern="1200" dirty="0" smtClean="0"/>
            <a:t>la búsqueda de soluciones para ciertos inconvenientes</a:t>
          </a:r>
          <a:r>
            <a:rPr lang="es-MX" sz="2400" b="0" i="0" kern="1200" dirty="0" smtClean="0"/>
            <a:t>.</a:t>
          </a:r>
          <a:endParaRPr lang="es-MX" sz="2400" kern="1200" dirty="0"/>
        </a:p>
      </dsp:txBody>
      <dsp:txXfrm>
        <a:off x="4061913" y="2461713"/>
        <a:ext cx="3514278" cy="21085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E29C7-F7F8-4D77-9E74-9CE152AE3129}">
      <dsp:nvSpPr>
        <dsp:cNvPr id="0" name=""/>
        <dsp:cNvSpPr/>
      </dsp:nvSpPr>
      <dsp:spPr>
        <a:xfrm>
          <a:off x="196207" y="1718"/>
          <a:ext cx="3514278" cy="21085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i="0" kern="1200" dirty="0" smtClean="0"/>
            <a:t>Paradigma</a:t>
          </a:r>
          <a:r>
            <a:rPr lang="es-MX" sz="2400" b="0" i="0" kern="1200" dirty="0" smtClean="0"/>
            <a:t> es un término de origen griego, </a:t>
          </a:r>
          <a:r>
            <a:rPr lang="es-MX" sz="2400" b="0" i="1" kern="1200" dirty="0" smtClean="0"/>
            <a:t>"</a:t>
          </a:r>
          <a:r>
            <a:rPr lang="es-MX" sz="2400" b="0" i="1" kern="1200" dirty="0" err="1" smtClean="0"/>
            <a:t>parádeigma</a:t>
          </a:r>
          <a:r>
            <a:rPr lang="es-MX" sz="2400" b="0" i="1" kern="1200" dirty="0" smtClean="0"/>
            <a:t>"</a:t>
          </a:r>
          <a:r>
            <a:rPr lang="es-MX" sz="2400" b="0" i="0" kern="1200" dirty="0" smtClean="0"/>
            <a:t>, que significa </a:t>
          </a:r>
          <a:r>
            <a:rPr lang="es-MX" sz="2400" b="1" i="0" kern="1200" dirty="0" err="1" smtClean="0"/>
            <a:t>modelo</a:t>
          </a:r>
          <a:r>
            <a:rPr lang="es-MX" sz="2400" b="0" i="0" kern="1200" dirty="0" err="1" smtClean="0"/>
            <a:t>,</a:t>
          </a:r>
          <a:r>
            <a:rPr lang="es-MX" sz="2400" b="1" i="0" kern="1200" dirty="0" err="1" smtClean="0"/>
            <a:t>patrón</a:t>
          </a:r>
          <a:r>
            <a:rPr lang="es-MX" sz="2400" b="0" i="0" kern="1200" dirty="0" smtClean="0"/>
            <a:t>, </a:t>
          </a:r>
          <a:r>
            <a:rPr lang="es-MX" sz="2400" b="1" i="0" kern="1200" dirty="0" smtClean="0"/>
            <a:t>ejemplo</a:t>
          </a:r>
          <a:r>
            <a:rPr lang="es-MX" sz="2400" b="0" i="0" kern="1200" dirty="0" smtClean="0"/>
            <a:t>. </a:t>
          </a:r>
          <a:endParaRPr lang="es-MX" sz="2400" kern="1200" dirty="0"/>
        </a:p>
      </dsp:txBody>
      <dsp:txXfrm>
        <a:off x="196207" y="1718"/>
        <a:ext cx="3514278" cy="2108567"/>
      </dsp:txXfrm>
    </dsp:sp>
    <dsp:sp modelId="{04B34139-553B-425A-B00A-41D796D1DBE6}">
      <dsp:nvSpPr>
        <dsp:cNvPr id="0" name=""/>
        <dsp:cNvSpPr/>
      </dsp:nvSpPr>
      <dsp:spPr>
        <a:xfrm>
          <a:off x="4061913" y="1718"/>
          <a:ext cx="3514278" cy="2108567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 smtClean="0"/>
            <a:t>En un sentido amplio se corresponde con algo que va a servir como modelo o ejemplo a seguir en una situación dada. Son las directrices de un grupo que establecen límites y que determinan cómo una persona debe actuar dentro de los límites.</a:t>
          </a:r>
          <a:endParaRPr lang="es-MX" sz="1800" kern="1200" dirty="0"/>
        </a:p>
      </dsp:txBody>
      <dsp:txXfrm>
        <a:off x="4061913" y="1718"/>
        <a:ext cx="3514278" cy="2108567"/>
      </dsp:txXfrm>
    </dsp:sp>
    <dsp:sp modelId="{1E878B1E-752D-4772-AA72-96AD529558CA}">
      <dsp:nvSpPr>
        <dsp:cNvPr id="0" name=""/>
        <dsp:cNvSpPr/>
      </dsp:nvSpPr>
      <dsp:spPr>
        <a:xfrm>
          <a:off x="2129060" y="2461713"/>
          <a:ext cx="3514278" cy="2108567"/>
        </a:xfrm>
        <a:prstGeom prst="rect">
          <a:avLst/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0" i="0" kern="1200" dirty="0" smtClean="0"/>
            <a:t>Más exactamente viene de πα</a:t>
          </a:r>
          <a:r>
            <a:rPr lang="es-MX" sz="2000" b="0" i="0" kern="1200" dirty="0" err="1" smtClean="0"/>
            <a:t>ράδειϒμ</a:t>
          </a:r>
          <a:r>
            <a:rPr lang="es-MX" sz="2000" b="0" i="0" kern="1200" dirty="0" smtClean="0"/>
            <a:t>α, que se forma a partir de la unión del prefijo “para”, que significa junto, y de la palabra “deigma” que se traduce como ejemplo o modelo.</a:t>
          </a:r>
          <a:endParaRPr lang="es-MX" sz="2000" kern="1200" dirty="0"/>
        </a:p>
      </dsp:txBody>
      <dsp:txXfrm>
        <a:off x="2129060" y="2461713"/>
        <a:ext cx="3514278" cy="2108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88F33DF-BD07-45A5-AD51-DF5C5D3D89EF}" type="datetimeFigureOut">
              <a:rPr lang="es-MX" smtClean="0"/>
              <a:t>26/08/2014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F598C19-BE5B-41A1-A1B8-039AB233BFB5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 Rounded MT Bold" panose="020F0704030504030204" pitchFamily="34" charset="0"/>
              </a:rPr>
              <a:t>HERRAMIENTAS BÁSICAS PARA LA INVESTIGACIÓN EDUCATIVA</a:t>
            </a:r>
            <a:endParaRPr lang="es-MX" dirty="0">
              <a:latin typeface="Arial Rounded MT Bold" panose="020F070403050403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s-MX" sz="28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Unidad 1, Situación didáctica 1</a:t>
            </a:r>
          </a:p>
          <a:p>
            <a:r>
              <a:rPr lang="es-MX" sz="28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Conceptos de Investigación, Investigación Educativa y Paradigma</a:t>
            </a:r>
            <a:endParaRPr lang="es-MX" sz="28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8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</a:t>
            </a:r>
            <a:r>
              <a:rPr lang="es-MX" dirty="0" smtClean="0"/>
              <a:t>nvestigación: conceptos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867812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026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…investigación: conceptos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427169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10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Investigación Educativa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 fontAlgn="base">
              <a:buNone/>
            </a:pPr>
            <a:r>
              <a:rPr lang="es-MX" dirty="0"/>
              <a:t>La investigación educativa se define como la explicación sistemática y racional de los problemas de la realidad educativa, a través de la búsqueda de nuevos conocimientos, del análisis de las funciones, los métodos y los procesos educativos,  contribuyendo primordialmente a:</a:t>
            </a:r>
          </a:p>
          <a:p>
            <a:pPr fontAlgn="base"/>
            <a:r>
              <a:rPr lang="es-MX" dirty="0"/>
              <a:t>Conocer los factores históricos, culturales, sociales y económicos que han regido las acciones y que han dado sentido y dirección al sistema educativo en diferentes épocas.</a:t>
            </a:r>
          </a:p>
          <a:p>
            <a:pPr fontAlgn="base"/>
            <a:r>
              <a:rPr lang="es-MX" dirty="0"/>
              <a:t>Desarrollar conceptos, enfoques y esquemas bajo los cuales se puedan interpretar los fenómenos educativos.</a:t>
            </a:r>
          </a:p>
          <a:p>
            <a:pPr fontAlgn="base"/>
            <a:r>
              <a:rPr lang="es-MX" dirty="0"/>
              <a:t>Generar marcos teóricos desde los cuales se adopte una actitud crítica de la situación que priva en determinado momento.</a:t>
            </a:r>
          </a:p>
          <a:p>
            <a:pPr fontAlgn="base"/>
            <a:r>
              <a:rPr lang="es-MX" dirty="0"/>
              <a:t>Fundamentar el desarrollo y la implantación de nuevos modelos educativos.</a:t>
            </a:r>
          </a:p>
          <a:p>
            <a:pPr fontAlgn="base"/>
            <a:r>
              <a:rPr lang="es-MX" dirty="0"/>
              <a:t>Obtener datos que permitan una planificación congruente con las políticas educativas nacionales.</a:t>
            </a:r>
          </a:p>
          <a:p>
            <a:pPr fontAlgn="base"/>
            <a:r>
              <a:rPr lang="es-MX" dirty="0"/>
              <a:t>Evaluar cada uno de los procesos, programas, actores y centros que conforman el sistema educativo.</a:t>
            </a:r>
          </a:p>
          <a:p>
            <a:pPr fontAlgn="base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73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Paradigma: concepto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685334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39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914400" y="1196752"/>
            <a:ext cx="7772400" cy="1975104"/>
          </a:xfrm>
        </p:spPr>
        <p:txBody>
          <a:bodyPr/>
          <a:lstStyle/>
          <a:p>
            <a:r>
              <a:rPr lang="es-MX" dirty="0"/>
              <a:t>http://www.oei.es/noticias/spip.php?article14365</a:t>
            </a:r>
          </a:p>
        </p:txBody>
      </p:sp>
    </p:spTree>
    <p:extLst>
      <p:ext uri="{BB962C8B-B14F-4D97-AF65-F5344CB8AC3E}">
        <p14:creationId xmlns:p14="http://schemas.microsoft.com/office/powerpoint/2010/main" val="72548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49</TotalTime>
  <Words>309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Metro</vt:lpstr>
      <vt:lpstr>HERRAMIENTAS BÁSICAS PARA LA INVESTIGACIÓN EDUCATIVA</vt:lpstr>
      <vt:lpstr>Investigación: conceptos</vt:lpstr>
      <vt:lpstr>…investigación: conceptos</vt:lpstr>
      <vt:lpstr>Investigación Educativa</vt:lpstr>
      <vt:lpstr>Paradigma: concepto</vt:lpstr>
      <vt:lpstr>http://www.oei.es/noticias/spip.php?article14365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HERRAMIENTAS BÁSICAS PARA LA INVESTIGACIÓN EDUCATIVA</dc:title>
  <dc:creator>Adán</dc:creator>
  <cp:lastModifiedBy>Adán</cp:lastModifiedBy>
  <cp:revision>5</cp:revision>
  <dcterms:created xsi:type="dcterms:W3CDTF">2014-08-26T10:03:27Z</dcterms:created>
  <dcterms:modified xsi:type="dcterms:W3CDTF">2014-08-26T10:53:09Z</dcterms:modified>
</cp:coreProperties>
</file>