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4" r:id="rId5"/>
    <p:sldId id="263" r:id="rId6"/>
    <p:sldId id="259" r:id="rId7"/>
    <p:sldId id="261" r:id="rId8"/>
    <p:sldId id="260" r:id="rId9"/>
    <p:sldId id="262" r:id="rId10"/>
    <p:sldId id="265"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C79053-D066-4A8A-9FCE-A2727A701827}" type="datetimeFigureOut">
              <a:rPr lang="es-MX" smtClean="0"/>
              <a:t>02/09/2016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4227C9-F940-4993-8487-E5C0B912E503}" type="slidenum">
              <a:rPr lang="es-MX" smtClean="0"/>
              <a:t>‹Nº›</a:t>
            </a:fld>
            <a:endParaRPr lang="es-MX"/>
          </a:p>
        </p:txBody>
      </p:sp>
    </p:spTree>
    <p:extLst>
      <p:ext uri="{BB962C8B-B14F-4D97-AF65-F5344CB8AC3E}">
        <p14:creationId xmlns:p14="http://schemas.microsoft.com/office/powerpoint/2010/main" val="4071972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14227C9-F940-4993-8487-E5C0B912E503}" type="slidenum">
              <a:rPr lang="es-MX" smtClean="0"/>
              <a:t>10</a:t>
            </a:fld>
            <a:endParaRPr lang="es-MX"/>
          </a:p>
        </p:txBody>
      </p:sp>
    </p:spTree>
    <p:extLst>
      <p:ext uri="{BB962C8B-B14F-4D97-AF65-F5344CB8AC3E}">
        <p14:creationId xmlns:p14="http://schemas.microsoft.com/office/powerpoint/2010/main" val="3529006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1EC5D225-B3CC-4D42-B766-03843F491805}" type="datetimeFigureOut">
              <a:rPr lang="es-MX" smtClean="0"/>
              <a:t>02/09/2016</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EE35018E-C59B-430F-BCDA-5A9E9B8D6A04}"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EC5D225-B3CC-4D42-B766-03843F491805}" type="datetimeFigureOut">
              <a:rPr lang="es-MX" smtClean="0"/>
              <a:t>02/09/2016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EC5D225-B3CC-4D42-B766-03843F491805}" type="datetimeFigureOut">
              <a:rPr lang="es-MX" smtClean="0"/>
              <a:t>02/09/2016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1EC5D225-B3CC-4D42-B766-03843F491805}" type="datetimeFigureOut">
              <a:rPr lang="es-MX" smtClean="0"/>
              <a:t>02/09/2016</a:t>
            </a:fld>
            <a:endParaRPr lang="es-MX"/>
          </a:p>
        </p:txBody>
      </p:sp>
      <p:sp>
        <p:nvSpPr>
          <p:cNvPr id="9" name="8 Marcador de número de diapositiva"/>
          <p:cNvSpPr>
            <a:spLocks noGrp="1"/>
          </p:cNvSpPr>
          <p:nvPr>
            <p:ph type="sldNum" sz="quarter" idx="15"/>
          </p:nvPr>
        </p:nvSpPr>
        <p:spPr/>
        <p:txBody>
          <a:bodyPr rtlCol="0"/>
          <a:lstStyle/>
          <a:p>
            <a:fld id="{EE35018E-C59B-430F-BCDA-5A9E9B8D6A04}" type="slidenum">
              <a:rPr lang="es-MX" smtClean="0"/>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1EC5D225-B3CC-4D42-B766-03843F491805}" type="datetimeFigureOut">
              <a:rPr lang="es-MX" smtClean="0"/>
              <a:t>02/09/2016</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EE35018E-C59B-430F-BCDA-5A9E9B8D6A04}"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1EC5D225-B3CC-4D42-B766-03843F491805}" type="datetimeFigureOut">
              <a:rPr lang="es-MX" smtClean="0"/>
              <a:t>02/09/2016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1EC5D225-B3CC-4D42-B766-03843F491805}" type="datetimeFigureOut">
              <a:rPr lang="es-MX" smtClean="0"/>
              <a:t>02/09/2016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1EC5D225-B3CC-4D42-B766-03843F491805}" type="datetimeFigureOut">
              <a:rPr lang="es-MX" smtClean="0"/>
              <a:t>02/09/2016</a:t>
            </a:fld>
            <a:endParaRPr lang="es-MX"/>
          </a:p>
        </p:txBody>
      </p:sp>
      <p:sp>
        <p:nvSpPr>
          <p:cNvPr id="7" name="6 Marcador de número de diapositiva"/>
          <p:cNvSpPr>
            <a:spLocks noGrp="1"/>
          </p:cNvSpPr>
          <p:nvPr>
            <p:ph type="sldNum" sz="quarter" idx="11"/>
          </p:nvPr>
        </p:nvSpPr>
        <p:spPr/>
        <p:txBody>
          <a:bodyPr rtlCol="0"/>
          <a:lstStyle/>
          <a:p>
            <a:fld id="{EE35018E-C59B-430F-BCDA-5A9E9B8D6A04}" type="slidenum">
              <a:rPr lang="es-MX" smtClean="0"/>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EC5D225-B3CC-4D42-B766-03843F491805}" type="datetimeFigureOut">
              <a:rPr lang="es-MX" smtClean="0"/>
              <a:t>02/09/2016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E35018E-C59B-430F-BCDA-5A9E9B8D6A04}"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1EC5D225-B3CC-4D42-B766-03843F491805}" type="datetimeFigureOut">
              <a:rPr lang="es-MX" smtClean="0"/>
              <a:t>02/09/2016</a:t>
            </a:fld>
            <a:endParaRPr lang="es-MX"/>
          </a:p>
        </p:txBody>
      </p:sp>
      <p:sp>
        <p:nvSpPr>
          <p:cNvPr id="22" name="21 Marcador de número de diapositiva"/>
          <p:cNvSpPr>
            <a:spLocks noGrp="1"/>
          </p:cNvSpPr>
          <p:nvPr>
            <p:ph type="sldNum" sz="quarter" idx="15"/>
          </p:nvPr>
        </p:nvSpPr>
        <p:spPr/>
        <p:txBody>
          <a:bodyPr rtlCol="0"/>
          <a:lstStyle/>
          <a:p>
            <a:fld id="{EE35018E-C59B-430F-BCDA-5A9E9B8D6A04}" type="slidenum">
              <a:rPr lang="es-MX" smtClean="0"/>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1EC5D225-B3CC-4D42-B766-03843F491805}" type="datetimeFigureOut">
              <a:rPr lang="es-MX" smtClean="0"/>
              <a:t>02/09/2016</a:t>
            </a:fld>
            <a:endParaRPr lang="es-MX"/>
          </a:p>
        </p:txBody>
      </p:sp>
      <p:sp>
        <p:nvSpPr>
          <p:cNvPr id="18" name="17 Marcador de número de diapositiva"/>
          <p:cNvSpPr>
            <a:spLocks noGrp="1"/>
          </p:cNvSpPr>
          <p:nvPr>
            <p:ph type="sldNum" sz="quarter" idx="11"/>
          </p:nvPr>
        </p:nvSpPr>
        <p:spPr/>
        <p:txBody>
          <a:bodyPr rtlCol="0"/>
          <a:lstStyle/>
          <a:p>
            <a:fld id="{EE35018E-C59B-430F-BCDA-5A9E9B8D6A04}" type="slidenum">
              <a:rPr lang="es-MX" smtClean="0"/>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C5D225-B3CC-4D42-B766-03843F491805}" type="datetimeFigureOut">
              <a:rPr lang="es-MX" smtClean="0"/>
              <a:t>02/09/2016</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E35018E-C59B-430F-BCDA-5A9E9B8D6A04}"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omie.org.mx/v1/revista/portal.ph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iisue.unam.mx/seccion/perfiles/" TargetMode="External"/><Relationship Id="rId5" Type="http://schemas.openxmlformats.org/officeDocument/2006/relationships/hyperlink" Target="http://redie.uabc.mx/enlaces/que-es-redie.html" TargetMode="External"/><Relationship Id="rId4" Type="http://schemas.openxmlformats.org/officeDocument/2006/relationships/hyperlink" Target="http://www.anuies.mx/servicios/p_anuies/publicaciones/revsup/index.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nsi.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pPr algn="ctr"/>
            <a:r>
              <a:rPr lang="es-MX" sz="6600" dirty="0" smtClean="0"/>
              <a:t>DIAGRAMA DE FLUJO</a:t>
            </a:r>
            <a:endParaRPr lang="es-MX" sz="6600" dirty="0"/>
          </a:p>
        </p:txBody>
      </p:sp>
    </p:spTree>
    <p:extLst>
      <p:ext uri="{BB962C8B-B14F-4D97-AF65-F5344CB8AC3E}">
        <p14:creationId xmlns:p14="http://schemas.microsoft.com/office/powerpoint/2010/main" val="146200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ACTIVIDADES:</a:t>
            </a:r>
            <a:endParaRPr lang="es-MX" dirty="0"/>
          </a:p>
        </p:txBody>
      </p:sp>
      <p:sp>
        <p:nvSpPr>
          <p:cNvPr id="3" name="2 Marcador de contenido"/>
          <p:cNvSpPr>
            <a:spLocks noGrp="1"/>
          </p:cNvSpPr>
          <p:nvPr>
            <p:ph sz="quarter" idx="1"/>
          </p:nvPr>
        </p:nvSpPr>
        <p:spPr/>
        <p:txBody>
          <a:bodyPr>
            <a:normAutofit fontScale="77500" lnSpcReduction="20000"/>
          </a:bodyPr>
          <a:lstStyle/>
          <a:p>
            <a:r>
              <a:rPr lang="es-MX" b="1" dirty="0"/>
              <a:t>2.3</a:t>
            </a:r>
            <a:r>
              <a:rPr lang="es-MX" dirty="0"/>
              <a:t> Elaborar diagramas de flujo (en la sección de recursos de esta situación didáctica se refieren videos sobre qué son los diagramas de flujo y sitios donde pueden obtener plantillas para elaborarlos) para realizar búsquedas de información tanto virtuales como en espacios físicos (bibliotecas), compartirlos y </a:t>
            </a:r>
            <a:r>
              <a:rPr lang="es-MX" dirty="0" err="1"/>
              <a:t>eniquecerlos</a:t>
            </a:r>
            <a:r>
              <a:rPr lang="es-MX" dirty="0"/>
              <a:t> en pequeños equipos, a fin de presentarlos en sesión plenaria.</a:t>
            </a:r>
            <a:br>
              <a:rPr lang="es-MX" dirty="0"/>
            </a:br>
            <a:r>
              <a:rPr lang="es-MX" dirty="0"/>
              <a:t/>
            </a:r>
            <a:br>
              <a:rPr lang="es-MX" dirty="0"/>
            </a:br>
            <a:r>
              <a:rPr lang="es-MX" b="1" dirty="0"/>
              <a:t>2.4</a:t>
            </a:r>
            <a:r>
              <a:rPr lang="es-MX" dirty="0"/>
              <a:t> De manera guiada y utilizando los diagramas de flujo para realizar búsquedas de información (mismos que podrán reajustarse posterior a esta actividad), explorar las siguientes revistas mexicanas de investigación educativa (todas ellas son publicaciones reconocidas en el padrón de </a:t>
            </a:r>
            <a:r>
              <a:rPr lang="es-MX" dirty="0" err="1"/>
              <a:t>Conacyt</a:t>
            </a:r>
            <a:r>
              <a:rPr lang="es-MX" dirty="0"/>
              <a:t>):</a:t>
            </a:r>
          </a:p>
          <a:p>
            <a:pPr lvl="0"/>
            <a:r>
              <a:rPr lang="es-MX" dirty="0">
                <a:hlinkClick r:id="rId3" tooltip="comie"/>
              </a:rPr>
              <a:t>Revista Mexicana de Investigación Educativa</a:t>
            </a:r>
            <a:endParaRPr lang="es-MX" dirty="0"/>
          </a:p>
          <a:p>
            <a:pPr lvl="0"/>
            <a:r>
              <a:rPr lang="es-MX" dirty="0">
                <a:hlinkClick r:id="rId4" tooltip="anuies"/>
              </a:rPr>
              <a:t>Revista de la Educación Superior</a:t>
            </a:r>
            <a:endParaRPr lang="es-MX" dirty="0"/>
          </a:p>
          <a:p>
            <a:pPr lvl="0"/>
            <a:r>
              <a:rPr lang="es-MX" dirty="0">
                <a:hlinkClick r:id="rId5" tooltip="redie"/>
              </a:rPr>
              <a:t>Revista Electrónica de Investigación Educativa</a:t>
            </a:r>
            <a:endParaRPr lang="es-MX" dirty="0"/>
          </a:p>
          <a:p>
            <a:pPr lvl="0"/>
            <a:r>
              <a:rPr lang="es-MX" dirty="0">
                <a:hlinkClick r:id="rId6" tooltip="iisue"/>
              </a:rPr>
              <a:t>Revista Perfiles Educativos</a:t>
            </a:r>
            <a:endParaRPr lang="es-MX" dirty="0"/>
          </a:p>
          <a:p>
            <a:pPr marL="0" indent="0">
              <a:buNone/>
            </a:pPr>
            <a:r>
              <a:rPr lang="es-MX" smtClean="0"/>
              <a:t>  </a:t>
            </a:r>
            <a:endParaRPr lang="es-MX" dirty="0"/>
          </a:p>
        </p:txBody>
      </p:sp>
    </p:spTree>
    <p:extLst>
      <p:ext uri="{BB962C8B-B14F-4D97-AF65-F5344CB8AC3E}">
        <p14:creationId xmlns:p14="http://schemas.microsoft.com/office/powerpoint/2010/main" val="1766498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a:t>
            </a:r>
            <a:r>
              <a:rPr lang="es-MX" dirty="0" smtClean="0"/>
              <a:t>QUE ES?</a:t>
            </a:r>
            <a:endParaRPr lang="es-MX" dirty="0"/>
          </a:p>
        </p:txBody>
      </p:sp>
      <p:sp>
        <p:nvSpPr>
          <p:cNvPr id="3" name="2 Marcador de contenido"/>
          <p:cNvSpPr>
            <a:spLocks noGrp="1"/>
          </p:cNvSpPr>
          <p:nvPr>
            <p:ph sz="quarter" idx="1"/>
          </p:nvPr>
        </p:nvSpPr>
        <p:spPr>
          <a:xfrm>
            <a:off x="395536" y="1412776"/>
            <a:ext cx="8291264" cy="4713387"/>
          </a:xfrm>
        </p:spPr>
        <p:txBody>
          <a:bodyPr>
            <a:normAutofit fontScale="92500" lnSpcReduction="10000"/>
          </a:bodyPr>
          <a:lstStyle/>
          <a:p>
            <a:pPr algn="just" fontAlgn="base"/>
            <a:r>
              <a:rPr lang="es-MX" dirty="0"/>
              <a:t>Un</a:t>
            </a:r>
            <a:r>
              <a:rPr lang="es-MX" b="1" dirty="0"/>
              <a:t> diagrama de flujo</a:t>
            </a:r>
            <a:r>
              <a:rPr lang="es-MX" dirty="0"/>
              <a:t> es una representación gráfica de un proceso. Cada paso del proceso es representado por un símbolo diferente que contiene una breve descripción de la etapa de proceso. Los símbolos gráficos del flujo del proceso están unidos entre sí con flechas que indican la dirección de flujo del proceso.</a:t>
            </a:r>
          </a:p>
          <a:p>
            <a:pPr algn="just" fontAlgn="base"/>
            <a:r>
              <a:rPr lang="es-MX" dirty="0"/>
              <a:t> El diagrama de flujo ofrece una descripción visual de las actividades implicadas en un proceso mostrando la relación secuencial ente ellas, facilitando la rápida comprensión de cada actividad y su relación con las demás, el flujo de la información y los materiales, las ramas en el proceso, la existencia de bucles repetitivos, el número de pasos del proceso, las operaciones de interdepartamentales… Facilita también la selección de indicadores de proceso</a:t>
            </a:r>
          </a:p>
          <a:p>
            <a:endParaRPr lang="es-MX" dirty="0"/>
          </a:p>
        </p:txBody>
      </p:sp>
    </p:spTree>
    <p:extLst>
      <p:ext uri="{BB962C8B-B14F-4D97-AF65-F5344CB8AC3E}">
        <p14:creationId xmlns:p14="http://schemas.microsoft.com/office/powerpoint/2010/main" val="3240321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34082"/>
          </a:xfrm>
        </p:spPr>
        <p:txBody>
          <a:bodyPr/>
          <a:lstStyle/>
          <a:p>
            <a:r>
              <a:rPr lang="es-MX" dirty="0" smtClean="0"/>
              <a:t>¿PARA QUE NOS SIRVE?</a:t>
            </a:r>
            <a:endParaRPr lang="es-MX" dirty="0"/>
          </a:p>
        </p:txBody>
      </p:sp>
      <p:sp>
        <p:nvSpPr>
          <p:cNvPr id="3" name="2 Marcador de contenido"/>
          <p:cNvSpPr>
            <a:spLocks noGrp="1"/>
          </p:cNvSpPr>
          <p:nvPr>
            <p:ph sz="quarter" idx="1"/>
          </p:nvPr>
        </p:nvSpPr>
        <p:spPr>
          <a:xfrm>
            <a:off x="323528" y="1052736"/>
            <a:ext cx="8136904" cy="5421216"/>
          </a:xfrm>
        </p:spPr>
        <p:txBody>
          <a:bodyPr>
            <a:normAutofit fontScale="77500" lnSpcReduction="20000"/>
          </a:bodyPr>
          <a:lstStyle/>
          <a:p>
            <a:pPr fontAlgn="base"/>
            <a:r>
              <a:rPr lang="es-MX" dirty="0"/>
              <a:t>Las actividades de análisis y diagramación de procesos ayudan a la organización a comprender cómo se están desarrollando sus procesos y actividades, al tiempo que constituyen el primer paso para mejorar las prácticas organizacionales.</a:t>
            </a:r>
          </a:p>
          <a:p>
            <a:pPr fontAlgn="base"/>
            <a:r>
              <a:rPr lang="es-MX" dirty="0"/>
              <a:t>Diagramar es establecer una representación visual de los procesos y subprocesos, lo que permite obtener una información preliminar sobre la amplitud de los mismos, sus tiempos y los de sus actividades.</a:t>
            </a:r>
          </a:p>
          <a:p>
            <a:pPr fontAlgn="base"/>
            <a:r>
              <a:rPr lang="es-MX" dirty="0"/>
              <a:t>La representación gráfica facilita el análisis, uno de cuyos objetivos es la descomposición de los procesos de trabajo en actividades discretas. También hace posible la distinción entre aquellas que aportan valor añadido de las que no lo hacen, es decir que no proveen directamente nada al cliente del proceso  o al resultado deseado. En este último sentido cabe hacer una precisión, ya que no todas las actividades que no proveen valor añadido han de ser innecesarias; éstas pueden ser actividades de apoyo y ser requeridas para hacer más eficaces las funciones de dirección y control, por razones de seguridad o por motivos normativos y de legislación.</a:t>
            </a:r>
          </a:p>
          <a:p>
            <a:pPr fontAlgn="base"/>
            <a:r>
              <a:rPr lang="es-MX" dirty="0"/>
              <a:t>Todas estas razones apuntan hacia el diagrama de flujo de procesos como un instrumento primordial para la correcta gestión de los procesos.</a:t>
            </a:r>
          </a:p>
          <a:p>
            <a:endParaRPr lang="es-MX" dirty="0"/>
          </a:p>
        </p:txBody>
      </p:sp>
    </p:spTree>
    <p:extLst>
      <p:ext uri="{BB962C8B-B14F-4D97-AF65-F5344CB8AC3E}">
        <p14:creationId xmlns:p14="http://schemas.microsoft.com/office/powerpoint/2010/main" val="1686110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Elaboración del Diagrama de Flujo</a:t>
            </a:r>
            <a:br>
              <a:rPr lang="es-MX" dirty="0" smtClean="0"/>
            </a:br>
            <a:endParaRPr lang="es-MX" dirty="0"/>
          </a:p>
        </p:txBody>
      </p:sp>
      <p:sp>
        <p:nvSpPr>
          <p:cNvPr id="3" name="2 Marcador de contenido"/>
          <p:cNvSpPr>
            <a:spLocks noGrp="1"/>
          </p:cNvSpPr>
          <p:nvPr>
            <p:ph sz="quarter" idx="1"/>
          </p:nvPr>
        </p:nvSpPr>
        <p:spPr>
          <a:xfrm>
            <a:off x="107504" y="1052736"/>
            <a:ext cx="8712968" cy="5616624"/>
          </a:xfrm>
        </p:spPr>
        <p:txBody>
          <a:bodyPr>
            <a:normAutofit fontScale="92500"/>
          </a:bodyPr>
          <a:lstStyle/>
          <a:p>
            <a:pPr marL="0" indent="0" algn="just" fontAlgn="base">
              <a:buNone/>
            </a:pPr>
            <a:r>
              <a:rPr lang="es-MX" dirty="0" smtClean="0"/>
              <a:t>El </a:t>
            </a:r>
            <a:r>
              <a:rPr lang="es-MX" dirty="0"/>
              <a:t>diagrama de flujo debe ser realizado por un equipo de trabajo en el que las distintas personas aporten, en conjunto, una perspectiva completa del </a:t>
            </a:r>
            <a:r>
              <a:rPr lang="es-MX" dirty="0" smtClean="0"/>
              <a:t>proceso</a:t>
            </a:r>
            <a:r>
              <a:rPr lang="es-MX" dirty="0"/>
              <a:t>.</a:t>
            </a:r>
            <a:endParaRPr lang="es-MX" dirty="0"/>
          </a:p>
          <a:p>
            <a:pPr lvl="2" fontAlgn="base"/>
            <a:r>
              <a:rPr lang="es-MX" b="1" dirty="0"/>
              <a:t>Determinar el proceso a diagramar</a:t>
            </a:r>
            <a:r>
              <a:rPr lang="es-MX" dirty="0"/>
              <a:t>.</a:t>
            </a:r>
          </a:p>
          <a:p>
            <a:pPr lvl="2" fontAlgn="base"/>
            <a:r>
              <a:rPr lang="es-MX" b="1" dirty="0"/>
              <a:t>Definir el grado de detalle</a:t>
            </a:r>
            <a:r>
              <a:rPr lang="es-MX" dirty="0"/>
              <a:t>. El diagrama de flujo del proceso puede mostrar a grandes rasgos la información sobre el flujo general de actividades </a:t>
            </a:r>
            <a:r>
              <a:rPr lang="es-MX" dirty="0" err="1"/>
              <a:t>pricipales</a:t>
            </a:r>
            <a:r>
              <a:rPr lang="es-MX" dirty="0"/>
              <a:t>, o ser desarrollado de modo que se incluyan todas las actividades y los puntos de decisión. Un diagrama de flujo detallado dará la oportunidad de llevar realizar un análisis más exhaustivo del proceso.</a:t>
            </a:r>
          </a:p>
          <a:p>
            <a:pPr lvl="2" fontAlgn="base"/>
            <a:r>
              <a:rPr lang="es-MX" b="1" dirty="0"/>
              <a:t>Identificar la secuencia de pasos del proces</a:t>
            </a:r>
            <a:r>
              <a:rPr lang="es-MX" dirty="0"/>
              <a:t>o. Situándolos en el orden en que son llevados a cabo.</a:t>
            </a:r>
          </a:p>
          <a:p>
            <a:pPr lvl="2" fontAlgn="base"/>
            <a:r>
              <a:rPr lang="es-MX" b="1" dirty="0"/>
              <a:t>Construir el diagrama de fluj</a:t>
            </a:r>
            <a:r>
              <a:rPr lang="es-MX" dirty="0"/>
              <a:t>o. Para ello se utilizan determinados símbolos. Cada organización puede definir su propio grupo de símbolos. En la figura anterior se mostraba un conjunto de símbolos habitualmente utilizados. Al respecto cabe decir que en la figura “Conector de proceso” es frecuentemente utilizado un círculo como símbolo. Para la elaboración de un diagrama de flujo, los símbolos estándar han sido normalizados, entro otros, el </a:t>
            </a:r>
            <a:r>
              <a:rPr lang="es-MX" dirty="0">
                <a:hlinkClick r:id="rId2"/>
              </a:rPr>
              <a:t>American </a:t>
            </a:r>
            <a:r>
              <a:rPr lang="es-MX" dirty="0" err="1">
                <a:hlinkClick r:id="rId2"/>
              </a:rPr>
              <a:t>National</a:t>
            </a:r>
            <a:r>
              <a:rPr lang="es-MX" dirty="0">
                <a:hlinkClick r:id="rId2"/>
              </a:rPr>
              <a:t> </a:t>
            </a:r>
            <a:r>
              <a:rPr lang="es-MX" dirty="0" err="1">
                <a:hlinkClick r:id="rId2"/>
              </a:rPr>
              <a:t>Standars</a:t>
            </a:r>
            <a:r>
              <a:rPr lang="es-MX" dirty="0">
                <a:hlinkClick r:id="rId2"/>
              </a:rPr>
              <a:t> </a:t>
            </a:r>
            <a:r>
              <a:rPr lang="es-MX" dirty="0" err="1">
                <a:hlinkClick r:id="rId2"/>
              </a:rPr>
              <a:t>Institute</a:t>
            </a:r>
            <a:r>
              <a:rPr lang="es-MX" dirty="0">
                <a:hlinkClick r:id="rId2"/>
              </a:rPr>
              <a:t> (ANSI)</a:t>
            </a:r>
            <a:r>
              <a:rPr lang="es-MX" b="1" dirty="0"/>
              <a:t>.</a:t>
            </a:r>
            <a:endParaRPr lang="es-MX" dirty="0"/>
          </a:p>
          <a:p>
            <a:pPr lvl="2" fontAlgn="base"/>
            <a:r>
              <a:rPr lang="es-MX" dirty="0"/>
              <a:t> </a:t>
            </a:r>
            <a:r>
              <a:rPr lang="es-MX" b="1" dirty="0"/>
              <a:t>Revisar el diagrama de flujo del proceso</a:t>
            </a:r>
            <a:r>
              <a:rPr lang="es-MX" dirty="0"/>
              <a:t>.</a:t>
            </a:r>
          </a:p>
          <a:p>
            <a:endParaRPr lang="es-MX" dirty="0"/>
          </a:p>
        </p:txBody>
      </p:sp>
    </p:spTree>
    <p:extLst>
      <p:ext uri="{BB962C8B-B14F-4D97-AF65-F5344CB8AC3E}">
        <p14:creationId xmlns:p14="http://schemas.microsoft.com/office/powerpoint/2010/main" val="1028885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824222" y="692696"/>
            <a:ext cx="7636210" cy="57320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964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TIPOS DE DIAGRAMAS DE FLUJO PARA LA BUSQUEDA DE INFORMACIÓN</a:t>
            </a:r>
            <a:endParaRPr lang="es-MX" dirty="0"/>
          </a:p>
        </p:txBody>
      </p:sp>
      <p:sp>
        <p:nvSpPr>
          <p:cNvPr id="3" name="2 Marcador de contenido"/>
          <p:cNvSpPr>
            <a:spLocks noGrp="1"/>
          </p:cNvSpPr>
          <p:nvPr>
            <p:ph sz="quarter" idx="1"/>
          </p:nvPr>
        </p:nvSpPr>
        <p:spPr/>
        <p:txBody>
          <a:bodyPr/>
          <a:lstStyle/>
          <a:p>
            <a:r>
              <a:rPr lang="es-MX" dirty="0" smtClean="0"/>
              <a:t>Investigación en internet( virtuales)</a:t>
            </a:r>
          </a:p>
          <a:p>
            <a:r>
              <a:rPr lang="es-MX" dirty="0" smtClean="0"/>
              <a:t>Investigación en la biblioteca( espacios físicos)</a:t>
            </a:r>
            <a:endParaRPr lang="es-MX" dirty="0"/>
          </a:p>
        </p:txBody>
      </p:sp>
    </p:spTree>
    <p:extLst>
      <p:ext uri="{BB962C8B-B14F-4D97-AF65-F5344CB8AC3E}">
        <p14:creationId xmlns:p14="http://schemas.microsoft.com/office/powerpoint/2010/main" val="2390606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76808" y="3006080"/>
            <a:ext cx="7467600" cy="1143000"/>
          </a:xfrm>
        </p:spPr>
        <p:txBody>
          <a:bodyPr>
            <a:noAutofit/>
          </a:bodyPr>
          <a:lstStyle/>
          <a:p>
            <a:pPr algn="ctr"/>
            <a:r>
              <a:rPr lang="es-MX" sz="8000" dirty="0" smtClean="0"/>
              <a:t>EJEMPLOS</a:t>
            </a:r>
            <a:endParaRPr lang="es-MX" sz="8000" dirty="0"/>
          </a:p>
        </p:txBody>
      </p:sp>
    </p:spTree>
    <p:extLst>
      <p:ext uri="{BB962C8B-B14F-4D97-AF65-F5344CB8AC3E}">
        <p14:creationId xmlns:p14="http://schemas.microsoft.com/office/powerpoint/2010/main" val="155601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475656" y="-13462"/>
            <a:ext cx="6192688" cy="6871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4981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uevara\Documents\Herramientas 5° sem. Marisa\diagrama-de-flujo-de-la-investigacion-en-internet-1-63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0"/>
            <a:ext cx="648072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81031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95</TotalTime>
  <Words>343</Words>
  <Application>Microsoft Office PowerPoint</Application>
  <PresentationFormat>Presentación en pantalla (4:3)</PresentationFormat>
  <Paragraphs>28</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Mirador</vt:lpstr>
      <vt:lpstr>DIAGRAMA DE FLUJO</vt:lpstr>
      <vt:lpstr>¿QUE ES?</vt:lpstr>
      <vt:lpstr>¿PARA QUE NOS SIRVE?</vt:lpstr>
      <vt:lpstr>Elaboración del Diagrama de Flujo </vt:lpstr>
      <vt:lpstr>Presentación de PowerPoint</vt:lpstr>
      <vt:lpstr>TIPOS DE DIAGRAMAS DE FLUJO PARA LA BUSQUEDA DE INFORMACIÓN</vt:lpstr>
      <vt:lpstr>EJEMPLOS</vt:lpstr>
      <vt:lpstr>Presentación de PowerPoint</vt:lpstr>
      <vt:lpstr>Presentación de PowerPoint</vt:lpstr>
      <vt:lpstr>ACTIVIDADES: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DIAGRAMA DE FLUJO</dc:title>
  <dc:creator>Guevara</dc:creator>
  <cp:lastModifiedBy>Guevara</cp:lastModifiedBy>
  <cp:revision>9</cp:revision>
  <dcterms:created xsi:type="dcterms:W3CDTF">2015-09-22T13:09:41Z</dcterms:created>
  <dcterms:modified xsi:type="dcterms:W3CDTF">2016-09-02T13:57:20Z</dcterms:modified>
</cp:coreProperties>
</file>