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8" r:id="rId2"/>
    <p:sldId id="256" r:id="rId3"/>
    <p:sldId id="257" r:id="rId4"/>
    <p:sldId id="258" r:id="rId5"/>
    <p:sldId id="269" r:id="rId6"/>
    <p:sldId id="270" r:id="rId7"/>
    <p:sldId id="271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0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EF5662D-1D9E-4409-A5AA-25E3453CA3E5}" type="datetimeFigureOut">
              <a:rPr lang="es-MX" smtClean="0"/>
              <a:pPr/>
              <a:t>30/08/2012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21A45A9-7EEE-4C77-BA86-C5429F9931F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5662D-1D9E-4409-A5AA-25E3453CA3E5}" type="datetimeFigureOut">
              <a:rPr lang="es-MX" smtClean="0"/>
              <a:pPr/>
              <a:t>30/08/2012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45A9-7EEE-4C77-BA86-C5429F9931F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5662D-1D9E-4409-A5AA-25E3453CA3E5}" type="datetimeFigureOut">
              <a:rPr lang="es-MX" smtClean="0"/>
              <a:pPr/>
              <a:t>30/08/2012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45A9-7EEE-4C77-BA86-C5429F9931F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F5662D-1D9E-4409-A5AA-25E3453CA3E5}" type="datetimeFigureOut">
              <a:rPr lang="es-MX" smtClean="0"/>
              <a:pPr/>
              <a:t>30/08/2012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21A45A9-7EEE-4C77-BA86-C5429F9931F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EF5662D-1D9E-4409-A5AA-25E3453CA3E5}" type="datetimeFigureOut">
              <a:rPr lang="es-MX" smtClean="0"/>
              <a:pPr/>
              <a:t>30/08/2012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21A45A9-7EEE-4C77-BA86-C5429F9931F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5662D-1D9E-4409-A5AA-25E3453CA3E5}" type="datetimeFigureOut">
              <a:rPr lang="es-MX" smtClean="0"/>
              <a:pPr/>
              <a:t>30/08/2012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45A9-7EEE-4C77-BA86-C5429F9931F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5662D-1D9E-4409-A5AA-25E3453CA3E5}" type="datetimeFigureOut">
              <a:rPr lang="es-MX" smtClean="0"/>
              <a:pPr/>
              <a:t>30/08/2012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45A9-7EEE-4C77-BA86-C5429F9931F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F5662D-1D9E-4409-A5AA-25E3453CA3E5}" type="datetimeFigureOut">
              <a:rPr lang="es-MX" smtClean="0"/>
              <a:pPr/>
              <a:t>30/08/2012</a:t>
            </a:fld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21A45A9-7EEE-4C77-BA86-C5429F9931F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5662D-1D9E-4409-A5AA-25E3453CA3E5}" type="datetimeFigureOut">
              <a:rPr lang="es-MX" smtClean="0"/>
              <a:pPr/>
              <a:t>30/08/2012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45A9-7EEE-4C77-BA86-C5429F9931F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F5662D-1D9E-4409-A5AA-25E3453CA3E5}" type="datetimeFigureOut">
              <a:rPr lang="es-MX" smtClean="0"/>
              <a:pPr/>
              <a:t>30/08/2012</a:t>
            </a:fld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21A45A9-7EEE-4C77-BA86-C5429F9931F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F5662D-1D9E-4409-A5AA-25E3453CA3E5}" type="datetimeFigureOut">
              <a:rPr lang="es-MX" smtClean="0"/>
              <a:pPr/>
              <a:t>30/08/2012</a:t>
            </a:fld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21A45A9-7EEE-4C77-BA86-C5429F9931F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EF5662D-1D9E-4409-A5AA-25E3453CA3E5}" type="datetimeFigureOut">
              <a:rPr lang="es-MX" smtClean="0"/>
              <a:pPr/>
              <a:t>30/08/2012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21A45A9-7EEE-4C77-BA86-C5429F9931F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23528" y="260648"/>
            <a:ext cx="8496944" cy="44644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MX" sz="9600" dirty="0" smtClean="0">
                <a:latin typeface="Century Gothic" pitchFamily="34" charset="0"/>
              </a:rPr>
              <a:t>Procesos mentales de socialización </a:t>
            </a:r>
            <a:endParaRPr lang="es-MX" sz="9600" dirty="0">
              <a:latin typeface="Century Gothic" pitchFamily="34" charset="0"/>
            </a:endParaRPr>
          </a:p>
        </p:txBody>
      </p:sp>
      <p:sp>
        <p:nvSpPr>
          <p:cNvPr id="1026" name="AutoShape 2" descr="data:image/jpeg;base64,/9j/4AAQSkZJRgABAQAAAQABAAD/2wCEAAkGBhQSERQUEhQWFBQVFhUYGBQWFRQYFBcVFBQVFRUVFxcXHCYeFx4jGxQUHy8gIycpLCwsGB8xNTAqNSYrLCkBCQoKDgwOGg8PGiwlHyQsLiwvLykpLCwsLCo0KikqLCksLywsLCwsLCwpLCwsLCwpLCwsLCwsLCwsLCwsKSwsLP/AABEIAP0AxwMBIgACEQEDEQH/xAAcAAAABwEBAAAAAAAAAAAAAAAAAgMEBQYHAQj/xABOEAABAwIDBAYFBwcICgMAAAABAAIDBBEFITEGEkFREyJhcYGRBzJSocEUQmKxwtHwIyQlM5KislNjcnN0grPhFTQ1Q6S0w9Li8URFo//EABsBAAEFAQEAAAAAAAAAAAAAAAQAAQIDBQYH/8QAOhEAAQMCAwUFBgMIAwAAAAAAAQACAwQREiExQVFhcbEFIjKRwRMzgaHR8BRS4SMkNEJicpKyU8Lx/9oADAMBAAIRAxEAPwDcUEEEkkEEE0xHFY4G70jrch849w4pDNJOiVEVG1dOx4Y6TMkNBAu0uJsGg8Tfkqlie1M1W4xU7eqMnZ2Y3+teOP0Ao7EsDELGyOJkl347vOQAEsZsxujBl39qtLAwd7yUA7F4VpVZW7hAte9/db70h/pQ+z9aGJ+uz+98EiFnBr5Hv75FjbK35Qd3FEXAAy+7lK/6UdyC4cSfyCS3VwtU/wAOf+R3y+iWMbglDib+QRTij0mWonRpfhv63ef6JY+ASxxJ/NFOJP5pMsXNxL8KPzO/yKWPgPJHOJP5ov8ApCTmfNF3FzcKX4RnH/I/VN7Q8PJPMMqnOfY8uaq42xqw+R/RCSFssrBuC7gI3lt3N9bhqL9ys2Ej8of6PxCrezTbwF3tTVDvOZ6hA22JoJ1PHdvV7XBrS5zQdPX6Kawjbinny3tx3EHgeR4t8QFYY5AQCCCDxBuFSMQwGKbN7Otwe3qyDuc3PzUTOKmidH0MplEjwxsbrNeXEEjreq7Q6gIglzdUsEMngOE7jp5/Wy09BUfDfSQ0PMVSwxyNNnA5OB7ibHwPgrdR4nHKLxvDuziO8aqQcDoqpIJI/EPonSC5ddUlSggggkkguONkyxTGI4G3kdmdGjNx7gqNXbQz1rzHCLNGov1GjnI8esfohWMjLs9ig5wCndoNt2RAtiIc7Te1bfk0DN57Aq9Bg09U7pKkuY0/Mv8AlXjk4j9WPojPuUrhOzjITvuPSS+24acwxujR71L7qsxhmTPNRwl3iTWlomRtDGNDWjRoFgPxzUftS0ClffhuEeErFNhqrm30gbRyX1Is3InrbzSBcDLTiqdSOY6qzYrXiMt5WNuL2cdc9RwQDFD00oNYRcF271hfrAkDUajVT7WIKmOJ8h/qH+rVdILBvL1KTESN0ScNYjiNGKpMzCudCnUrmtF3ENHMkAeZTCLaGlc7cbURF2lg8XukklegXRAnm4huJJJp8nXfk6ebiG6kkoiWqbA9z3X3Q0XtwFxc+5QeyUd6OI+0Hu/aleVJbQQF7yy9mlh3srmwsbA3yOeuaS2Rg/MaX+qafO5+KBpXYnP/ALj1RTwBD5dCnPRKGxeO9XQt/nZHfsRf+SsvQqEr474jRDk2od7o2/FFyeA/euSGbqFi22laTX1JHGZ/k02+CU2ax2o6aOOJ+b3Na0G9gXEDvHgoraia9XOecsp83lLbPdIx7ZmAjcuWvs61+JuBwBUamwNzsA6BG0LpDZjDqTy13LYodr6ulsKuIln8oLvZ+20Xb/eHirRhe11POAWvAvzIt4OGSzrAPSKbhlQMyMnZdYdh0cFJ1lFQSnfa/wCTyO+ey8br/SYRuu9/eqGTA6H4HJFS0wvaRhHFuY8tfvRaWHILMPR/jk7sQdTmXfhjbLwADt1zQ13ZrwQRDHh4uEBU05p34Cb5XUD6VpnMxRtnEB0URIBIBF3AjLuV+pqdjKndjaGsdTRlrWiwsJD/AN4VD9NLLV8J5wN90kgV1wibfdRv9ujcPFpi+4oyq93Efvd6oCn8cn3x9FNhq7ZGsu7qoVqLZV/bynLqKXdBNhvG3ANIJPuVjso7aVv5nU/1Ev8AAUhqkdEoGfnd7agG9sj1W8ePFTjWJq436A9n2QnoCEgbhkk/u/6hWuN2t5LoCitpdomUcO+4bzjkxnFzre4DiVLrIvSviTjVdGDbo2NA/v8AWJ948le91gmY3EbKHxvH5qrrTOuTowXDGg8A3ut2qGMgGoHZmfgm753Xz5/j6k2qJDfXPmhbknNGWACt2B7fTUzg0OHR+w8Oc3tsQTbyWr7NbUx1YcG5PbYluZFjoQeK84SyOdbiRmFpfocrHmd2+DYsLQSDrcOyv2NKuYbaql7bi4C1+yFl0IK5DKJxJo3KhxHqxuI7CI3ImzUNqOmHKCH/AA2rmOvtTVh5RSf4R+9PMGjtTwjlFGPJjQhabQ83f7FEP938fQJUxqAqW3xSnHs08x85GD4KzWVZnd+lh9GjJ85Xfcr5PD8R1Cobr97lkOGxxCWSV9O2d/SyW6QksHWNrMGp7TdS81YZRmGstwAs0XyAFvVAtYKFo5OpkdXPPm4ople06/juWRWTSPley+V12HZ9FEII5Ld6wN0erwVxbcgEHVgc24PB7eR5ptQYfKHEyB3VyaT/ABIxkB4C6kqCkNi4g7oBzOl+AQ+J1sKNewN7xKn/AEPR3rah3sxW/akH/agnfoUiu6rf/VDz6Qn6guLcgFmBcv2x/FuG63QKO9N8dqmmPOJw8pP/ACVi2WkvFh5+hUt8v/ShvTnH16R30Zh5GI/FFosSMFDh0o1bLOOwg79we9G1TrU8bjs+oWPSML5nsGpt0K0iyFkSnnD2Ne3NrgCO4i6UVKkckLJjtAPzSo/qJv8ADcn6aYy29NOOcMv+G5SCYp1G7qUx+i3+AJlW7cUkLi18uY9kEjz0TXHZD/o5rm3v8nBFtf1QWMY27RwGp3R4aLHfO5lQ9jdpHQLaoKFlTHjeTluW80u11NILiUD+kCPryWT+lirY6sa+NwcDE25HNrnA+6ygaEzkZyOaOLW6/wB52g95QxrBnbgcwOe7MuGbnblvWJPLLgEm1TnPDHWz3IqbstkLDI0n4qGfXadn4+KMJS8jdF8/CyebK7Ptqukc+Qsay2TQC4kgnjoMla8H2Xa0tJO+w6ZWJ7xwsiHPa3JZzY3Oz2KDwXAJXPEjxuxjMDifBaLsYy9Q0MA6ly63AZjPtzRa+gIjtEBfhnYeYF7dyU2EoXQShvrk36QiwAuMzbgAbKDbl4JU3gCMgLRAurgXVoLKVe2odairT/NyD9wBTlMyzGjkAPIWVf2rP5jVfSO7+09rfirI1C03h8+pV8ngHM9Grqp1VL+kqt38nQN97nuVwKz2rxBrpcYmabtZBHHfhcMdf3lEO0ty6hVNB1Wa01uiZcagnzJK78nIORNiO/vSkLPyLOxrfqQpX5ga3NvE5Ln5XF0jyN56r0GnaGQMB2NHRITVDIiN8AnUC9hbgTx8Eg7HXSOtc24DQWz4BNNoMInMzrsJAyBbm23DRNKKNzZA14IIB17lpsjaxmWq5kzyVFS3FpiFvNbP6F4LU07vamA/ZjaftIJ96IIbYff2pZT5brPsoIuLwBBdqOxVch49MlB+nRnUpDyfKPNrD9lQeMndwehPHfkPnvKyenGP82pzymI84nfcoLGv9kUB1sT5kPRNX/Bjn6oCgyrfJWz0d1Mj6ICTVrnBp+ibOA8LlWhZFsjjpppQXPcWOuHRgX10IudQc1pFLtLTyEAPzcQAC1wuTwBtZA00ocwDaFoV9O5kpIGRzUsm+JC8Mo/m5P4HJcIlW28b/wCg/wDhKLWaovEf9mxf2dv+EFmbKyRp1BtwcAR9S1OKLfoKVvtRRDziAWTVFM4E3yzXOVw/eXHkuo7FIMRaU8NYw6tYXcANAe3S6EOJSxPEjHAOFuA4G4Uaxg4uHmlhIOYQdyx2JpW6YmOGEi44pxSVUbah0waIzL+saB+T3td4DgCeHA6KckxVrSC4hrScuDbnl3qsyRg6eSbVVKTuE73UJIB0Nxmi21Bf4kDLQNFjHpu+i0VtTvNyIIVk2UwkxR78hDpJM7hu7ZpzDdfFY4yXorG5v62Ryz4EcUuNrqjICeQBuQAJFgNLZrShcRm4LBq2Nvgjdf4Lerrqwg7ZVTCD8ol8XXHiCrbsj6VOkkbDV2BcQGzCwBJyAeNBfmPIIxsgKzHREKybTZ0bx7VREPOpjCsyq+Pn83iHtVdOP+IafgrQqaX3TeQUpfCBxPoonaev6KmkcDZxG609rsr+AuVmFJJbCcUf7cjGeQYPtK3ek+Vwjit6u84k9oFh7i5U0MIwOo4l9Y1vfZzB8EzXYqm263qUWY8NGD+Y9MlBU07bbp0sBflYWRoYdyRp1aSCCLcDfjxUXNSvLjfqgHUcTyCk8CdeaONzSWF2e92Z/BZGDO7TquxccLDyVlhDXdb2swDqmO1FM0Ql9hcEAGwvnr9Sk67Z0Npy2PUbxbvZ6m9tchfkoDG5JBRNEjd07wFt7eGQJyOvgUcW2XP0hxTsHELUfRnDu4bT9oe79qRxQT7YqHdoKUfzLPeL/FBaTBZoWJVOxTvdvceqrHprZehjPKdvvZIFD0GHCpwzD4nEgOkc244G0tj5gKwemKO+HX5TRH3kfFQuyUn6PoT7NUB5ve37SKlGKkAP5kFCS2puNyb0Po6ma8B5j3bj8oDvHdvmN02tfgrrh2z8MDt6IOBIsbvcQeRIOVx2WUhddCFZG1gsEXLO+TNxRguyjqu/ou+oooKPwPcfqVioUbh0oFFROJsAyG5PABgus5x+eOeodIxgF98NAHAZlxHEm+p0V2qT+iIba9APdGVmUUp6MnQm4v8ARFvrIPkufrnH27mjh6rpuxogWF+3RcbC0G1gXHU29wSzmC65SMs0v8B96DW3We456rpNqbiPPIXHEaWPMdnYj1FUQ0N7znwH+ZRwy7xb531juz5KOxibdlBNwCCQHatZvED6vejKaP2jsR0HVZvac+CPANT0SNS4vHa2wsOX4uUIqQ6/iybvf1iRe1vG5yH1kp5Dc535/wCS1SLLmQg6bPIXbxH12TaviDcxxP4+Cf08Qa034fUbg/BJyAPcxp9puneog2KkRda/UOLqXDr6uqKYnvDXOP8ACrgFUpx1cNbp+c/wQzlW0ImBoawAbAOiDm2fHqVCbaU4fRTXbvbrd4dhBGY7bXWazj9Bst8+t/6h+5a5idL0sMkftsc3xINlkeIMIwakaRmat9x3GS/1KTgB3tv6FKIueRGdLj5kKCqZutqBfTLIfeky50Q33EZaEak8LJGNzhI1od1HaE5kHi0lI4g9xfoLDIXP41WHDTSSHujLau1qayKnADzqrbhGPvmjF4nuPEtI3QRwsSOFj4prt7ODDE0cS4+QA+KToKkwEhtiGhuXAuyLjl32UZjeIuqJIw4AdawAHtEK9szXd3ah4KUsnEg8OvyW9YPFuwQt9mKMeTAEE6jbYW5ZeSC2VxhNySqh6WY74ZL2PiP/AOjVUtmX/olpH+6qWu8pmH7SvHpKjvhlR2Bh8pGrPdkZL4dWs9nrjxbf/pq9+dI7n6Klg/eAeHqtSXUnG+4B5gHzF0dVK1GCUYkglY9UklW6hpODxga9DYd+44BZxM1rQ1j3ZMABA9YniezNaTmcIjtr0Z87PWQyQOJ69j28brArBepcCdg9V1PYmcR5qRlrA6waN1o0H41SdVI5sTi31sreJsoqMGJwDs2n1XfAqQrKkgNDRrncWOn1IYxgOFswt8ZiwTqgmMYBcQXfVcdnHiorHGhwadA0WA7BnxUlR0Dn9Yg27ASnuLxROoHNJDJ2yh7WGwJjtukd+jrFW07rSWvx4LP7RY0sNhc5DkqeL5dqdCot4DT3KN+UkE3y4W4hcklsdVqWK5sgBPXVJsbcb+9T+yuCvlmjlLT0TXgbx0JAvYc1AYXD0rg2xPcPJbHhVOBHExjbBrb25cT8VW91slNrMsRUvW5z4aPpzH9mnePirMFS9pzIJ8PEN9/dqD1QCbdHGDkf6SnsBkqbEVDRzDrtuewgIuN18h95IKVncDrjbz1Klisex6XdwyiPOpmd+9L96197wBc5AZk9g1WObQt3sLw4DPellI7bl33q0ND3Bp0z6IYPLO83UWUQYmsabC1889bke7iomUFxuApzEIC2280i4BFwRw0TFtPe17jlllfib6BFtZHE3u2AUJJJp33eSSlsQq93dBFg4C5HPLhxSOH0+/W0zMiHTQ6aEdIElihubGxZYWcNQQBr2J7sVGX4jSA5lrwefqMc74LmYWNxZb13uJzYi4/kN+dlvgQXUFuLhFAbeR3w6qH80T5EH4LMNgjdlYz2oCfK4+2tY2sj3qGpH8zL7mE/BZP6Pf1ko5xSj3Rn4IjWmeFBvvhyK0vC33hiPOOM/uNTsJlgOdNB/VR/wBSAaqBorDquAJaIZjvCIGpRptnyz8k6ZV2AfoqPucP3nhZXV1ADiGkuPEkWHgtRw+QuwiM8SHnx35Flckry8iw3QfWcONgbDidVgVrP3lztlh1cun7DcA0tKWpadztQC3ieA707goIg4EucbXyyDSTxIzJ80rhUg6ORpzzF8t3utbuTj5TYWAAHK34us5zyCtx7iSQkamttlHvPJyucgO86AdyTp4ImyNkLGve3O5uQTzLdDbhyShaw8Ld2niEX5OL8+78ZKDZC03abKBY1zcJU7WVtFWAmspRv2/Wx9WQ25OFrnvVNk2Tpw4kGQt4Nc4XA7S0ZqXmkt1W6nT8ckm46DkES+smcACfJCR9nwNNwPgc1K7FYZSxSkPO4HDJ28bXHzSSbBaaaKOOF/RgWLTnqTlzWO9LbO9rK77LbRMNO6B7zv57l9LG1m381fT1Xcc1+45/DRAdoUJykj0yuB1U3OL4hSj2aaoPm6BqsKgP/ALNg9mjf+9PGPsqfW9GLCy56XZy9SoDbjEOio5CNXdQePrHyBWdbSO3KDCQNQHu/dBVr9KrnCnaWusAXBze9hse/Ii3aqrtyN2LDGcqcnUDVrRqVc2wc2+53ohzcg24JJ2JmSmkcY22Zu3Greu7qmx0zBULVt3gG33QLdUZDmrDgGFy1VDUNhYHflYh6w63RN3i1p0Nt/mhJ6OqpzOlO7G9ozaXXcQM79W48Fj1cLnS2jBt8rrquzKuKOHFM4YrkcbKsvYSD+Apf0ZU98Tjto1srv3S34pg6MEXaA5p+cHZZ8mjh4qf9FEN8QlNrbsT8hoLvaE8NNJEQX5XKIl7QinhlEexvwzyWwoIILUXIJjjjL0045xSjzY5YvsFVsjmc6Rwa3oyM75lwt8FuFYy8bxza4eYK854fke4D7virHvLaWQjZbqp00Qlqo2HbfoVs2B1rGUcTi4WZG1psb2cBbdy49ieU+Lsdu73Vc89VpzJHA5aX7VkcVfa4a4gWDjfS+YN/vV62Tmlki3omNBJIdNJncjUNA4DLJZlPVGQ4bLVq+zxA3He4J5K43SVY+0bzyY8+TSlItBva8SMhfjYJpistx0LOtLKHAN4NacnSO5NAPibDu0LrJAubKLoGfosDk6UeUsgWc4dTufo3eLGW4BvrW3iTxt52WmUTP0e4cpZx/wARKFl75y27W7waSb8rjLPtQpp2zyyNO5vV6vgqnU2F44+il55Y4nmnD95xO+Dui4YQLBxGXaByumUrTnYcUSjaG2Nhc34D1R6xy8QlTI0HP8clgVrAyUtbsyyXW0Ty+MPsc88+qa3I1C50jnZNNkvKzNGEdkJdH4hqk44A0ZanUnU96DjYfi5K7LKBa+p0HNEizOevuHYEtcylxK7H2+XL/NOmO3bH/wBpuNe5Bz0yYi6v+x1Y6epMjs9ymEe9xJ6Zzs/CyupWY7CYkI6gNJyeC3xOY94Wmgrp6GX2kQvqMlxvacXspyAMjoqvt1Q79JMbXsw5dpyH1qOqcLZNXU7JWNe2OhuA9oc3eL423sfFWfaEtED97TTK+vDTtso2hjDqzW5bT7p+jeRlh2eoiQ/9rbgfn/4s/D3bqYwyibFGGsa1rbnJrQ0eQyVE259IRi6SCnALrOa6Q3NiQQQ0DiOfMLRg2wWY7W+jSWSd81O5g6RxcY3XABOpBGl9VYb7EzbXzWbUtQ3h1DrY6Xy0IWh+hyG89S/kxg/ae4/ZUNJ6N6prS94haGhzielccmi5sA3s4lWv0QQ2jndzdEPJjj9pVPc5z2g8VpQBrKWYt24R81oiCCCtWYuOC86YfSF8pjaQHHeAubXLTci/gV6MXn/DI7Yi1vKoeLWFrb7m2IKuDccEjeCUbzHPG8bD6J9QbE1Mm8WtaB6t3OAFwc9Ff8B2PjhiDXuc9+riHOa2/YAlcHmsxw9mR4997+9ErMacX9DTgOmy3if1cLTo6S2p5M1PYFnQQMaA46rSqK2aY4dBwUhXV+4RFC3pJnDqsvk1unSSH5rR5nQJ3hOFdFdznb8ryDJIdXEaAD5rRwbw7yk8Gw5sLTYlz3G8kjvXe72nH3AaAZBSocirIEnYFXaQfmUnZPUf8zIs0lwx73XAOd8w618+IOvBaZSH81n7KmpH/EvWd0+MAPDBKC64sGNJOvkE0V/xMlvyt6vVL7YG33n0RTBulwPzRu+7NM3PvqLp/iHUeW55OIJ7bnJMzYLkHuJeSd69CgAawAbgjfKAANfFJSVXs5rheEaO3AKIACusBsSMbTe5zJ4pcDiudL2fUjCRvO3gnNynJJRnj3ojQjPN9NOC4MlFRGiPBJuuDhwIPktWwTHzIRHMOjlLQ5vsSsIuHxnjYEXbqD2WKyeyteE7RxziOlqWgNaGiOVpLXscBZrwfmntHjktTs2dsby151WL2tTPmYHMF7XvyVw2sl3aZ3G7o2/tyNb8Ulhk29XVLf5OOFt+Ze6V/wBVh4KKxuedkbIZ2mQGaHdqGCwIbI1xErfmOsNR1T2HJGwfGYWVle+WWOMF8IG+9rbhsRzFznqt4MHtCdth1K5Qu7quKK4KDfttRjSdruxge/8AhBSZ22gPqtqHf0aWc/ZVmF25NcJxtQ7do6l3KGTzLCPioX0Vw2pHnnM791jG/ApvtXtOJKSZjYKpoc0N35IHRsF3N1Lj4aKU9HEVqBh9p0h83kfBUEftBfctBptRuO9w6XVoQQQVqAQWDOG5icn0al3/ADA+BW8rG6aha/HJY3tDgZpTY6XDS8HwOaJhza8cFU42ew8VMipmfJLDACz8oS+cjJgc1tgwfOebdw1VjwjC2QMDWDK5JJN3OcdXOJzcTzRZKEwuLrXYTcgatJ1cOzmFKQRggEZg8eCAiP8AKdQinlGjcnLCiMiASoV6rUFSf6tU/wBpqP8AHJ+Kx3ASXz3DQwNDiLcSCAD77rYqV1oKr+1Te+QH4rNabYmtY4yybsDGm9yQ42J0PO44BAS4vbSBpt3B1eiacsBaXC+f0Rn09tXX5pvNGDxsjVMt3nd0vl3JHdXNLu2g6lANaO1dDxfJDo2jVda88BYJ9VJdLOeSI8bwLRpxSgZfijSNs0ga8+9MCmuomgxG0hjdm0GzTyPLuUqQiYfh75JGsibeQkbvYb6+Gvgr9tbsqN4Sx2u8gFltXHiO/kinxY2GVo0tdDVFXHFK1jtv381RgF0QFxFtR9X+SfSUBaesLHkUnNNutPAnID4lCZgqYffwqxYbtm/o+jk6wFusdd0H38FP4eGSEyNhbI8gXeWMDezrW4LMY73HIAuPdYgBaLspTNNPEJekuRYA33bE5Wstihmkc7CTsWJ2jSxRtxtGpVsjZYCwA7Boj2RIYQ0ADQJRbi5vkqp6SHWoXD2nxj96/wAE/wBiot2hpxzZf9ok/FQ/pTltSxj2pR7mPKsez8W7SwDlFH/CFUPeHkjn5UjRvcT8rKRQQQVqAQWTQjd2iPbK796ArWVlGIDd2ib2yR/vQ2+KJp/5hwKpm2c1qZiBUc6lMJLmC8Z9ZvEfSb9ylAuoN7MWehRANkhGA4Ag3B0K6Y0hIwxkuaLt+c0fxN+5LsnDm3BuCmZJfunX70SI2hUfCpb081nG3yqoIztez2EZcdVJ7eucIGW03s/2cvimtPhxtVuIBtUSWOpB3IbEX08Faq2jbLE5j27wLdPDJByRmR0jNCWt9UTBIInMecwCVisgA0RC5ParC3BzgGuuOB1Pa0/OHvHEBMgFgSQuiOF4zXawTxzNxMN1wN5o7VxdVRVy60ox0P44oqDhdp8EyZSeyeP/ACefe3bsPVdl1rE6tPDPhxWlVcrZxGWG4u5wIGha24y7+CyihpONsh5K1bK4qWTAHNlw3n1nG2XmFv0ELpoHDYCLedyuW7afGydpbrY39FPbL0jZaeXpWA3nnJBGhD7Hu0RZdiIJLuAczlncW52OfvRtln9JE9o9Xp6guPP8u+zfdmrMET7Fk3iFwPmf068lnunkiecDiM1BYdsfBEDdokJtm4ZZaZKca0AZaIyCJjjZGLNFkPJK+Q3ebrhKK5y65QuPbSRUo/KElxzDG2Lrc88gO9TJsoAE5BVn0qT3bTs5ukPk1o+0r7SxbrGt5NaPIALIsb2jbX1EAawsDXbtnEEkvkYL5aaLYlWw3c4o6pBbBE08T80EEEFagEFlG0uWPQnm+m9/VWrrKtuBu4zTu/sx8piPgiabxHkVTNoOYWptRrrgC6hlcuFR9RSuYS+PMH1mc+1vIqRSNXVNjY58jg1jQS5x0AGpUHsx804NlXqOYOirHDQ1Dv8ADgVkYch3BQ+B0xkjme9hY2eV0jWHJ4YWRtaXD5rjub1uF7ap6MHj5E97nH4qlzZGyYmgHIDW2YvwO9SBaW2Ve2rijhIkJAa82Olmvtkey9lXKyBjwHDraDS9+0EKwbc00YhEQaLvuTzs3t8fcstignpwWwvu3OzXZObfkSEW2P2rP2rR1HQKr2pifeMkfJTktNHwcB2G4Pkc0gIQdDfuIKZ4ftBLHlKySQHi4l1u42yVvw6gfUxCWJkgbe1iACba2Hzh2oOXsqA6XHx+q0ou2qhuRs7nr8vooBtN9BxS7acNFy39pw+ClJqV7L7zXNPaCD4JqSGg5AHwy8FGLsiFrruJKlN23M5tmgDzKadZ4FyI2DU5je/oDgO0o2Dyb9RFYbsTJWf3y1w9wzPamtW8u+aXA88m+PE9wUpg0RBabWF+QFu3sW3YMbYaLBLi913aq2bMYgID8knBim35XN3rbsofK54dE7R2Thduo5K1Bya4hhUdRHuSsD2mxz1B4OaRm0jmFBOqKih/W71TS8JQL1EQ/nGj9a0e0M+YKzR3clpG0huNd30+itAK6m1FWslY18bg9jhcOabghOFNVWRXlZX6SKcsqelNzHIwA/QcwWufokWz4HvWqOCaVtAyUbr2hw7QmIvkpNJBuFjOzEANbTgZgyRnhbJ28dP6K3VZhSYXHFjTI4mhrW2dYaX6EknzK09VRC1+aNrXXEf9oQQQQVyz0FlfpNO7iNM76Ef7s7j8Vqiyz0ti1TSu+g792Rp+KIpveeapm8K1ILq40rt0OrkV7wASTYDMk6ADUlV6lBrntlcPzWN14mn/AH72nKZw9gH1Bx9bkiTuNfIY2/6nG60jx/8AIe05xNP8m0+seJy0BVkYwAAAWAyA4W5KWibVdC6ggop1nu21Z+dhvARt+sk/WFWJJAHZk59uSnNtnNdVOLSDYNFxwIFnD6lAVDA4ZgeV0YzQIR5zKLHhAqJmsYXb7yBZpsO93YFsuHUDIYmRMFmsaGjw4+eazTYSZrK1jQAN5r2+O7f7K1K6qmOdlbCMrqK2sqDHRzOb6wbYHiN4hpI7bErIsNj3CSTqePdx5rXdqoS+jnA16Mn9nrfBZHRSX1OXBPFoml1UoJgdP8k9wqMvkY32nNF+y+fuUU6IXuPx2qRw+qMb4iMjvsPcC77rqbjYXUGC7rLVAu2XAuhCIpV+s2ddE901E4RPOb4T+olP0mj1HfSb43TnCtoGyuMT2mGdozhfrb2mO0kb2jxsphMMWwWOobuyDMG7XtO69jvaY4ZtKja2iuDw7J/nt/VPUVyrZxOej6tXeWDhVNb1m8hOwfxty5hWCCVr2hzSHNIuHAggg8QRqnBuouYW57N6ouE9fHJj7If7msb8VoSz/Ywb2J1j+XSe+UD7K0BQj0+KJrfG0bmjoggggrEEgsx9MjOtSu7Jh5GMrTlm3pmZ+Tpj9KUebGn4Iim96FVN4CtEpn3Y082g+YChMSqHVMjqaFxaxuVRM3VoP+4YfbI1PzQeZyRdib5GQ09ObSuijdJJa4gjcwdY/TOe63xOQznMNw5kEbY4xZo8SScy5x4knMniqrYc1PVKUtK2NjWMaGsaAGtGQAGQASyCCgpIKN2gqzHA8g7riLA8buyuPC6klD7U0Rkp3W1b1h22GY8iU41THRZjUDTib58dSm0zyG346AdqdSesuvYc0aEGUtsVGflkRH0r/sOutUa4qkbJ0G7+WOpBDR2HV3jorbFVX1Q8pxFExCzU7mkG6QeII8wsXjjAJA5la5OzK7TnyPPgsRmxKqpXObUQEm5s6xAOetwCPqTMdhTyNxKw07Cb/jIc+xL4K35XUsZGQ5kZBeW+qA03uXcXHQNGmZKGzlM+sLeqWQCxeXNLS82yjboXC+ZOlsuK0WgpmxgBjQ0DgAB4qL348k8bcOak2hGC41GUFNBBBBJMiubcWOirsuASU7jJREBpN30rv1TuZj/knd2RVkXLJiLqbXlqpno/wiWN9RLNGYzI7qh1r+u9zsvEd6ui5ZdTNbhFlKaUyvLyggggpKpBQO12yja6NrHPLCxxc0gAi5aW2IOozU8gna4tNwmIBFio3AsEZTRCNuZ1c8+s91gN4nuAAHAABSSCCRNzcpxkggggmSQTevP5N3cnCJI0EG6SSx/EquGOdzXva3PRxty55cfclqSaKWRjWSNdcgGxubHu8lM7U+jeGeYy9I9jnWuAARkNc0bZT0dQwTNl33vc25ANgL21y1Uw82USwXVho6TIZWCe/Jk+bEAjbqiSp2UY6Epu+lz0U1uBc6Ick109lExQ2T+BicCIckYBK6ZdajLi6kmQQQQSSQQQQSSQQQQSSQQQQSSX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28" name="Picture 4" descr="http://t0.gstatic.com/images?q=tbn:ANd9GcQLzJs9N1kBjdvJIHunucpEiLX4nZuvBMeC1_3wCKgj-Xs1cCNWdQ&amp;t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475558"/>
            <a:ext cx="1895475" cy="2409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84237"/>
            <a:ext cx="8229600" cy="5364163"/>
          </a:xfrm>
        </p:spPr>
        <p:txBody>
          <a:bodyPr>
            <a:normAutofit/>
          </a:bodyPr>
          <a:lstStyle/>
          <a:p>
            <a:r>
              <a:rPr lang="en-US" dirty="0" smtClean="0"/>
              <a:t>Las </a:t>
            </a:r>
            <a:r>
              <a:rPr lang="en-US" dirty="0" err="1" smtClean="0"/>
              <a:t>conductas</a:t>
            </a:r>
            <a:r>
              <a:rPr lang="en-US" dirty="0" smtClean="0"/>
              <a:t> </a:t>
            </a:r>
            <a:r>
              <a:rPr lang="en-US" dirty="0" err="1" smtClean="0"/>
              <a:t>sociales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aprenden</a:t>
            </a:r>
            <a:r>
              <a:rPr lang="en-US" dirty="0" smtClean="0"/>
              <a:t> los </a:t>
            </a:r>
            <a:r>
              <a:rPr lang="en-US" dirty="0" err="1" smtClean="0"/>
              <a:t>niños</a:t>
            </a:r>
            <a:r>
              <a:rPr lang="en-US" dirty="0" smtClean="0"/>
              <a:t> a </a:t>
            </a:r>
            <a:r>
              <a:rPr lang="en-US" dirty="0" err="1" smtClean="0"/>
              <a:t>través</a:t>
            </a:r>
            <a:r>
              <a:rPr lang="en-US" dirty="0" smtClean="0"/>
              <a:t> de la </a:t>
            </a:r>
            <a:r>
              <a:rPr lang="en-US" dirty="0" err="1" smtClean="0"/>
              <a:t>instrucción</a:t>
            </a:r>
            <a:r>
              <a:rPr lang="en-US" dirty="0" smtClean="0"/>
              <a:t>, </a:t>
            </a:r>
            <a:r>
              <a:rPr lang="en-US" dirty="0" err="1" smtClean="0"/>
              <a:t>reforzamiento</a:t>
            </a:r>
            <a:r>
              <a:rPr lang="en-US" dirty="0" smtClean="0"/>
              <a:t> </a:t>
            </a:r>
            <a:r>
              <a:rPr lang="en-US" dirty="0" err="1" smtClean="0"/>
              <a:t>positivo</a:t>
            </a:r>
            <a:r>
              <a:rPr lang="en-US" dirty="0" smtClean="0"/>
              <a:t>, </a:t>
            </a:r>
            <a:r>
              <a:rPr lang="en-US" dirty="0" err="1" smtClean="0"/>
              <a:t>imitación</a:t>
            </a:r>
            <a:r>
              <a:rPr lang="en-US" dirty="0" smtClean="0"/>
              <a:t>, </a:t>
            </a:r>
            <a:r>
              <a:rPr lang="en-US" dirty="0" err="1" smtClean="0"/>
              <a:t>preparación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práctica</a:t>
            </a:r>
            <a:r>
              <a:rPr lang="en-US" dirty="0" smtClean="0"/>
              <a:t> </a:t>
            </a:r>
            <a:r>
              <a:rPr lang="en-US" dirty="0" err="1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información</a:t>
            </a:r>
            <a:r>
              <a:rPr lang="en-US" dirty="0" smtClean="0"/>
              <a:t>.</a:t>
            </a:r>
          </a:p>
          <a:p>
            <a:r>
              <a:rPr lang="en-US" dirty="0" smtClean="0"/>
              <a:t>Las </a:t>
            </a:r>
            <a:r>
              <a:rPr lang="en-US" dirty="0" err="1" smtClean="0"/>
              <a:t>figuras</a:t>
            </a:r>
            <a:r>
              <a:rPr lang="en-US" dirty="0" smtClean="0"/>
              <a:t> de </a:t>
            </a:r>
            <a:r>
              <a:rPr lang="en-US" dirty="0" err="1" smtClean="0"/>
              <a:t>apego</a:t>
            </a:r>
            <a:r>
              <a:rPr lang="en-US" dirty="0" smtClean="0"/>
              <a:t> </a:t>
            </a:r>
            <a:r>
              <a:rPr lang="en-US" dirty="0" err="1" smtClean="0"/>
              <a:t>juegan</a:t>
            </a:r>
            <a:r>
              <a:rPr lang="en-US" dirty="0" smtClean="0"/>
              <a:t> un </a:t>
            </a:r>
            <a:r>
              <a:rPr lang="en-US" dirty="0" err="1" smtClean="0"/>
              <a:t>papel</a:t>
            </a:r>
            <a:r>
              <a:rPr lang="en-US" dirty="0" smtClean="0"/>
              <a:t> </a:t>
            </a:r>
            <a:r>
              <a:rPr lang="en-US" dirty="0" err="1" smtClean="0"/>
              <a:t>decisivo</a:t>
            </a:r>
            <a:r>
              <a:rPr lang="en-US" dirty="0" smtClean="0"/>
              <a:t> </a:t>
            </a:r>
            <a:r>
              <a:rPr lang="en-US" dirty="0" err="1" smtClean="0"/>
              <a:t>porque</a:t>
            </a:r>
            <a:r>
              <a:rPr lang="en-US" dirty="0" smtClean="0"/>
              <a:t> </a:t>
            </a:r>
            <a:r>
              <a:rPr lang="en-US" dirty="0" err="1" smtClean="0"/>
              <a:t>ellas</a:t>
            </a:r>
            <a:r>
              <a:rPr lang="en-US" dirty="0" smtClean="0"/>
              <a:t> son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controlan</a:t>
            </a:r>
            <a:r>
              <a:rPr lang="en-US" dirty="0" smtClean="0"/>
              <a:t> el </a:t>
            </a:r>
            <a:r>
              <a:rPr lang="en-US" dirty="0" err="1" smtClean="0"/>
              <a:t>ambiente</a:t>
            </a:r>
            <a:r>
              <a:rPr lang="en-US" dirty="0" smtClean="0"/>
              <a:t> social </a:t>
            </a:r>
            <a:r>
              <a:rPr lang="en-US" dirty="0" err="1" smtClean="0"/>
              <a:t>que</a:t>
            </a:r>
            <a:r>
              <a:rPr lang="en-US" dirty="0" smtClean="0"/>
              <a:t> vive el </a:t>
            </a:r>
            <a:r>
              <a:rPr lang="en-US" dirty="0" err="1" smtClean="0"/>
              <a:t>niño</a:t>
            </a:r>
            <a:r>
              <a:rPr lang="en-US" dirty="0" smtClean="0"/>
              <a:t>, </a:t>
            </a:r>
            <a:r>
              <a:rPr lang="en-US" dirty="0" err="1" smtClean="0"/>
              <a:t>favoreciendo</a:t>
            </a:r>
            <a:r>
              <a:rPr lang="en-US" dirty="0" smtClean="0"/>
              <a:t> la </a:t>
            </a:r>
            <a:r>
              <a:rPr lang="en-US" dirty="0" err="1" smtClean="0"/>
              <a:t>identificación</a:t>
            </a:r>
            <a:r>
              <a:rPr lang="en-US" dirty="0" smtClean="0"/>
              <a:t> del </a:t>
            </a:r>
            <a:r>
              <a:rPr lang="en-US" dirty="0" err="1" smtClean="0"/>
              <a:t>niño</a:t>
            </a:r>
            <a:r>
              <a:rPr lang="en-US" dirty="0" smtClean="0"/>
              <a:t>, la </a:t>
            </a:r>
            <a:r>
              <a:rPr lang="en-US" dirty="0" err="1" smtClean="0"/>
              <a:t>asimilación</a:t>
            </a:r>
            <a:r>
              <a:rPr lang="en-US" dirty="0" smtClean="0"/>
              <a:t> social a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valores</a:t>
            </a:r>
            <a:r>
              <a:rPr lang="en-US" dirty="0" smtClean="0"/>
              <a:t>, </a:t>
            </a:r>
            <a:r>
              <a:rPr lang="en-US" dirty="0" err="1" smtClean="0"/>
              <a:t>normas</a:t>
            </a:r>
            <a:r>
              <a:rPr lang="en-US" dirty="0" smtClean="0"/>
              <a:t> </a:t>
            </a:r>
            <a:r>
              <a:rPr lang="en-US" dirty="0" err="1" smtClean="0"/>
              <a:t>y</a:t>
            </a:r>
            <a:r>
              <a:rPr lang="en-US" dirty="0" smtClean="0"/>
              <a:t> </a:t>
            </a:r>
            <a:r>
              <a:rPr lang="en-US" dirty="0" err="1" smtClean="0"/>
              <a:t>conductas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Es u</a:t>
            </a:r>
            <a:r>
              <a:rPr lang="es-ES_tradnl" dirty="0" smtClean="0"/>
              <a:t>no de los aspectos cruciales del desarrollo social durante los dos primeros años.</a:t>
            </a:r>
            <a:endParaRPr lang="es-ES" dirty="0" smtClean="0"/>
          </a:p>
          <a:p>
            <a:r>
              <a:rPr lang="es-ES_tradnl" dirty="0" smtClean="0"/>
              <a:t>Los niños nacen con una gran capacidad de apren­der, pre orientados a buscar y preferir estímulos sociales y necesitados de vínculos afectivos.</a:t>
            </a:r>
            <a:endParaRPr lang="es-ES" dirty="0" smtClean="0"/>
          </a:p>
          <a:p>
            <a:r>
              <a:rPr lang="es-ES_tradnl" dirty="0" smtClean="0"/>
              <a:t>El apego y la amistad son los vínculos afectivos básicos.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2123728"/>
          </a:xfrm>
        </p:spPr>
        <p:txBody>
          <a:bodyPr>
            <a:noAutofit/>
          </a:bodyPr>
          <a:lstStyle/>
          <a:p>
            <a:r>
              <a:rPr lang="es-ES_tradnl" sz="2800" dirty="0" smtClean="0"/>
              <a:t/>
            </a:r>
            <a:br>
              <a:rPr lang="es-ES_tradnl" sz="2800" dirty="0" smtClean="0"/>
            </a:br>
            <a:r>
              <a:rPr lang="es-ES_tradnl" sz="2800" dirty="0" smtClean="0"/>
              <a:t/>
            </a:r>
            <a:br>
              <a:rPr lang="es-ES_tradnl" sz="2800" dirty="0" smtClean="0"/>
            </a:br>
            <a:r>
              <a:rPr lang="es-ES_tradnl" sz="2800" dirty="0" smtClean="0"/>
              <a:t>Afectos </a:t>
            </a:r>
            <a:r>
              <a:rPr lang="es-ES_tradnl" sz="2800" dirty="0" smtClean="0"/>
              <a:t>que impulsan al individuo a vincularse de una u otra forma con los demás:</a:t>
            </a:r>
            <a:r>
              <a:rPr lang="es-ES" sz="2800" dirty="0" smtClean="0"/>
              <a:t/>
            </a:r>
            <a:br>
              <a:rPr lang="es-ES" sz="2800" dirty="0" smtClean="0"/>
            </a:b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2348880"/>
            <a:ext cx="7467600" cy="4125072"/>
          </a:xfrm>
        </p:spPr>
        <p:txBody>
          <a:bodyPr/>
          <a:lstStyle/>
          <a:p>
            <a:pPr lvl="0"/>
            <a:r>
              <a:rPr lang="es-ES_tradnl" dirty="0" smtClean="0"/>
              <a:t>Deseo.</a:t>
            </a:r>
            <a:endParaRPr lang="es-ES" dirty="0" smtClean="0"/>
          </a:p>
          <a:p>
            <a:pPr lvl="0"/>
            <a:r>
              <a:rPr lang="es-ES_tradnl" dirty="0" smtClean="0"/>
              <a:t>Atracción.</a:t>
            </a:r>
            <a:endParaRPr lang="es-ES" dirty="0" smtClean="0"/>
          </a:p>
          <a:p>
            <a:pPr lvl="0"/>
            <a:r>
              <a:rPr lang="es-ES_tradnl" dirty="0" smtClean="0"/>
              <a:t>Enamoramiento.</a:t>
            </a:r>
            <a:endParaRPr lang="es-ES" dirty="0" smtClean="0"/>
          </a:p>
          <a:p>
            <a:pPr lvl="0"/>
            <a:r>
              <a:rPr lang="es-ES_tradnl" dirty="0" smtClean="0"/>
              <a:t>Empatía.</a:t>
            </a:r>
            <a:endParaRPr lang="es-ES" dirty="0" smtClean="0"/>
          </a:p>
          <a:p>
            <a:pPr lvl="0"/>
            <a:r>
              <a:rPr lang="es-ES_tradnl" dirty="0" smtClean="0"/>
              <a:t>Apego.</a:t>
            </a:r>
            <a:endParaRPr lang="es-ES" dirty="0" smtClean="0"/>
          </a:p>
          <a:p>
            <a:pPr lvl="0"/>
            <a:r>
              <a:rPr lang="es-ES_tradnl" dirty="0" smtClean="0"/>
              <a:t>Amistad.     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_tradnl" i="1" dirty="0" smtClean="0"/>
              <a:t>El apego </a:t>
            </a:r>
            <a:r>
              <a:rPr lang="es-ES_tradnl" dirty="0" smtClean="0"/>
              <a:t>es un vínculo afectivo que establece el niño con las personas que interactúan de forma privilegiada con él, estando caracterizado por determinadas con­ductas, representaciones mentales y sentimientos.</a:t>
            </a:r>
            <a:endParaRPr lang="es-ES" dirty="0" smtClean="0"/>
          </a:p>
          <a:p>
            <a:r>
              <a:rPr lang="es-ES_tradnl" dirty="0" smtClean="0"/>
              <a:t>El apego supone también la construcción de un </a:t>
            </a:r>
            <a:r>
              <a:rPr lang="es-ES_tradnl" i="1" dirty="0" smtClean="0"/>
              <a:t>modelo mental </a:t>
            </a:r>
            <a:r>
              <a:rPr lang="es-ES_tradnl" dirty="0" smtClean="0"/>
              <a:t>de la relación con las figuras de apego.</a:t>
            </a:r>
            <a:endParaRPr lang="es-ES" dirty="0" smtClean="0"/>
          </a:p>
          <a:p>
            <a:r>
              <a:rPr lang="es-ES_tradnl" i="1" dirty="0" smtClean="0"/>
              <a:t>El </a:t>
            </a:r>
            <a:r>
              <a:rPr lang="es-ES_tradnl" dirty="0" smtClean="0"/>
              <a:t>apego es también un conjunto de </a:t>
            </a:r>
            <a:r>
              <a:rPr lang="es-ES_tradnl" i="1" dirty="0" smtClean="0"/>
              <a:t>sentimientos </a:t>
            </a:r>
            <a:r>
              <a:rPr lang="es-ES_tradnl" dirty="0" smtClean="0"/>
              <a:t>asociados a las personas con las que el niño está vinculado.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Este vínculo es el resultado de la </a:t>
            </a:r>
            <a:r>
              <a:rPr lang="es-ES_tradnl" i="1" dirty="0" smtClean="0"/>
              <a:t>interacción privilegiada </a:t>
            </a:r>
            <a:r>
              <a:rPr lang="es-ES_tradnl" dirty="0" smtClean="0"/>
              <a:t>entre el niño y algunos adultos.</a:t>
            </a:r>
            <a:endParaRPr lang="es-ES" dirty="0" smtClean="0"/>
          </a:p>
          <a:p>
            <a:r>
              <a:rPr lang="es-ES_tradnl" dirty="0" smtClean="0"/>
              <a:t>Estas interacciones se caracterizan por ser asimétricas, rítmicas, íntimas y des formalizadas.</a:t>
            </a:r>
            <a:endParaRPr lang="es-ES" dirty="0" smtClean="0"/>
          </a:p>
          <a:p>
            <a:r>
              <a:rPr lang="es-ES_tradnl" dirty="0" smtClean="0"/>
              <a:t>El proceso de formación y desarrollo del apego pasa fundamentalmente por las siguientes etapas:</a:t>
            </a:r>
            <a:endParaRPr lang="es-ES" dirty="0" smtClean="0"/>
          </a:p>
          <a:p>
            <a:r>
              <a:rPr lang="es-ES_tradnl" i="1" dirty="0" smtClean="0"/>
              <a:t>Dos primeros meses de vida</a:t>
            </a:r>
            <a:endParaRPr lang="es-ES" dirty="0" smtClean="0"/>
          </a:p>
          <a:p>
            <a:r>
              <a:rPr lang="es-ES_tradnl" dirty="0" smtClean="0"/>
              <a:t>Durante ellos el niño se comporta como un activo buscador de estímulos sociales.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s-ES_tradnl" i="1" dirty="0" smtClean="0"/>
              <a:t>Desde el segundo al sexto mes</a:t>
            </a:r>
            <a:endParaRPr lang="es-ES" dirty="0" smtClean="0"/>
          </a:p>
          <a:p>
            <a:r>
              <a:rPr lang="es-ES_tradnl" dirty="0" smtClean="0"/>
              <a:t>Discrimina claramente entre unas personas y otras, y acepta mejor las atenciones y cuidados de quienes le cuidan habitualmente.</a:t>
            </a:r>
            <a:endParaRPr lang="es-ES" dirty="0" smtClean="0"/>
          </a:p>
          <a:p>
            <a:r>
              <a:rPr lang="es-ES_tradnl" i="1" dirty="0" smtClean="0"/>
              <a:t>Entre los seis y doce meses</a:t>
            </a:r>
            <a:endParaRPr lang="es-ES" dirty="0" smtClean="0"/>
          </a:p>
          <a:p>
            <a:r>
              <a:rPr lang="es-ES_tradnl" dirty="0" smtClean="0"/>
              <a:t>En este período, los niños no sólo ponen de manifiesto conductas de preferencia por determinadas personas, sino que ante los desconocidos reaccionan con cautela, recelo, miedo o, incluso claro rechazo.</a:t>
            </a:r>
            <a:endParaRPr lang="es-ES" dirty="0" smtClean="0"/>
          </a:p>
          <a:p>
            <a:r>
              <a:rPr lang="es-ES_tradnl" dirty="0" smtClean="0"/>
              <a:t>Cuatro grandes sistemas interactúan entre sí y media­tizan las relaciones del niño con el entorno: exploración, apego, afiliación  y miedo a extraños.</a:t>
            </a:r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_tradnl" i="1" dirty="0" smtClean="0"/>
              <a:t>Segundo año de vida</a:t>
            </a:r>
            <a:endParaRPr lang="es-ES" dirty="0" smtClean="0"/>
          </a:p>
          <a:p>
            <a:r>
              <a:rPr lang="es-ES_tradnl" dirty="0" smtClean="0"/>
              <a:t>El vínculo de apego se consolida, enriqueciéndose sus componentes representacionales por el desarrollo de las capacidades intelectuales. Las nuevas capacidades lingüísticas y mentales facilitan también la comunicación y el entendimiento.</a:t>
            </a:r>
            <a:endParaRPr lang="es-ES" dirty="0" smtClean="0"/>
          </a:p>
          <a:p>
            <a:r>
              <a:rPr lang="es-ES_tradnl" dirty="0" smtClean="0"/>
              <a:t>Adquisición de autonomía motora.</a:t>
            </a:r>
            <a:endParaRPr lang="es-ES" dirty="0" smtClean="0"/>
          </a:p>
          <a:p>
            <a:r>
              <a:rPr lang="es-ES_tradnl" dirty="0" smtClean="0"/>
              <a:t>Dentro del </a:t>
            </a:r>
            <a:r>
              <a:rPr lang="es-ES_tradnl" i="1" dirty="0" smtClean="0"/>
              <a:t>ambiente familiar, </a:t>
            </a:r>
            <a:r>
              <a:rPr lang="es-ES_tradnl" dirty="0" smtClean="0"/>
              <a:t>el niño inicia la toma de conciencia de las relacio­nes entre los diferentes miembros del sistema familiar.</a:t>
            </a:r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548680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Los niños toman conciencia de que los padres comparten ciertas formas de intimidad, en la que ellos no pueden participar, aunque tengan un fuerte deseo de hacerlo.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2843808" y="1700808"/>
            <a:ext cx="6300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El nacimiento de un nuevo hermano, supone un descenso de las atenciones que se prestaban anteriormente, aumento en las exigencias, prohibiciones y castigos, etc. y estos cambios provocan un aumento en las conductas de apego.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1187624" y="4869160"/>
            <a:ext cx="34563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Los celos son considerados como protesta ante estos cambios  y como alarma ante el miedo a perder la disponibilidad y dedicación de las figuras de apego.</a:t>
            </a:r>
            <a:endParaRPr lang="es-ES" dirty="0"/>
          </a:p>
        </p:txBody>
      </p:sp>
      <p:pic>
        <p:nvPicPr>
          <p:cNvPr id="3074" name="Picture 2" descr="http://imdoc.es/content/8/2/7/38272/BAB_080car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587958">
            <a:off x="113719" y="2139071"/>
            <a:ext cx="2381250" cy="2381250"/>
          </a:xfrm>
          <a:prstGeom prst="rect">
            <a:avLst/>
          </a:prstGeom>
          <a:noFill/>
        </p:spPr>
      </p:pic>
      <p:pic>
        <p:nvPicPr>
          <p:cNvPr id="3076" name="Picture 4" descr="http://3.bp.blogspot.com/-T14EcUzw2Rs/UBHMSOSM_wI/AAAAAAAAACY/a6HYAJUcTPg/s1600/peleas-entre-hermano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0" y="3645024"/>
            <a:ext cx="428625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3.bp.blogspot.com/_WnUMpPhaVL8/S8dEEDppWSI/AAAAAAAAC2E/pqrM7MhDtXk/s1600/Relacion-de-padres-e-hij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15408" y="2520280"/>
            <a:ext cx="4221088" cy="4221088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251520" y="278646"/>
            <a:ext cx="74888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Desde la teoría del apego, se formulan algunos criterios educativos útiles para los padres.</a:t>
            </a:r>
          </a:p>
          <a:p>
            <a:r>
              <a:rPr lang="es-MX" dirty="0" smtClean="0"/>
              <a:t>-las figuras de apego, deben cumplir ciertas características de la estimulación que ofrecen:</a:t>
            </a:r>
          </a:p>
          <a:p>
            <a:endParaRPr lang="es-MX" dirty="0" smtClean="0"/>
          </a:p>
          <a:p>
            <a:pPr>
              <a:buFont typeface="Arial" pitchFamily="34" charset="0"/>
              <a:buChar char="•"/>
            </a:pPr>
            <a:r>
              <a:rPr lang="es-MX" i="1" dirty="0" smtClean="0"/>
              <a:t>Cantidad. </a:t>
            </a:r>
            <a:r>
              <a:rPr lang="es-MX" dirty="0" smtClean="0"/>
              <a:t>Abundante estimulación táctil, visual, auditiva, etc.</a:t>
            </a:r>
          </a:p>
          <a:p>
            <a:pPr>
              <a:buFont typeface="Arial" pitchFamily="34" charset="0"/>
              <a:buChar char="•"/>
            </a:pPr>
            <a:endParaRPr lang="es-MX" dirty="0" smtClean="0"/>
          </a:p>
          <a:p>
            <a:pPr>
              <a:buFont typeface="Arial" pitchFamily="34" charset="0"/>
              <a:buChar char="•"/>
            </a:pPr>
            <a:r>
              <a:rPr lang="es-MX" i="1" dirty="0" smtClean="0"/>
              <a:t>Calidad.  </a:t>
            </a:r>
            <a:r>
              <a:rPr lang="es-MX" dirty="0" smtClean="0"/>
              <a:t>La estimulación no debe dejar de ser desformalizada, intima, rítmica, espontanea y lúdica.</a:t>
            </a:r>
          </a:p>
          <a:p>
            <a:pPr>
              <a:buFont typeface="Arial" pitchFamily="34" charset="0"/>
              <a:buChar char="•"/>
            </a:pPr>
            <a:endParaRPr lang="es-MX" dirty="0" smtClean="0"/>
          </a:p>
        </p:txBody>
      </p:sp>
      <p:sp>
        <p:nvSpPr>
          <p:cNvPr id="7" name="6 CuadroTexto"/>
          <p:cNvSpPr txBox="1"/>
          <p:nvPr/>
        </p:nvSpPr>
        <p:spPr>
          <a:xfrm>
            <a:off x="251520" y="2915066"/>
            <a:ext cx="45365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i="1" dirty="0" smtClean="0"/>
              <a:t>Accesibilidad y disponibilidad. </a:t>
            </a:r>
            <a:r>
              <a:rPr lang="es-MX" dirty="0" smtClean="0"/>
              <a:t>Las figuras de apego deben de adaptarse a los ritmos del niño.</a:t>
            </a:r>
          </a:p>
          <a:p>
            <a:pPr>
              <a:buFont typeface="Arial" pitchFamily="34" charset="0"/>
              <a:buChar char="•"/>
            </a:pPr>
            <a:endParaRPr lang="es-MX" dirty="0" smtClean="0"/>
          </a:p>
          <a:p>
            <a:pPr>
              <a:buFont typeface="Arial" pitchFamily="34" charset="0"/>
              <a:buChar char="•"/>
            </a:pPr>
            <a:r>
              <a:rPr lang="es-MX" i="1" dirty="0" smtClean="0"/>
              <a:t>Exclusividad. </a:t>
            </a:r>
            <a:r>
              <a:rPr lang="es-MX" dirty="0" smtClean="0"/>
              <a:t>El niño debe de tener figuras de apego que les pertenezcan de forma exclusiva.</a:t>
            </a:r>
          </a:p>
          <a:p>
            <a:pPr>
              <a:buFont typeface="Arial" pitchFamily="34" charset="0"/>
              <a:buChar char="•"/>
            </a:pPr>
            <a:endParaRPr lang="es-MX" dirty="0" smtClean="0"/>
          </a:p>
          <a:p>
            <a:pPr>
              <a:buFont typeface="Arial" pitchFamily="34" charset="0"/>
              <a:buChar char="•"/>
            </a:pPr>
            <a:r>
              <a:rPr lang="es-MX" i="1" dirty="0" smtClean="0"/>
              <a:t>Incondicionalidad. </a:t>
            </a:r>
            <a:r>
              <a:rPr lang="es-MX" dirty="0" smtClean="0"/>
              <a:t>El niño debe ser aceptado independientemente de sus cualidades y comportamientos.</a:t>
            </a:r>
          </a:p>
          <a:p>
            <a:pPr>
              <a:buFont typeface="Arial" pitchFamily="34" charset="0"/>
              <a:buChar char="•"/>
            </a:pPr>
            <a:endParaRPr lang="es-MX" dirty="0" smtClean="0"/>
          </a:p>
          <a:p>
            <a:pPr>
              <a:buFont typeface="Arial" pitchFamily="34" charset="0"/>
              <a:buChar char="•"/>
            </a:pPr>
            <a:r>
              <a:rPr lang="es-MX" i="1" dirty="0" smtClean="0"/>
              <a:t>Permanencia en el tiempo. </a:t>
            </a:r>
            <a:r>
              <a:rPr lang="es-MX" dirty="0" smtClean="0"/>
              <a:t>Los niños no deben de tener un límite temporal.</a:t>
            </a:r>
            <a:endParaRPr lang="es-MX" i="1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548680"/>
            <a:ext cx="74888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dirty="0" smtClean="0"/>
              <a:t>Es conveniente que los niños tengan varias figuras de apego.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/>
              <a:t>Combinar las manifestaciones de afecto. La tolerancia como el abandono o la frialdad en las relaciones tienen consecuencias negativas.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899592" y="1916832"/>
            <a:ext cx="46085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 escuela infantil debe cuidarse de la adaptación de los niños, y de apoyar y vigilar las interacciones con otros, y sobre todo planificar experiencias adecuadas que favorezcan el desarrollo físico-motor, cognitivo, lingüístico y social.</a:t>
            </a:r>
            <a:endParaRPr lang="es-ES" dirty="0"/>
          </a:p>
        </p:txBody>
      </p:sp>
      <p:pic>
        <p:nvPicPr>
          <p:cNvPr id="1026" name="Picture 2" descr="http://cuidadoinfantil.net/wp-content/uploads/HERMANOS-Y-AMIGOS-I2-300x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3263308"/>
            <a:ext cx="3059832" cy="3594692"/>
          </a:xfrm>
          <a:prstGeom prst="rect">
            <a:avLst/>
          </a:prstGeom>
          <a:noFill/>
        </p:spPr>
      </p:pic>
      <p:pic>
        <p:nvPicPr>
          <p:cNvPr id="1028" name="Picture 4" descr="https://p07isw.blu.livefilestore.com/y1m02pLQcjyKdmDnx_e1-h6LFwuFGCsIFGmR8nX-jvq9W5QdfPZEUEkWKc130P3yB6mMknNsQk6uel6Pp0OhZZzOYjaxAqirrmddo7DanmL75x1407MiDJAr6CXOy9OLI43--zWe7t63dxS2evmlhBvjQ/famili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789040"/>
            <a:ext cx="4191000" cy="3028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51520" y="188640"/>
            <a:ext cx="856895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/>
              <a:t>Procesos mentales de socialización.</a:t>
            </a:r>
          </a:p>
          <a:p>
            <a:r>
              <a:rPr lang="es-MX" dirty="0" smtClean="0"/>
              <a:t>La adquisición de conocimientos sociales es uno de los aspectos fundamentales del desarrollo social.</a:t>
            </a:r>
          </a:p>
          <a:p>
            <a:endParaRPr lang="es-MX" dirty="0"/>
          </a:p>
          <a:p>
            <a:r>
              <a:rPr lang="es-MX" sz="2000" dirty="0" smtClean="0"/>
              <a:t>Conocimientos sociales</a:t>
            </a:r>
            <a:r>
              <a:rPr lang="es-MX" dirty="0" smtClean="0"/>
              <a:t>.</a:t>
            </a:r>
          </a:p>
          <a:p>
            <a:endParaRPr lang="es-MX" dirty="0" smtClean="0"/>
          </a:p>
          <a:p>
            <a:r>
              <a:rPr lang="es-MX" b="1" dirty="0" smtClean="0"/>
              <a:t>Referidos a las personas.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/>
              <a:t>Reconocimiento, identidad y roles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/>
              <a:t>Diferenciación entre conocidos y extraños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/>
              <a:t>Sentimientos, pensamientos, intenciones y punto de vista de los demás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/>
              <a:t>Relaciones entre las personas: amistad, familiares, etc.</a:t>
            </a:r>
          </a:p>
          <a:p>
            <a:endParaRPr lang="es-MX" dirty="0"/>
          </a:p>
          <a:p>
            <a:r>
              <a:rPr lang="es-MX" b="1" dirty="0" smtClean="0"/>
              <a:t>Conocimiento de la sociedad.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/>
              <a:t>Conceptos sociales: dinero, pobre, rico, etc.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/>
              <a:t>Conocimiento de las instituciones: familia, escuela, hospital, etc.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/>
              <a:t>Conocimiento de los valores: normas, juicio moral, etc.</a:t>
            </a:r>
          </a:p>
          <a:p>
            <a:endParaRPr lang="es-MX" dirty="0" smtClean="0"/>
          </a:p>
          <a:p>
            <a:endParaRPr lang="es-MX" sz="3200" dirty="0"/>
          </a:p>
        </p:txBody>
      </p:sp>
      <p:pic>
        <p:nvPicPr>
          <p:cNvPr id="13314" name="Picture 2" descr="http://www.crecebebe.com/wp-content/uploads/ninos_jugand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254770">
            <a:off x="5940152" y="4797152"/>
            <a:ext cx="2317731" cy="17933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332656"/>
            <a:ext cx="84969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sz="2000" dirty="0" smtClean="0"/>
              <a:t>Desde el nacimiento son capaces de percibir algunas expresiones emocionales de los demás atreves de la visión o la audición aprenden algunas señale e indicios sociales, la voz de las personas posturas que se repiten, etc.</a:t>
            </a:r>
          </a:p>
          <a:p>
            <a:endParaRPr lang="es-MX" sz="2000" dirty="0"/>
          </a:p>
          <a:p>
            <a:pPr>
              <a:buFont typeface="Arial" pitchFamily="34" charset="0"/>
              <a:buChar char="•"/>
            </a:pPr>
            <a:r>
              <a:rPr lang="es-MX" sz="2000" dirty="0" smtClean="0"/>
              <a:t>El reconocimiento de las personas hacia los 3 meses o 4 ponen de manifiesto numerosas conductas diferentes según la persona con que interactúen, busca mas el contacto con las personas que conocen, discriminan entre ellas y prefieren claramente a unas sobre otras.</a:t>
            </a:r>
          </a:p>
          <a:p>
            <a:endParaRPr lang="es-MX" sz="2000" dirty="0"/>
          </a:p>
        </p:txBody>
      </p:sp>
      <p:pic>
        <p:nvPicPr>
          <p:cNvPr id="2050" name="Picture 2" descr="https://encrypted-tbn3.google.com/images?q=tbn:ANd9GcQOC7dvWSZFDrG_zI8fwA-PpYw1oLrEd3GgaC2SjYxbXA2vDqY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35701">
            <a:off x="5994939" y="3539565"/>
            <a:ext cx="2495550" cy="1828800"/>
          </a:xfrm>
          <a:prstGeom prst="rect">
            <a:avLst/>
          </a:prstGeom>
          <a:noFill/>
        </p:spPr>
      </p:pic>
      <p:sp>
        <p:nvSpPr>
          <p:cNvPr id="2052" name="AutoShape 4" descr="data:image/jpeg;base64,/9j/4AAQSkZJRgABAQAAAQABAAD/2wCEAAkGBhQSERUUEhQVFBUVGBUVFBgVFxUVFRUWGBcVFBQUFRQXHSYeGBojGRUXHy8gIycpLCwsFR4xNTAqNSYrLCkBCQoKDgwOGg8PGiwkHBwpKSwsLCosKSkpLCksLCksLCwsLCwpLCwsKSwpKSksKSksLCksLCwpKSwsLCwpLCk2LP/AABEIALcBEwMBIgACEQEDEQH/xAAcAAABBQEBAQAAAAAAAAAAAAAEAQIDBQYABwj/xAA9EAABAwIDBQYEBQMEAQUAAAABAAIRAyEEMUEFElFhcQYigZGx8BOhwdEHFDLh8UJygkNSYrIjJDM0kqL/xAAbAQACAwEBAQAAAAAAAAAAAAAAAQIDBAUGB//EACgRAAICAQQCAgICAwEAAAAAAAABAhEDBBIhMSJBE1EyYRRxI1KRBf/aAAwDAQACEQMRAD8AixxabLIbWoQ48Ct9trZW6JhYzaLZYeR9+ix6d80a88TL1GXKiIsi8SMihSb/ACK6CMY4BKGJgUobPkpCCsSYDY/5es+pUNNxi6mqgbrfPTgNPBQhpgdPNNEGSMdcdPpKOw1XK0ZEXNkDTNxfRF0WGP25KREsaNS9+Ue5RuHeLzfTTjwQDDcW0U7Jnh7PyQMsWusNbq02e7vcwbe+KqsO6bWkceiscDUggzc+PDRICpxWPbRa5x0LgOJJMABD9ntn1sSd5vdaNb25N58T6Kl21XNTFOZo17gBzm5jj6Lb9mqj2Na1tmgafRc7UTt0dDTwpWJjNnVKTIB6oDB7NdUdnBGUmBe/Rbk4UVWgQZVHU2cWvI8c/fVYzW0OobGfSu5meogg/Qoj8szJ3dOeRgef0KdhazmnceTHHTh3oz/hEVdoFshzQRxbl4j7JOw4GHZI3dDxjWcnA+/s07IsWmDaZ4x+3ooKmKtLHbo5XaOII4H1ujKe0jac85GRI/UORi/iUkwaK1+DdSIe0kOaZtroZ5WH/wBls9jbR+LTByOvVUvxmnp/BH0Uuwm/DfuzYk/Qj1VhnyRtGmBTk0JyZlEKQpSkSAaU0hPKaUhjU0pxSFIBhTSE9NKQDVy5cgAMYL80yzgAeSz23/w/+Fhqr2uJLWl0dLn5Sta3sm6lehUc2NCZHkUyttYtaaWJbAeCwuzaQ4Fp6ZrrLHFfiReRvs+fcQ31Ve8QVbY+mWvc3UEjyt9FWvVqRWK0JQQI5WSNySOZ7smILI7o8I98EylkntbDP35/umTb3CaIsdRdfw4ouibdNbIGiBIv78kXRqW8tExMOa/vC+nE80UwGTfhrMZyg2m8++oRdIzMa+SAD8IzidZlWWEBt9rqtw+fl8laYUZczAKTGjGUcJvY+tOlR3zMr0zZOHAaPd9AsGyGY2tzqT5gLe7Hq5LkZ/yOth/E0OGwYAk5qlxVWHkjr4i3zV38bu2zVY/DCVQ5V0XJX2VWKxTYkZZfz70VRU2gWyJJaLfZG7Qw27I0PyKr8LQ398HOD8rqO++AcaIPzV5GvD6qcY8gEaiHA+qrauHLCCMiPD3omV3kQT0PQqFhRoqON3m21Ej7eBsicDtT/wAmcWafL9lmdnYnuxwn5ifWfNS4bFHfYeZaffkmpUVyR7BTdIBUgQOyKu9RpnixvoEcFoT4MFCFIlKRACFNKcmlIBpSFKU0pAIU0pSkKQDVy5cgDUAofGYBlQEOAM8U6k+ymDl1rKz5x7fbK/L42rTyG9vN/tcA4eseCy7x7svVvxw2ZFajWAs9hY7rTM/9XDyXlrmXViIsgbYWSb5MJ7jfkpBEFSES4enLDrY59QVC0wOhv9QicK8AOi9iIOVwb26IZr5QhMSk3LzRdJ3jprz4IdoggzH7zwU9IePnbNMQaHctOfNG4c53nW08+KBpCcjwzlGUAQfuD9EAWGGPEfvfgrjCNNgbacNFT4QmYMa9MwrnAuEBRY0ZvEYcnHVf7mn/APLVr9mgthZXaeN3MXUDc+6b/wBrUdhO0JFt5p5SLdFyc78mdbCvFG7oVZClA73gs7gtr73JWlLG8Vj3I07WOx+F3gVmGUyyqeX1stS7GNKr6uGBcXDhH1VUn9E0vsqW4YOYW6w4DwdZBYvBS2dLq+o4Xd+f0+yE2r3KRHEwPFR3DrgyeGMOcPL6Kdjr/wCQPmP2XYjC7seBPQFc8X52nrKs3eylo9c7P/8Ax6X9jfRWar9isiiwcGtHkArBa49HLfbOSJUhUhCFNSlNKTAQppTimlRAaU0pyaUDGrlyRIRfNfdSmuBqvONnfijSdWNN0i8TFlodr9pqVKkXkzay6ibYmim/F6uyphGtnvNqBw6FrmuHzHkvFQ0TE8Qr3bXaB2JrbxMCYA4A2VHWZBPu607HFclKlufAMXLoKc/inb97eaAJ8IDrpy9fAqIkAkSFLSsTpn9wosSw7xj5xzhMiNDr9NIU1EaSeORtmobzn1UtMz/CBhlJ2k8MhzRlE9fZKDotPP2UcPGbfVJgWGHfBBPhYBXOFcen8Khwbr5n3zV1hjlxUWMD2p2X+O59RriHGBHGAAFk9odm67Hj4YcbXiZnWW5/JeqbCohxeDlvfQK1q7BYbklcyUmpM6kYpwVnnGw31WgB4MiBkR4LYUwYurvC7BpuOSJ2lsUbsBZJ478i+OSuDHYvGNZcmPM+QCjwW2g8w14J4Gx+eaZt/sy5wIBzAABykHemRxyWb2Z2LqsJvcfpvaZmTl74KCxR223yTeR3SXBvqVWcwgtp4bec0cJd5ewp9mUarQA9t+OfzReIp3JOjY+f7LO0TswWOrRid3QDdPvwVjh9ml2IYII3yHf43JPSyD/Kb9R7x/u+y3mw9mn4oc//AE6bWjq67h4AfNTi7dIqyvarZpMIzdYByRAUbVIFuXCOUcU1KUiGAhTUpSJANKaU4ppSGNKaU4ppSAauXLkAfO+CrkVHPJ/qJV1jdouqMEmyq6lMSVZYYNNNejxQXF9mTJJ8oEpNBKdtrBblVzekeIDvqmPw8ZLsTUc5suMnI9BlKlnT7IYWugGLcPomyEs2UT9VlsvoMqyXCMjHkf5UNeod6eIbPlf5rmVjDfdk6uBI4xfwJH2TERF1+v8ACmousZ5fWVG4X9eGa5gsZ95pgHMcMxOXLjyVjR7zYjKOuqqaJ6+XNWFMHSdI5JAWFAGRp4xe6usKf3sqTB4q8HOPoVdYPEXjjzHspAG7I2juVXjmP+oV5W2sTYX6LFB8Yl/+P/UK0wG1qbaha8gW8VxMt/I0d3Ev8aZqdk9paQfutmIGc56q3xG1BUsyJHFYsYakbsIJz4FT4bBbrt5pgxBOsdVS5yXBZ8ce2ajDtbVFwp27IDeKpMFi9wxKt27UspRnGuSt436Or7oEBZ3bFQ7hDcz3R45nyVxiq+8s9iNqM+I5kEubbK0215SqMjvolHx7Jdj9nN1gc7MmfIha6jTAy1UNFvdb/aPRENWjHBROZkyOb5JAnhRhSK0qOKRcUhQMQppSykKQDSmkpxTSkA0pClKQoAauXLkgPm2vie8b6qXC4lwTDsyTvFGbgiy9BCMuGzPOlaIzi3KalUJBB6+/NRMpqambgcbeavmntZni+QVwTsNgX1XbtOm6o7gxrnujjDUlWnyPgF7N+F+FfhMMRVpGk+o8u7whz2Q3cnWBexjPK652XIoKzdjhvdGD7J9g3YiqaNcvwxawu77CHHvAABro45ontD+FmLokupNGIZGbCA7Mn/2yZPgSvbq9NtdkGxza7Vp4g6KspurUjFQS0ZObcHnxb4rNPUyTv0aYYItV7PnB8g3EEZgiCOII48kgfw5ei9j/ABJ7EDFM/M4Zo+Mwd5o/1Wj1eNOOXBeOURHuFrx5FNWjJODgwmkRzR9GsBHqPBCBgifD3wU9GgDlII05q3krLmgxj/6hNzlf5dFZYfDX56fJZ/DUXDjr1V/gKpFjkbZykBV4/EfDxFyJLW2m9rJMVghVG9rxQHaPD/8Aqi+cmNAHC2aL7P7TBO47P1XJzRqbaOxgn4pHUdnVG/oqPaeB7zfJ0q6wGMxLBEsf0Dh55hH0MCwo5uGazM+ZWZys6CaogwGJqOd/5Ghp0gyryiZXYDs7WrQW0y0aOf3R4Tc+S0mD7IADv1CT/wARAHnmnHTznzRTPUY4dsoKgMWz018VWYXY8OuL6njrPj91tsPsH4ZMneJ1iPBOxGBEExorf47SMWXKpdANIWHQKUFRhPaooxEgUijCkUgOKaSuKRIDimkpSkKAGlIUpSFIY0pClTSkAi5IuTA+dvz8mFMa4CB/JkmQU+s3dFzK9HzHgxt7+Qh2IUP5qDOqAdiZNlNQpHMo3OQlGjXdk8M52OollM1N14qEDRrblxm1rHqF7kyvTrMh4y1yIPI6FeP9g9ufl8Vf/UaGTnexHovU3Y9pvAE3681xdXKp0zqaeNxstBAHdOWSlp47is4cdGRsnsxayLNXRoeOy/dWbpbovEPxM2IKGML2CGVx8SBkHzFQDqYd/kvYMO/eWX/Ezs2+vhm1KYLn0SXbokkscIdAGZEAxyK1afJ5r6KMsPFnkOGvNkU0XBEm2tvBD0RGRj7zkimHoeIsusc0sMI8gmcoy4dVd4d4OUZidVR03xnl1FuQ5KxwwvM/xzHFIEQbUwpdUyud0C3kh6ewKrzDabpnKDb3xVw7tB8Jwptoio8gEFxsJ5AT89V1XaGJxLhTDt0ExFMbok6ADNc3JW5nXw490U2NwewnMe1tXFO33GG0aQbWqnlOQ+cL1PYfZalRAc9gdUzl5+IW9CbTzACC7IdmKeDpkgB1V3635n+0OOiv6daTyUowS5fYZJtql0FVccGWOaYzaQJUO0cMCAdUJSonS6k5STKowg437LZ1QOEGL6FUeLwxpuiTeSLkgjWJvaRIPHhla0cIc3FV/aBx+C57YLqUVG9G/rHOWbwSyLdHkjGKb2r2BgqQFRNcDBGRgjobhSNWEoap0SNUiiapEwOKRKmlACFIUpTSkMRIUpSEqICJrk6VG9yBjS5KoS5InYUfNZx50UPeeVcP2aAlDGtC9Gsb7kYXNdIFw+Ci5Tq9X+ltybCNU3E4pBUK5D2uGYIISnNLxRKMfbNpsLaH5avSqPG8GQH2uJYWO6xK9L/PhwBaQWm7YyjSF5C+vMyIjlrpHvRM2d2oq4Y9wgtNyx12+GoPMLm63TPIk4vlG3S51C1Lo9ga9E0Kqwmy/wAQaNQhtSaLv+V2E8nj6gLS4fEg3a4EHUEEeYXEnCWN1JHVjKM14s1mDqq5oVBCyOCxiuMNjVfjyIqnAF7VdgqOMBcIpVtHtH6uT2/1Dnn6LyLbfZ6thKnw6zS0/wBLhdjxlLXa9M+K97w+IlLjtnUq7DTqsa9p0cPmDmDzC6WLO1/RiyYkz5+oOv5AZ8dOBVhhanAkSdVrO0P4VvbLsI7eGfw3mHDk1+TvGFjKtB9J27Va5jxILXAtPW+nNbY5FLoyODj2WmE2aaj95pFwB+w81suzGy/huEs74uMjFoJB95qp7P4YGmCRzPTw8FqNkYwsJDKbqj7gXAa1ukvPHxNlklSbbOnG1BJGiw+AdEHx4lPfTIIhptkPqSqat2oxNK9TDDd4sqSQPFsZKx2R2qo4klrd4OAktcIMTFtD4HVRjlxye1PkjKGRLdXAfRG9YwSM40JU7aUJjaQAMa5J7aw3bkeNlejO2/RHiX2sq+jSz3hY/ObFEVa8nNscpJ+ygdX3juhVSduycU6oq2Yb4bWs/wBogdAS0fIKRqlxpkg9fLeMKFqxTVSZVPmTbJGqRRNUiRE5NKcmlIYhKQrikSAQpEpTSVFjGvchajiTAUlV6fg6P9RVOXIoRbZKKtk7MMICVB1cfcwuXAf/AKDNvxnznW2iShjikbUwQOSHds5fSpRmzhqUUD17hE7CeGVC5wB7p3ZyBtfylD1KcWRmEwThTdU0/SJ1Ji/RVbXZJsLxePFXO0aCAOsIE4YG4M9U1tKc0gom2ii232SVIVmGv5/IJ2Dx1TD1Q+mSC05T3XAZgjKFJhQ7eHOfJOxAmeEm/UquULVMlGW12mesbG2uyvTbUpmxzGrTq08wrrD4teGbK2xUwz9+kbH9TT+lw58+a9J2B2rpYkd07r4uw59RxHNcLPppYna6OzhzRyKn2eg4XHK2w+KWMw2JhWuHxyWPKOeM1LKsqHG7NpVm7tWmx4/5AGOhzHgq2hjkdSxS2RyJmZworWdlGU3b1Jxbpum4jgDn5yj9n4LcEa5nqiRXTgbqblYWx7qYiCsvt3s1J+JR7jxcbtr56LTueh61VV5EpLkljm4PgB7L9pDWBp1Ru1mRviIDhMBzR6jRSbSoO394a+ULL9oJo1W4ilG82Z4OGoPh9FqaG0G1aW82DIBbJsQbgFGPJvWyXaLJQUXvj0yOjUJjl81Nia3wqRIu9xAYOLnWH38ExtYMbvVCAB4D31QmHxZruFTJgkUxGc2L+kSB1Ktjwv2R2279IIrgBrALwInjESfNRhB9rMeaLKRGrnD5SqfD9qhqs+V1Izyxyk7RqGqRVGF24x15SV+0bG6qO5EPjl9FwmkrNVu1g0QNbtQ45BRciawSZsHVANVC/FtGqxL9s1XZKJzqrtSo7ixad+2bKrtZg1Vfie0rBqs8zZtR2cqUdnCc1Fsn8EUWGC22a9QNblqtJiqu6yFWbA2Uyi2dTmpsS/ecVxtc8s/GKJRgrByuS7i5cz+Fm/1NFo8HZg3DVOr1NxtyiKmKtCr8ThpBJK+sy4XieXXPYCHbxlabA4traLA8WgiCAQRJzWVoUXF0NzJgdVr6mEAY1roBDWi14gQbqiN9l0qBXGiTN29Ljjkuc+k20k6lCYnZzsxcKAYM9Pd03KS9EUo/ZbDEsDCW5xAHE/zAVbWBA04z8sk+phSwARcxPvq4KP4RJ1i3u6g232TSS6Bn001lQtcHMJBbcESCOiNqYeM/fufkhqoVcoE4y+je9le2QqxTqkNqZA5B/Tg7kthSxC8LczwyWr7O9unUyKeIJLcg/Mj+7iOea4+o0bXlj/4dTDqU/GZ6tQxisaGN5rL4THNe0Oa4OBuCDIKNZXWFTa7NbgmaijikZTxQWYoYxTnaEBaI5aKnjsv6+NAVZiNo81TVce4lRGqoSyuXCJRxHbZquewtbG8RAnITqpdhtqUMM2k0hzxNzO6ASTpc5qJ1C05q1wuHOgU4RaZe6UaIqezTUM1XGpGQNmD/AB1WjwlEACY96IbDYQ6wEZTbJgaLdjhXZjyz3cFV2uwQqim3hvH0CydXYB0W02p+odEFCy5uZsjF0jO4TZpaFBU2O4uWoLVwaqizeZ2lsE6oulsJozVyAuRRHcAU9mNGimZhGjREJYRQbmRCkEu4pIXbqdCsj3UhYpEkIoLIt1cpoSJ0Fnzv+UJ1Tm4Qzc2RTcHGq7FA7sA3XqnBJM4ClyDYEBlYluYaSORtJ8iUe/aEfq9zmhdg4IgPqOEz3R0F3H0Hgj30N4XaL5wB6rPBOi6bVkNPGtnhkjcHUBMwBGUiQScvfVDHAMA++Z5SnbjKLTqXDInKQbj/AB/7K22uyuk+iStWDnOJ4mPEn9z1KCdimjK2nh79VBiKv+2eaHczRVub9ElBexa2K8VC95KmpUJ66Jz6IuobWydpAZ4lMhEPYNE0NAF7qpqixclhsDaVWg/uOIaT3mm7T4ceYXoWzdvNqDgVj+yuCDmPe8AiwA0ABuffBanZ2wWEEiWkbhz4zNvBYM+KE3+zradSUf7L6niOBUoqIWjgyxuYIz8M80fTa2LyCsT01ezVf6ObTJukYyCp6MG28ApTgzyTUEug3ULh4MtOqucLRzuqunhiSLcFbYfDP1t4hX40VZGvsJ3oEKak/cbrJQ9FkG5npdEFpdpfST9FpRmdAON06H1Q4arM4KxBMvOXC2g+fkgd1ZcsWnf2KyItXbqkKWFVQyLdXbikSooLItxduqVIQigIy1JClhLCYEW6k3VJC6EARQuUkLkAfPdCtvWKmFKCI1XLl6lO4nCaplhWG7YW3QB9Z9fNBVcVaM5XLlTfBZXIygS94FgDHgEyqwucTGsxbLMfKB4JVyaV9ibob+R1JvPPz8044doE8ffouXKW1EbbGVY5g+woQDlquXKuRNENekQhd0krlyzyVF0eT0DYWF3cO3mQPv6rUYKlZ7hrA5WJM/MrlywXdneiqSRZYhvdEagDy/ZR4gyWjiR9/ouXKuZJBlOiJjkPupmUbnlHq79vJcuVaQD8K2YziYzPAq9/LNtYcDzGd1y5aMaKcr5DsGBAj7e80FjP/G9kcRu+dx0gjySrle+jPD86LF4BEjMXVVj2AOkZOE/dIuVedeBCPYOuhcuWEsESELlyAElKuXIA4JSkXIARKuXIA5cuXJgf/9k="/>
          <p:cNvSpPr>
            <a:spLocks noChangeAspect="1" noChangeArrowheads="1"/>
          </p:cNvSpPr>
          <p:nvPr/>
        </p:nvSpPr>
        <p:spPr bwMode="auto">
          <a:xfrm>
            <a:off x="155575" y="-830263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054" name="AutoShape 6" descr="data:image/jpeg;base64,/9j/4AAQSkZJRgABAQAAAQABAAD/2wCEAAkGBhQSERUUEhQVFBUVGBUVFBgVFxUVFRUWGBcVFBQUFRQXHSYeGBojGRUXHy8gIycpLCwsFR4xNTAqNSYrLCkBCQoKDgwOGg8PGiwkHBwpKSwsLCosKSkpLCksLCksLCwsLCwpLCwsKSwpKSksKSksLCksLCwpKSwsLCwpLCk2LP/AABEIALcBEwMBIgACEQEDEQH/xAAcAAABBQEBAQAAAAAAAAAAAAAEAQIDBQYABwj/xAA9EAABAwIDBQYEBQMEAQUAAAABAAIRAyEEMUEFElFhcQYigZGx8BOhwdEHFDLh8UJygkNSYrIjJDM0kqL/xAAbAQACAwEBAQAAAAAAAAAAAAAAAQIDBAUGB//EACgRAAICAQQCAgICAwEAAAAAAAABAhEDBBIhMSJBE1EyYRRxI1KRBf/aAAwDAQACEQMRAD8AixxabLIbWoQ48Ct9trZW6JhYzaLZYeR9+ix6d80a88TL1GXKiIsi8SMihSb/ACK6CMY4BKGJgUobPkpCCsSYDY/5es+pUNNxi6mqgbrfPTgNPBQhpgdPNNEGSMdcdPpKOw1XK0ZEXNkDTNxfRF0WGP25KREsaNS9+Ue5RuHeLzfTTjwQDDcW0U7Jnh7PyQMsWusNbq02e7vcwbe+KqsO6bWkceiscDUggzc+PDRICpxWPbRa5x0LgOJJMABD9ntn1sSd5vdaNb25N58T6Kl21XNTFOZo17gBzm5jj6Lb9mqj2Na1tmgafRc7UTt0dDTwpWJjNnVKTIB6oDB7NdUdnBGUmBe/Rbk4UVWgQZVHU2cWvI8c/fVYzW0OobGfSu5meogg/Qoj8szJ3dOeRgef0KdhazmnceTHHTh3oz/hEVdoFshzQRxbl4j7JOw4GHZI3dDxjWcnA+/s07IsWmDaZ4x+3ooKmKtLHbo5XaOII4H1ujKe0jac85GRI/UORi/iUkwaK1+DdSIe0kOaZtroZ5WH/wBls9jbR+LTByOvVUvxmnp/BH0Uuwm/DfuzYk/Qj1VhnyRtGmBTk0JyZlEKQpSkSAaU0hPKaUhjU0pxSFIBhTSE9NKQDVy5cgAMYL80yzgAeSz23/w/+Fhqr2uJLWl0dLn5Sta3sm6lehUc2NCZHkUyttYtaaWJbAeCwuzaQ4Fp6ZrrLHFfiReRvs+fcQ31Ve8QVbY+mWvc3UEjyt9FWvVqRWK0JQQI5WSNySOZ7smILI7o8I98EylkntbDP35/umTb3CaIsdRdfw4ouibdNbIGiBIv78kXRqW8tExMOa/vC+nE80UwGTfhrMZyg2m8++oRdIzMa+SAD8IzidZlWWEBt9rqtw+fl8laYUZczAKTGjGUcJvY+tOlR3zMr0zZOHAaPd9AsGyGY2tzqT5gLe7Hq5LkZ/yOth/E0OGwYAk5qlxVWHkjr4i3zV38bu2zVY/DCVQ5V0XJX2VWKxTYkZZfz70VRU2gWyJJaLfZG7Qw27I0PyKr8LQ398HOD8rqO++AcaIPzV5GvD6qcY8gEaiHA+qrauHLCCMiPD3omV3kQT0PQqFhRoqON3m21Ej7eBsicDtT/wAmcWafL9lmdnYnuxwn5ifWfNS4bFHfYeZaffkmpUVyR7BTdIBUgQOyKu9RpnixvoEcFoT4MFCFIlKRACFNKcmlIBpSFKU0pAIU0pSkKQDVy5cgDUAofGYBlQEOAM8U6k+ymDl1rKz5x7fbK/L42rTyG9vN/tcA4eseCy7x7svVvxw2ZFajWAs9hY7rTM/9XDyXlrmXViIsgbYWSb5MJ7jfkpBEFSES4enLDrY59QVC0wOhv9QicK8AOi9iIOVwb26IZr5QhMSk3LzRdJ3jprz4IdoggzH7zwU9IePnbNMQaHctOfNG4c53nW08+KBpCcjwzlGUAQfuD9EAWGGPEfvfgrjCNNgbacNFT4QmYMa9MwrnAuEBRY0ZvEYcnHVf7mn/APLVr9mgthZXaeN3MXUDc+6b/wBrUdhO0JFt5p5SLdFyc78mdbCvFG7oVZClA73gs7gtr73JWlLG8Vj3I07WOx+F3gVmGUyyqeX1stS7GNKr6uGBcXDhH1VUn9E0vsqW4YOYW6w4DwdZBYvBS2dLq+o4Xd+f0+yE2r3KRHEwPFR3DrgyeGMOcPL6Kdjr/wCQPmP2XYjC7seBPQFc8X52nrKs3eylo9c7P/8Ax6X9jfRWar9isiiwcGtHkArBa49HLfbOSJUhUhCFNSlNKTAQppTimlRAaU0pyaUDGrlyRIRfNfdSmuBqvONnfijSdWNN0i8TFlodr9pqVKkXkzay6ibYmim/F6uyphGtnvNqBw6FrmuHzHkvFQ0TE8Qr3bXaB2JrbxMCYA4A2VHWZBPu607HFclKlufAMXLoKc/inb97eaAJ8IDrpy9fAqIkAkSFLSsTpn9wosSw7xj5xzhMiNDr9NIU1EaSeORtmobzn1UtMz/CBhlJ2k8MhzRlE9fZKDotPP2UcPGbfVJgWGHfBBPhYBXOFcen8Khwbr5n3zV1hjlxUWMD2p2X+O59RriHGBHGAAFk9odm67Hj4YcbXiZnWW5/JeqbCohxeDlvfQK1q7BYbklcyUmpM6kYpwVnnGw31WgB4MiBkR4LYUwYurvC7BpuOSJ2lsUbsBZJ478i+OSuDHYvGNZcmPM+QCjwW2g8w14J4Gx+eaZt/sy5wIBzAABykHemRxyWb2Z2LqsJvcfpvaZmTl74KCxR223yTeR3SXBvqVWcwgtp4bec0cJd5ewp9mUarQA9t+OfzReIp3JOjY+f7LO0TswWOrRid3QDdPvwVjh9ml2IYII3yHf43JPSyD/Kb9R7x/u+y3mw9mn4oc//AE6bWjq67h4AfNTi7dIqyvarZpMIzdYByRAUbVIFuXCOUcU1KUiGAhTUpSJANKaU4ppSGNKaU4ppSAauXLkAfO+CrkVHPJ/qJV1jdouqMEmyq6lMSVZYYNNNejxQXF9mTJJ8oEpNBKdtrBblVzekeIDvqmPw8ZLsTUc5suMnI9BlKlnT7IYWugGLcPomyEs2UT9VlsvoMqyXCMjHkf5UNeod6eIbPlf5rmVjDfdk6uBI4xfwJH2TERF1+v8ACmousZ5fWVG4X9eGa5gsZ95pgHMcMxOXLjyVjR7zYjKOuqqaJ6+XNWFMHSdI5JAWFAGRp4xe6usKf3sqTB4q8HOPoVdYPEXjjzHspAG7I2juVXjmP+oV5W2sTYX6LFB8Yl/+P/UK0wG1qbaha8gW8VxMt/I0d3Ev8aZqdk9paQfutmIGc56q3xG1BUsyJHFYsYakbsIJz4FT4bBbrt5pgxBOsdVS5yXBZ8ce2ajDtbVFwp27IDeKpMFi9wxKt27UspRnGuSt436Or7oEBZ3bFQ7hDcz3R45nyVxiq+8s9iNqM+I5kEubbK0215SqMjvolHx7Jdj9nN1gc7MmfIha6jTAy1UNFvdb/aPRENWjHBROZkyOb5JAnhRhSK0qOKRcUhQMQppSykKQDSmkpxTSkA0pClKQoAauXLkgPm2vie8b6qXC4lwTDsyTvFGbgiy9BCMuGzPOlaIzi3KalUJBB6+/NRMpqambgcbeavmntZni+QVwTsNgX1XbtOm6o7gxrnujjDUlWnyPgF7N+F+FfhMMRVpGk+o8u7whz2Q3cnWBexjPK652XIoKzdjhvdGD7J9g3YiqaNcvwxawu77CHHvAABro45ontD+FmLokupNGIZGbCA7Mn/2yZPgSvbq9NtdkGxza7Vp4g6KspurUjFQS0ZObcHnxb4rNPUyTv0aYYItV7PnB8g3EEZgiCOII48kgfw5ei9j/ABJ7EDFM/M4Zo+Mwd5o/1Wj1eNOOXBeOURHuFrx5FNWjJODgwmkRzR9GsBHqPBCBgifD3wU9GgDlII05q3krLmgxj/6hNzlf5dFZYfDX56fJZ/DUXDjr1V/gKpFjkbZykBV4/EfDxFyJLW2m9rJMVghVG9rxQHaPD/8Aqi+cmNAHC2aL7P7TBO47P1XJzRqbaOxgn4pHUdnVG/oqPaeB7zfJ0q6wGMxLBEsf0Dh55hH0MCwo5uGazM+ZWZys6CaogwGJqOd/5Ghp0gyryiZXYDs7WrQW0y0aOf3R4Tc+S0mD7IADv1CT/wARAHnmnHTznzRTPUY4dsoKgMWz018VWYXY8OuL6njrPj91tsPsH4ZMneJ1iPBOxGBEExorf47SMWXKpdANIWHQKUFRhPaooxEgUijCkUgOKaSuKRIDimkpSkKAGlIUpSFIY0pClTSkAi5IuTA+dvz8mFMa4CB/JkmQU+s3dFzK9HzHgxt7+Qh2IUP5qDOqAdiZNlNQpHMo3OQlGjXdk8M52OollM1N14qEDRrblxm1rHqF7kyvTrMh4y1yIPI6FeP9g9ufl8Vf/UaGTnexHovU3Y9pvAE3681xdXKp0zqaeNxstBAHdOWSlp47is4cdGRsnsxayLNXRoeOy/dWbpbovEPxM2IKGML2CGVx8SBkHzFQDqYd/kvYMO/eWX/Ezs2+vhm1KYLn0SXbokkscIdAGZEAxyK1afJ5r6KMsPFnkOGvNkU0XBEm2tvBD0RGRj7zkimHoeIsusc0sMI8gmcoy4dVd4d4OUZidVR03xnl1FuQ5KxwwvM/xzHFIEQbUwpdUyud0C3kh6ewKrzDabpnKDb3xVw7tB8Jwptoio8gEFxsJ5AT89V1XaGJxLhTDt0ExFMbok6ADNc3JW5nXw490U2NwewnMe1tXFO33GG0aQbWqnlOQ+cL1PYfZalRAc9gdUzl5+IW9CbTzACC7IdmKeDpkgB1V3635n+0OOiv6daTyUowS5fYZJtql0FVccGWOaYzaQJUO0cMCAdUJSonS6k5STKowg437LZ1QOEGL6FUeLwxpuiTeSLkgjWJvaRIPHhla0cIc3FV/aBx+C57YLqUVG9G/rHOWbwSyLdHkjGKb2r2BgqQFRNcDBGRgjobhSNWEoap0SNUiiapEwOKRKmlACFIUpTSkMRIUpSEqICJrk6VG9yBjS5KoS5InYUfNZx50UPeeVcP2aAlDGtC9Gsb7kYXNdIFw+Ci5Tq9X+ltybCNU3E4pBUK5D2uGYIISnNLxRKMfbNpsLaH5avSqPG8GQH2uJYWO6xK9L/PhwBaQWm7YyjSF5C+vMyIjlrpHvRM2d2oq4Y9wgtNyx12+GoPMLm63TPIk4vlG3S51C1Lo9ga9E0Kqwmy/wAQaNQhtSaLv+V2E8nj6gLS4fEg3a4EHUEEeYXEnCWN1JHVjKM14s1mDqq5oVBCyOCxiuMNjVfjyIqnAF7VdgqOMBcIpVtHtH6uT2/1Dnn6LyLbfZ6thKnw6zS0/wBLhdjxlLXa9M+K97w+IlLjtnUq7DTqsa9p0cPmDmDzC6WLO1/RiyYkz5+oOv5AZ8dOBVhhanAkSdVrO0P4VvbLsI7eGfw3mHDk1+TvGFjKtB9J27Va5jxILXAtPW+nNbY5FLoyODj2WmE2aaj95pFwB+w81suzGy/huEs74uMjFoJB95qp7P4YGmCRzPTw8FqNkYwsJDKbqj7gXAa1ukvPHxNlklSbbOnG1BJGiw+AdEHx4lPfTIIhptkPqSqat2oxNK9TDDd4sqSQPFsZKx2R2qo4klrd4OAktcIMTFtD4HVRjlxye1PkjKGRLdXAfRG9YwSM40JU7aUJjaQAMa5J7aw3bkeNlejO2/RHiX2sq+jSz3hY/ObFEVa8nNscpJ+ygdX3juhVSduycU6oq2Yb4bWs/wBogdAS0fIKRqlxpkg9fLeMKFqxTVSZVPmTbJGqRRNUiRE5NKcmlIYhKQrikSAQpEpTSVFjGvchajiTAUlV6fg6P9RVOXIoRbZKKtk7MMICVB1cfcwuXAf/AKDNvxnznW2iShjikbUwQOSHds5fSpRmzhqUUD17hE7CeGVC5wB7p3ZyBtfylD1KcWRmEwThTdU0/SJ1Ji/RVbXZJsLxePFXO0aCAOsIE4YG4M9U1tKc0gom2ii232SVIVmGv5/IJ2Dx1TD1Q+mSC05T3XAZgjKFJhQ7eHOfJOxAmeEm/UquULVMlGW12mesbG2uyvTbUpmxzGrTq08wrrD4teGbK2xUwz9+kbH9TT+lw58+a9J2B2rpYkd07r4uw59RxHNcLPppYna6OzhzRyKn2eg4XHK2w+KWMw2JhWuHxyWPKOeM1LKsqHG7NpVm7tWmx4/5AGOhzHgq2hjkdSxS2RyJmZworWdlGU3b1Jxbpum4jgDn5yj9n4LcEa5nqiRXTgbqblYWx7qYiCsvt3s1J+JR7jxcbtr56LTueh61VV5EpLkljm4PgB7L9pDWBp1Ru1mRviIDhMBzR6jRSbSoO394a+ULL9oJo1W4ilG82Z4OGoPh9FqaG0G1aW82DIBbJsQbgFGPJvWyXaLJQUXvj0yOjUJjl81Nia3wqRIu9xAYOLnWH38ExtYMbvVCAB4D31QmHxZruFTJgkUxGc2L+kSB1Ktjwv2R2279IIrgBrALwInjESfNRhB9rMeaLKRGrnD5SqfD9qhqs+V1Izyxyk7RqGqRVGF24x15SV+0bG6qO5EPjl9FwmkrNVu1g0QNbtQ45BRciawSZsHVANVC/FtGqxL9s1XZKJzqrtSo7ixad+2bKrtZg1Vfie0rBqs8zZtR2cqUdnCc1Fsn8EUWGC22a9QNblqtJiqu6yFWbA2Uyi2dTmpsS/ecVxtc8s/GKJRgrByuS7i5cz+Fm/1NFo8HZg3DVOr1NxtyiKmKtCr8ThpBJK+sy4XieXXPYCHbxlabA4traLA8WgiCAQRJzWVoUXF0NzJgdVr6mEAY1roBDWi14gQbqiN9l0qBXGiTN29Ljjkuc+k20k6lCYnZzsxcKAYM9Pd03KS9EUo/ZbDEsDCW5xAHE/zAVbWBA04z8sk+phSwARcxPvq4KP4RJ1i3u6g232TSS6Bn001lQtcHMJBbcESCOiNqYeM/fufkhqoVcoE4y+je9le2QqxTqkNqZA5B/Tg7kthSxC8LczwyWr7O9unUyKeIJLcg/Mj+7iOea4+o0bXlj/4dTDqU/GZ6tQxisaGN5rL4THNe0Oa4OBuCDIKNZXWFTa7NbgmaijikZTxQWYoYxTnaEBaI5aKnjsv6+NAVZiNo81TVce4lRGqoSyuXCJRxHbZquewtbG8RAnITqpdhtqUMM2k0hzxNzO6ASTpc5qJ1C05q1wuHOgU4RaZe6UaIqezTUM1XGpGQNmD/AB1WjwlEACY96IbDYQ6wEZTbJgaLdjhXZjyz3cFV2uwQqim3hvH0CydXYB0W02p+odEFCy5uZsjF0jO4TZpaFBU2O4uWoLVwaqizeZ2lsE6oulsJozVyAuRRHcAU9mNGimZhGjREJYRQbmRCkEu4pIXbqdCsj3UhYpEkIoLIt1cpoSJ0Fnzv+UJ1Tm4Qzc2RTcHGq7FA7sA3XqnBJM4ClyDYEBlYluYaSORtJ8iUe/aEfq9zmhdg4IgPqOEz3R0F3H0Hgj30N4XaL5wB6rPBOi6bVkNPGtnhkjcHUBMwBGUiQScvfVDHAMA++Z5SnbjKLTqXDInKQbj/AB/7K22uyuk+iStWDnOJ4mPEn9z1KCdimjK2nh79VBiKv+2eaHczRVub9ElBexa2K8VC95KmpUJ66Jz6IuobWydpAZ4lMhEPYNE0NAF7qpqixclhsDaVWg/uOIaT3mm7T4ceYXoWzdvNqDgVj+yuCDmPe8AiwA0ABuffBanZ2wWEEiWkbhz4zNvBYM+KE3+zradSUf7L6niOBUoqIWjgyxuYIz8M80fTa2LyCsT01ezVf6ObTJukYyCp6MG28ApTgzyTUEug3ULh4MtOqucLRzuqunhiSLcFbYfDP1t4hX40VZGvsJ3oEKak/cbrJQ9FkG5npdEFpdpfST9FpRmdAON06H1Q4arM4KxBMvOXC2g+fkgd1ZcsWnf2KyItXbqkKWFVQyLdXbikSooLItxduqVIQigIy1JClhLCYEW6k3VJC6EARQuUkLkAfPdCtvWKmFKCI1XLl6lO4nCaplhWG7YW3QB9Z9fNBVcVaM5XLlTfBZXIygS94FgDHgEyqwucTGsxbLMfKB4JVyaV9ibob+R1JvPPz8044doE8ffouXKW1EbbGVY5g+woQDlquXKuRNENekQhd0krlyzyVF0eT0DYWF3cO3mQPv6rUYKlZ7hrA5WJM/MrlywXdneiqSRZYhvdEagDy/ZR4gyWjiR9/ouXKuZJBlOiJjkPupmUbnlHq79vJcuVaQD8K2YziYzPAq9/LNtYcDzGd1y5aMaKcr5DsGBAj7e80FjP/G9kcRu+dx0gjySrle+jPD86LF4BEjMXVVj2AOkZOE/dIuVedeBCPYOuhcuWEsESELlyAElKuXIA4JSkXIARKuXIA5cuXJgf/9k="/>
          <p:cNvSpPr>
            <a:spLocks noChangeAspect="1" noChangeArrowheads="1"/>
          </p:cNvSpPr>
          <p:nvPr/>
        </p:nvSpPr>
        <p:spPr bwMode="auto">
          <a:xfrm>
            <a:off x="155575" y="-830263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56" name="Picture 8" descr="http://static.estampas.com/2010/08/22/familia.jpg.525.0.thum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098809">
            <a:off x="381931" y="3565978"/>
            <a:ext cx="3024336" cy="2016224"/>
          </a:xfrm>
          <a:prstGeom prst="rect">
            <a:avLst/>
          </a:prstGeom>
          <a:noFill/>
        </p:spPr>
      </p:pic>
      <p:pic>
        <p:nvPicPr>
          <p:cNvPr id="2058" name="Picture 10" descr="http://img.bebesymas.com/2011/11/padres-felic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179258">
            <a:off x="3491880" y="4653136"/>
            <a:ext cx="2808312" cy="1728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332656"/>
            <a:ext cx="813690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sz="2000" dirty="0" smtClean="0"/>
              <a:t>Antes de los 6 meses los niños reconocen perfectamente a determinadas personas manifiestan claramente preferencia por interactuar con ellas y recibir sus cuidados y reaccionan claramente ante su ausencia (cambios de temperatura, ritmo cardiaco, lloro, etc.)</a:t>
            </a:r>
          </a:p>
          <a:p>
            <a:endParaRPr lang="es-MX" sz="2000" dirty="0" smtClean="0"/>
          </a:p>
          <a:p>
            <a:pPr>
              <a:buFont typeface="Arial" pitchFamily="34" charset="0"/>
              <a:buChar char="•"/>
            </a:pPr>
            <a:r>
              <a:rPr lang="es-MX" sz="2000" dirty="0" smtClean="0"/>
              <a:t>En el octavo mes se produce un cambio cualitativo en el conocimiento social de los conocidos y extraños, adoptan una posición de cautela, recelo o miedo ante los desconocidos </a:t>
            </a:r>
          </a:p>
          <a:p>
            <a:endParaRPr lang="es-MX" sz="2000" dirty="0" smtClean="0"/>
          </a:p>
          <a:p>
            <a:pPr>
              <a:buFont typeface="Arial" pitchFamily="34" charset="0"/>
              <a:buChar char="•"/>
            </a:pPr>
            <a:r>
              <a:rPr lang="es-MX" sz="2000" dirty="0" smtClean="0"/>
              <a:t>Se ha comprobado que depende de la forma del encuentro con el extraño el que el niño manifieste menor o mayor cautela recelo o miedo de manera visual, sonora y motora.</a:t>
            </a:r>
          </a:p>
          <a:p>
            <a:endParaRPr lang="es-MX" dirty="0"/>
          </a:p>
        </p:txBody>
      </p:sp>
      <p:pic>
        <p:nvPicPr>
          <p:cNvPr id="1026" name="Picture 2" descr="http://2.bp.blogspot.com/-qwzo19iZwUY/T2ElYACYY5I/AAAAAAAClY4/T6aNLOsCVAo/s1600/timide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06843">
            <a:off x="5010112" y="4869241"/>
            <a:ext cx="2698677" cy="1872208"/>
          </a:xfrm>
          <a:prstGeom prst="rect">
            <a:avLst/>
          </a:prstGeom>
          <a:noFill/>
        </p:spPr>
      </p:pic>
      <p:pic>
        <p:nvPicPr>
          <p:cNvPr id="1028" name="Picture 4" descr="http://4.bp.blogspot.com/-Z4hlRCD_RHI/TizCciYxC4I/AAAAAAAAPVU/540tU321WZM/s1600/001_sma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787490">
            <a:off x="406619" y="4556846"/>
            <a:ext cx="1658405" cy="2136692"/>
          </a:xfrm>
          <a:prstGeom prst="rect">
            <a:avLst/>
          </a:prstGeom>
          <a:noFill/>
        </p:spPr>
      </p:pic>
      <p:pic>
        <p:nvPicPr>
          <p:cNvPr id="1030" name="Picture 6" descr="http://www.crecebebe.com/wp-content/uploads/Timidez-en-el-colegio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107285">
            <a:off x="2440066" y="4751644"/>
            <a:ext cx="2501330" cy="15841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332656"/>
            <a:ext cx="7467600" cy="4873752"/>
          </a:xfrm>
        </p:spPr>
        <p:txBody>
          <a:bodyPr/>
          <a:lstStyle/>
          <a:p>
            <a:r>
              <a:rPr lang="es-MX" dirty="0" smtClean="0"/>
              <a:t>El reconocimiento de si es posterior al reconocimiento de las otras personas, reaccionan ante su imagen como si fuera la del otro</a:t>
            </a:r>
          </a:p>
          <a:p>
            <a:r>
              <a:rPr lang="es-MX" dirty="0" smtClean="0"/>
              <a:t>A partir de los 15-18 meses, la capacidad de reconocimiento depende menos del carácter contingente, distinguiéndola de la de los demás con mayor éxito </a:t>
            </a:r>
          </a:p>
          <a:p>
            <a:r>
              <a:rPr lang="es-MX" dirty="0" smtClean="0"/>
              <a:t> En los 18-24 meses los niños reconocen su imagen</a:t>
            </a:r>
            <a:endParaRPr lang="es-MX" dirty="0"/>
          </a:p>
        </p:txBody>
      </p:sp>
      <p:pic>
        <p:nvPicPr>
          <p:cNvPr id="26626" name="Picture 2" descr="https://encrypted-tbn1.google.com/images?q=tbn:ANd9GcQT1JBWC9ExqrKlu0JESfgavYagZqNXZM8uvbIsR4wbVz0db3z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4005064"/>
            <a:ext cx="1933575" cy="2362200"/>
          </a:xfrm>
          <a:prstGeom prst="rect">
            <a:avLst/>
          </a:prstGeom>
          <a:noFill/>
        </p:spPr>
      </p:pic>
      <p:sp>
        <p:nvSpPr>
          <p:cNvPr id="26628" name="AutoShape 4" descr="data:image/jpeg;base64,/9j/4AAQSkZJRgABAQAAAQABAAD/2wCEAAkGBhQSERUUExQWFBUWFxgYGBYXFxcYFxUXFxcVGhwVGBgXHCYeGBojGhUUHy8gJCcqLC0sFh4xNTAqNSYrLCwBCQoKDgwOGg8PGikkHyQpLCwqLy8sLSwsLCwsLCkpLCwpLCw0LCksLDQvLSwsLCwsLCwsLCwtLCwsLCwsLCwsLP/AABEIAOAA4AMBIgACEQEDEQH/xAAbAAABBQEBAAAAAAAAAAAAAAAAAgMEBQYBB//EAEAQAAEDAgMEBwYDBwMFAQAAAAEAAhEDIQQSMQVBUWEGInGBkaGxEzJSwdHwFELhFSNicoKi8TOS0hZDU7LCB//EABsBAAIDAQEBAAAAAAAAAAAAAAAFAgMEAQYH/8QAMxEAAQQBAgUACgEDBQAAAAAAAQACAxEEEiEFEzFBUSIyYXGBkaGx0fDBBhQVI0JS4fH/2gAMAwEAAhEDEQA/APcUIQhCEIQhCEIQhCEIQhCEIQhCEIQhCEIQhCELkrqEIQhCEIQhCEIQhCEIQhCEIQhCEIQhCEIQhCEIQhCEIQhCEIQhCEIQhCEIQhQttYp1LD1ajBmc1jnAcwNTyGvchdaLNBTJXZXkFHpbiHE+0rvBvB0HgyPPyU6j07xNOJqNqnfLCGkct48T9LOWdOqwrn48zZuToN+aNfPwvT3PAEmwG/gsVtrp24Oy4dsjMBnMTG94m0DsJMjRQtr9NvxGH9m1pY5x69wQWxuPMxu3LMVasce6xSnIyHmUQx9e6b4fDdi+Ye4LRUuluJaSRUznc12UAnhOW3atXsPpUyu4McMjyLCZB5A8V5ZY6Pg/pKn0KzmkGYc0gyNxG9Qe6TEoudqBPxWufAimB0ijS9ilQMftulRs99+Aue+NO9UOJ6QvrMGTqAtEkal0XHIT32WaxOznPcCSbHMOsWg6+9Go1MGxTCGeKR1F1D96LxuRM6LYDdbnC9KqL3AdZs6FwGXxBMd6uV57gNmmqclMSPzOHugWm+mhFtV6CxsABDH6i6ul7KcL3ubbwuoQhWq5CEIQhCEIQhCEIQhCEIQhCEIQhCEIQhCEIQhC45siDcHcuoQhY/bPRXBUWmrUL2MBHVa4wTua0RM248dywGIJqPLmMLaeY5BrlaTYSdYXoH/6BsupVbTLA5zW5g4NBJBMQ6B2ETzWVobKrOawClVAaIMU3EOtHAwLz3DsV0TGuvUUxOfLjQtez0nEkb2Q0D2Dez5VPQP0PbvUocNVzFYV1Oo4PaWOJLspBBAcZGvL0Q0ryWYdOQ4g9166N/MYHeQlNoNGg+7pRN1zMuOKzPkc/wBYkrtK62bU/d85K47EAug3OpFrieEzHNSNgbLqVKJexuYZyNQDYDSbb05/0zWDs3sTMRpTzR8ObNpKe8PgjLbmvtXX+F864mx4yH6Be5Wq2HtptYZcuRzR7o93LpbhusrdUvR/Y7qUvfAc4AAC+Ua3PEn0V0t8erSNXVSZdekhCEKxTQhCEIQhCEIQhCEIQk1KgaCSQANSbAJSx+2dqe1flB6jTYfER+Y/JUzSiJtlRc7SFf8A7fozGYnnBhS8Pi2P91wPYb941C842rXeyHsafzNPWbljKTnLc09QtnTTNJEqds6u5sQHsLIALi0kwNZY50zvnwWUZbhu4Cl0hzWB5qit+hQtl7Q9q3g4aj59hU1b2uDhYQDaEIQurqEIQhCEJL3gAkkAC5J0AVHjuljGyKYNQjfozx39yk1pdsFB8jWC3GlX9PdjZ2CuwXpiHc2E69x3czwWJp4Zx0afCPVaPHY59b/UMxuiGg30HG+vJRw37++1VycGbM7W817lOL+ozjM5bG371TnBP+H0+qQzCPc4MDTmcQAI1J5/PcrwD7/yh7FE8Ai7OKk3+q5f90Y+Frd7H2cKFFlIXyi54uNye8kqYvPsNtGrT9yo4DgTLf8Aa63porzBdL7gVWxxcybdrTeOwla3YzoxQGyxMzo5TZO58rTITdDENe0OaQ4HQjROKha0IQhCEIQhCEIQhCEIQoW0drMojrXcdGjU8+QUJJGxtLnmgFJrS40FJxD4Y48AT5LzNm2qQAEun+XnzK0+I6SPcHAMbBBESd4jW3ovNKgh7hwJ48TCR5GbHkVyjdJvg8MZkFwmvbpR/fYthh9o0nmGuBdpBsb7oOug0XK7ctJwaIAYROaCyG2MnXdvCx4N5V9srauaGVL3BaT8QuJ7xI5jsVDZd/SUszgxgHMiJc0bkH+FddGtsEVGOdnaHgDIWOgATJc7LGeZtIgNAiZJ3gXn9OmGzG8l3edY4Xv3lbfZmIz0mu3xB7RY+ib4kl21ItbXPOgUOylIQhb1JCZxeLbSYXvMNH3A5p5YvpdjS+sKV8rLnm4j5C3eVZGzW6lTPKImFyi7U20/EEz1ae5vzPE/fMxQFwd339lLA+/vVN2MDBQXm5ZXSOtyAifFdhEKxVLrVDo4/PVqU8j2+zjrObDHyAeo782qlFce+BJ+76c1Fx0iyaCmxuo6QLJ6Lhgdv3pJ5KLgK7nszPpmi68scQSI0MtsQe7faIJZq4s7rdn1TJqnifEpFLxyBjqaCV6WD+m8mRluIb87/CvcBtGpQdmYbT1mn3XdvA8/ULbbN2i2tTD2dhB1aRq0815fTxThvnt+q0HRLawbWy/lqdUg6hwEtPfcd4Um5UGWCYzTh2PVBw8nBIbMLaehHS1u0IQoq9CEIQhCEIQhcKw+0MRmqPe4/mIubAAkAX0/ytwV5r05w9WjWLm2Y6XBw1Bdq2dWiZuNc19wSziGKckNZq0i9/4W/BBdJpbVnpeyl0sSwmA5pPDMJ8JWb6QYXJWzRZ9/6hqPQ96r3bRqkXe8jgXOcLcnSD3hPHbBe0MqCWyLgyRG/K6QewZddUuZwYxPuN9jvYr8r0MUU+O7Xp1DvR3+tfdMGoBaQktMFaDZuJY9sCIFoFojdHBMbQ2QD1mCDvG4/TQ/ejKTg72s1Ru1eyq+Sww/1JEZjDOws7WTfz2FfX5bq12di/a0w60ix7R9bHvWs6L4izmcCHDvsfQeK822Fi8lTKdHdUg7jNu+ZHetzsGtlrD+K3jp5gLLiP0vF+5JuI4v9rk031TuPcfx9lrUIQnizIXne0H5q9U8arh3NOUenmt/iMQGNc5xgNEnuXnLTMuO+5/qMwtmIPSJSviTvRDUqI7EshJanG0yY9B6+nJMkkpcaiFJoYJz/db37tY1Aj/BUxmwqh3tH2Nw7/AaTIqM0YO5C0NxpXDZpVTlUPaTjIHK3O8d60x6NPizmk75kcNOO/wHdGxXR2pq8NhpmZkbgRYzB7J6oNphYM9wmgcxjt004ZG7GyWySM2+yyD3FJDlaVNlNe4tovDyNWG1QaflsXC+oBCgVcOW6grwz4nMO4X02KaN42KaLkpmJyEOFi0gjtBkecHuXTSPBcbRLrDfryHFWYwfzW6OtqjOfFyXczpS9gw9UOa1w0cAfESnFU9FcVnwtPi0ZD2st6AeKtl6wijS8U12oAoQhC4pIQhCELhWW6W7fwuV1GpL3QRDQDkJG8mw7NVI6U7aNMClTMPcLne1ptbmbrAY3ZTTdpyunS5afC4PlyChNDM+MmMA/vZW4uTiMnDchxb7R0v2nqPl8QqfGMDRmBJabAnWfhI4/wCd6r/xw4KzxGGc0EOBDTY/Cec8eG/0VLicKWniPTtS0ZMgOl+xC+hQlj2amkOB6EH8KxwWPyuzNN944jgVqsBjRUH3O5efNdGit9mY8jrDURI4j7+7wmWLlkHSUi4zwVmW3mR7PH19h/Kttq08ta1pg9hG/wBFrMHWMNfMe670Kx+Irmo7PyEd2vmT5K/wFUmk0EaSJ4jd4CAlmjn5rms6X/6Uo4lE6Hh0Bl9Zor5jp8KAWvxXSxoMU2F/M9VvzPkFAf0mrHTIOxpPmSqlun398vBcL+/08CL7tea9I6OOIW9eUZPPO7TGnsVjKlX/AFHkjhuHOBZMimOI+gnfwSm0wdRPbJ4cTyF+SlU2jXhpc7+AJgGLTw5KAzGN9VqsPD5HbvejD4Eu1BA4b9B3jU6wZGhBVtQwAA0aN9+PGFFw9QgXYSOJdlHhAHqmMZ0rp07E5jwpyT3kWHisUmU6TqVvhxooRsN/PdX7aB4z4pUxr6hZSj0nbUP+m4dpafqpTMUCbAT/AC3/ALSqeYtFgrT0qwPJSi2RBEysq7EmL+s/qpmz9qOYYd1meJb9QpiQd1wtUbbvQttW7SZFxxERa9jprqP4rBUX4fF0XBr4xDZ9x5BcYOocRnGut4nmvRmukSFxzAdQD2qp+M1x1Db7fJaY8t7W6Xbj6j3HqsDicOXsnLDZuxoaHAxoSyz951B5KEaYaIGnL7uV6UaIjLAiIiLRwhZbb+xMkvZdpNxckE2B8d/O53ppivYz0SAD5ApIs+GR9ua4keCSfkmuheMy1KlI6P67e0Wd3xlP9JWxXmbKrqb2vabtILT97jp3r0LZuPbWpte3fqOB3goyY9Lr8qWDMHs0nqFKQhCypghCEIQsJt2kTiKhOubTkAIjuhQHEXkLR9JcEQ8VR7roDuRGhPaIHcqiq0Ewb+CT/wCcfhzGHIbbexHWu3sP0+K5Nwps7eZCaJ6g9L/hV1WgIkffJQHbEa8SAQT8MADtBt6K/fhBFyQPruQSABaG7m/Mpo7iGPlRBzW3fkV+/BZsWDKw5CWvLfcev8fMLK/9FtJJNSP5W+smApVHotQZveT2j/irz8SDYDvXX4UmI3peBR9FPXcSyndXn6D7Kto7DpAEAuMxrFiDqO0SCOzeApQLQI4eKkfg3BDsAStEOQ+JxcALPsS7Ma/LAEriaTFeoCIFx9/L1Nlymut2WQbJ1+Hyq9+QZnWVTjxCFukJdNdxGKyi1z98EU0h7ZKplOy01ZpVeIx+JdqSG8G6d6iGhUOpdK0gw0pZw8bln3U+SCs7RFQGMp7THorrCVDvnmRZTKdEcLp9rRu1UgCu8oBNjDaGSnqLSpTKVkqwurtPdFJOE2m6m4AyWTBHDmFowVm6jAQrrZb5pid1vD9FdGeypeN1LSalMEEESCIIOhB3JSFaoLB7c2b7KoW7j1mn9d5sfM2su9GNq+xq5XHqPIB4B25098Hu4LQ9KcJmo5t7L9x17liqrRJG4/PcmUZ50VFIZwcafU3od/yvTguqn6L7T9tR6x67DkdxMaO72x3yrhLiKNFPGuDgHBCEIXFJIq0g4EESDYg7ws3tTo82m0vbUIA/K4T3A6rTql6TVeo1vEz4D9VkyseKVtyNBpWxyPYfRKzj9C7hYDmutwTnOI3QBPddSH07MbxufAfVSpgSs7WgClYG3uVCo4TKVLDJCbaCTdPhwVgXQEw43S2OlDwEUSJXUUniwEJp+EkKQGoIXSuEKoq0MroTVBWe0GnISNQJCqM0Bceb2Q1tG1NcYFkj2h3qG3HHSx7CpAqSFWrxsnPb3TtKvdV766dpVmneF0FSKuWVkOqqE16eHFW6lBOVHWVxsJ80yf4vkFncXVgLQdHG/uBzLj5x8lZGd6WSQ7q0XHGAurP9Lse1jKdN05ar4dBA6jRJ15lgjSJkhWSycthd4UWt1GlF2z0oDwaVFvtM1i4zlv8ACG3d22HCVQP2VXAzZdOXDv17ld1KNOjTJkw9tngdYTv5G6Y2Xj6FNwa0PaDbM4gh38wFh2rzX+VytR0u0+zZa34kMg3ZdeVzobiCyu9rhHtGiLnVk+rSf9q2yytDB5MWxxMtc45e0sefINJ705tDpsynUytYajQes4ED/aI63eQm+NnGSLmTkA3XvVH9uGnRENqWmQmcJi21WB7CHNOhH3Y8k8mIN7hUoWX6T15qAfC0eZ/QLUFYnbpP4ip2tjsDW/OVTPelTZ1TlN85Ty+/QJwVIsojakBOB8rICtA2UkOASajwmahtZNtdIUrQSnBVHCE/7K0hRQ26eFXduXQo2prHWSar4smHVrKO/ESQpWuEqbVHVPZ8lQVMLnaWkkdmqu6tXqqoD48Vxw2V0Y1GlmKnRqu2s006hDJBcCS6YEG5niTu3cFrKOFOWDcxfhKW2sAFIo1W7yNbqLnX1UhGGnZZzazX0wXQSACbAkmOACosL0naXkBrpaJdY24i06SJ3X1XoONaJHA6fNVo2SwuLoEnu896kABsuaXncFJ2PtZtQaq6YUzQwzAPcaOwBOBvNdqlL3qu2lXHtGM/qdyH3PgtX0fxjH0gGGctjPfdeeHaROIDr3N2kaASAt90V2V7CgAfed1j37l2Eku2VEsYa2z1VpisSKbHPcYaxpcTwDQST4Bef7f2jVfUGc2ADvZw0tYXCcumYkNIBdM6xC1PTGrGFLf/ACPpU+59Rod/bmWO20+a7/5j5GB5QsHFJ3NLY2nr1VuHGCdRU3Z22GABjmn2brGnBdkPx0zrl4tNxq3gqva22KTQGU25wJ6xgECZEPAJdE9kcdQrD4Jz6dR40ptzHeZvEDtGu7mqCscok3A9NZ7Leqz8OxGZL/S7fvvTWOKNrXSO3A7K7wO2C8hpeWZGvIkyCchbDRukEjtI4XssJ0dqVACQGg8foFjKGIdntYNGYEQIdMiIkTxIJGi1tXBuYxlam4Nkw5jZADhBBA/LY6acLG3eKYYxnANO3b9+Kq2LdbNtSn9HsS/C4r2DzDKhiNwfHVcO2I7xwW7Xk20MU95zlxzCDO8EXBHYRK9Vw9XMxruIB8RK2cLlLoyw9kty2UQ7ynFh+kNSMU/+n/1C3CxXTShFZrvib5tP0IW+cW1YwaKMPlcE4+kFV7OrXU+q8rItgNhccCowMGU57chM1XIUTSk50tzrKPRemcZWiylaqJTtTE3hcwxl0clEY/0Vhs9oLnQbiJPDkog7rukkbI2tiSylmABJIAB7CVmMBtNz8wPvNdB7DofD0Wl243qNjSSfILEbXecPVFZokHKHAbwTBHboQmAi1RWFmORysij7Fe4fHgVA10AQTLjvU91BjwcsdbUtI+SgYWoyq0OEEEa8j2qj2j0PbJdRc6kZ/L7vkRBWLSOhTQO1brQ1HmkWNLyWt0m+vPVPVMdlMgyslT2PiZg4h5HYD5ukq4dhYpiSS4b1ygCrGO0ndaXCY2Qo22ukFLCtY6q4tD3FrYEmQ0mY4aeKq9lVINzbeSq+njGY7Ee0LQ+jRJZSBEhxMZqkeQlXMZrNKjJlDBau9lbUqYumXFuQT+7dFyLyY3E7uELV7K2kaYDXXb6LIMqFrupdoECBpwFuH0VvhMSDDpsZ8RqO26ZxwBraSU5Ot1qf05xY9jh3A2/EMJPCKdUzbhAPcqHblKahcBAfDh/UAT5yrTaLqVSkGPvBDrGwIn5Eg8iVW1q37vJExBYbyI1aeIub62EzqEfEeG5Eh5sYuu3dbsfiMEbgxzq+yhUK7mBwDoDhDhxH381F/ZzjLhFj8QFyAbCZtZTKeH3n9Ap2z8Aa4IaBAm50HWO/jAWc403DoTO/1iQAPytuPxZss/Li9WrJ89tlVYLY4zNDxDSRMbwTBv2dq2FHZHVLC/KHH3dWaQA0+81wi0k6RcWStlbKNKcxBO6OHHtuncW8hwaAA3Lftnfbl5pRLmSSvD5tx4/futM8xkNNTVToW18S7IIghvWLucuAg67uC0zGgAAWAsFF2Vi/aMng4tB+INtPqpi9PiRRMYHRigaKVyPe407suOcAJNgsp012rSFAEgmHCHaASY37j9FKxmMdUPAbh8zzTGJw7XtLXgOaRBBuCt/K1N3Wcu8LKUq+9pUlu0ZV9+yKDgA6mLb29U94Cj1uijNadQjk+/mFidjOCuDwqk4pK9ql43YlVkENzfy3/VJpYWqf+27vEKrlu8LuoeUg1Uw986/4UypseudGDvcFHd0axJ/NTA5kn5KYgeeyjrChU8ZftJ8tFptlUBTpcSdVRYXonXY4FxY5oINpnzC0r6YaBfuQMd99FqEsYaBaibQqe73/ACVRj9lsrNgy3Q25EG47lMxZcZcYyjgZgcTZNU6gO9egx4wIgwryWZK4zueNh+NlFwuyMlMNaQXNm+4iSQD4p0VLHMwgiJ4doIsVJCUHKiTh8bjYJCti4lIwUQCmcLQFR2UHdrwUip0czNdNQSDAgWPaddbJWEqkOkCVZOADcsGDckazMz4pRNGIXlg3pehxJefEHkVayHSHorX9jZwLDZzGznd/DPDsT+x9mewptY3qxr29nbPgtbUbnLAbtF+08+7cqfHtAqPy6T3fcyt+CGPJHdLeJmSKnA7LgqAAAbuevP8AVNPdy3z6CfIIJTVWsAmwa1qQvke/YldlNVaoGqXhcPVruikwni42aO1x/wArS7L6Fsb1qx9q74dGDu1d325KqTIY1Xw4Ukm/QLP7K2NVxREAspTd53jg0fmv3DfwWkFCngxkAc2nqHxIJgA5juMidAL2Wha2BAsF1JM1n923S414T/FiZj9AsvU6S0dAS48ANeQ4nsS6Wzq2J/1Jo0jfJ/3HxuPwg+PqtIGhdS2HhbGut51fQLcZ/wDiKTdCgGNDWiALADcnEITUCtgsyzIcLpFR9ks0xxXDgrWd5LYKVBtRi5KbiSEs4J3Iph9Jw1a7wn0UxRUN08ccU3+MMqK+ouikToFPSFDUVMGI5pTXElMMoHgplGgY0UDQUwpDYiFHc1KGEO5O5TvhQUlWYuk1z6c2JJgjSLSCN4Ka2vsCiGsqUpZnvAMt03A3FzxVm+m0kEjSY13xKdxLA9sRMCwKhIXkDQaKgY2uBBCzNDAumC8DzKnVdjPiWODuUQfVdODY49UuYeBuPqraj1GgC/Mq7mSAVaztxYu7fqVQbOw7ySXNy9pjyVwyhl4+q5Xph/I8fqkUswsb8wsZxWnezaZNnLKAGykVAch9mMzoMN4u3arF4/EvpPLKoLXAAkQCYN5kHfdbzZTx7SDreOBP1iVg+ndbNjag4ZW+DWn/AOlkmmkxGHR1JW/Ew4eIzhst0Af4Ve/bJOg8T/x+qju2g8nXw+t/VRpXY+/8/RKpM7Ik9Zx+Gy9VDwjCg9SMfHf72vU+g+2G1cM1kj2lMZSN+UWa6OEQJ4haReI4PFOpuD2OLXN0I3ffDevU+jXSH8SyHjLVaBmboCPibO7lu8FuxMsSUx3X7rz/ABLAMDjIz1T9P+ldoQhMEnQhCEIQhCEIWaY3eU7nR+ArfB/c36p2ngKm9vm36rVY8qmioNTFncE03aZVudnuP5fMfVMVdhE/l8wuhze6iWu7KCdpjeEqntBk6QuVOjVTcPMKO/o7X3N/ub9VP/T8qs6x2U9uNYnBiwqr9hYkfkB/qb9U7T2PiN9OP6mfVcIZ5XQ53g/JTX4zgo5rEpynsutvZ/c36p4bKqfD5t+q5bR3Utz2UYO3p4VYLe2PIpX7Lq/D5t+q6dmVZ9zTm3f3rhLfK7RTtTCtmZTNV4iycGz6vw+bfqknZlX4fNv1XAR5XaPhRiUkuUr9l1fh82/VJ/ZVX4fNv1UtTfKjRSMGJqM/mH34LGdKKTquLrFjXO68WG9oDSP7V6Ls3Z7mkucLgWEjxWdwXR3EAS5nWcXOd1mm7iTrKQcZc/S3ltLt+wJ+yd8JlEDnSOI8b/vsWNpbCrHRhHaWj5qbQ6MO/M4N5CSfkFsv2LW+H+5v1VTtLYGMe4htMhgiP3jBm0knrd1+HNefhhzJ36NOkeSD/Ke/5HWa1NCYwmx6dO4bLuJue7cF2rQIIc0lrmmQ4ag/fFTNl7DxYaRUZpGUl7HHfInN2eJUt2wq3wf3M+qzvw8uKU7OJHcA/RYZchpcbcD8VYbC6SCqRTqANq7o92pG9vA/w+u6+Xmu3uj2OdlFCiQQQ72ntKQIIMjLL5mbkngt/surUdRYazPZ1C0Z2yCA7fBaSCJuO1euwpJnx/6wopXkwsaA9hG/YG6UtCELasSEIQhC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6630" name="AutoShape 6" descr="data:image/jpeg;base64,/9j/4AAQSkZJRgABAQAAAQABAAD/2wCEAAkGBhQSERUUExQWFBUWFxgYGBYXFxcYFxUXFxcVGhwVGBgXHCYeGBojGhUUHy8gJCcqLC0sFh4xNTAqNSYrLCwBCQoKDgwOGg8PGikkHyQpLCwqLy8sLSwsLCwsLCkpLCwpLCw0LCksLDQvLSwsLCwsLCwsLCwtLCwsLCwsLCwsLP/AABEIAOAA4AMBIgACEQEDEQH/xAAbAAABBQEBAAAAAAAAAAAAAAAAAgMEBQYBB//EAEAQAAEDAgMEBwYDBwMFAQAAAAEAAhEDIQQSMQVBUWEGInGBkaGxEzJSwdHwFELhFSNicoKi8TOS0hZDU7LCB//EABsBAAIDAQEBAAAAAAAAAAAAAAAFAgMEAQYH/8QAMxEAAQQBAgUACgEDBQAAAAAAAQACAxEEEiEFEzFBUSIyYXGBkaGx0fDBBhQVI0JS4fH/2gAMAwEAAhEDEQA/APcUIQhCEIQhCEIQhCEIQhCEIQhCEIQhCEIQhCELkrqEIQhCEIQhCEIQhCEIQhCEIQhCEIQhCEIQhCEIQhCEIQhCEIQhCEIQhCEIQhQttYp1LD1ajBmc1jnAcwNTyGvchdaLNBTJXZXkFHpbiHE+0rvBvB0HgyPPyU6j07xNOJqNqnfLCGkct48T9LOWdOqwrn48zZuToN+aNfPwvT3PAEmwG/gsVtrp24Oy4dsjMBnMTG94m0DsJMjRQtr9NvxGH9m1pY5x69wQWxuPMxu3LMVasce6xSnIyHmUQx9e6b4fDdi+Ye4LRUuluJaSRUznc12UAnhOW3atXsPpUyu4McMjyLCZB5A8V5ZY6Pg/pKn0KzmkGYc0gyNxG9Qe6TEoudqBPxWufAimB0ijS9ilQMftulRs99+Aue+NO9UOJ6QvrMGTqAtEkal0XHIT32WaxOznPcCSbHMOsWg6+9Go1MGxTCGeKR1F1D96LxuRM6LYDdbnC9KqL3AdZs6FwGXxBMd6uV57gNmmqclMSPzOHugWm+mhFtV6CxsABDH6i6ul7KcL3ubbwuoQhWq5CEIQhCEIQhCEIQhCEIQhCEIQhCEIQhCEIQhC45siDcHcuoQhY/bPRXBUWmrUL2MBHVa4wTua0RM248dywGIJqPLmMLaeY5BrlaTYSdYXoH/6BsupVbTLA5zW5g4NBJBMQ6B2ETzWVobKrOawClVAaIMU3EOtHAwLz3DsV0TGuvUUxOfLjQtez0nEkb2Q0D2Dez5VPQP0PbvUocNVzFYV1Oo4PaWOJLspBBAcZGvL0Q0ryWYdOQ4g9166N/MYHeQlNoNGg+7pRN1zMuOKzPkc/wBYkrtK62bU/d85K47EAug3OpFrieEzHNSNgbLqVKJexuYZyNQDYDSbb05/0zWDs3sTMRpTzR8ObNpKe8PgjLbmvtXX+F864mx4yH6Be5Wq2HtptYZcuRzR7o93LpbhusrdUvR/Y7qUvfAc4AAC+Ua3PEn0V0t8erSNXVSZdekhCEKxTQhCEIQhCEIQhCEIQk1KgaCSQANSbAJSx+2dqe1flB6jTYfER+Y/JUzSiJtlRc7SFf8A7fozGYnnBhS8Pi2P91wPYb941C842rXeyHsafzNPWbljKTnLc09QtnTTNJEqds6u5sQHsLIALi0kwNZY50zvnwWUZbhu4Cl0hzWB5qit+hQtl7Q9q3g4aj59hU1b2uDhYQDaEIQurqEIQhCEJL3gAkkAC5J0AVHjuljGyKYNQjfozx39yk1pdsFB8jWC3GlX9PdjZ2CuwXpiHc2E69x3czwWJp4Zx0afCPVaPHY59b/UMxuiGg30HG+vJRw37++1VycGbM7W817lOL+ozjM5bG371TnBP+H0+qQzCPc4MDTmcQAI1J5/PcrwD7/yh7FE8Ai7OKk3+q5f90Y+Frd7H2cKFFlIXyi54uNye8kqYvPsNtGrT9yo4DgTLf8Aa63porzBdL7gVWxxcybdrTeOwla3YzoxQGyxMzo5TZO58rTITdDENe0OaQ4HQjROKha0IQhCEIQhCEIQhCEIQoW0drMojrXcdGjU8+QUJJGxtLnmgFJrS40FJxD4Y48AT5LzNm2qQAEun+XnzK0+I6SPcHAMbBBESd4jW3ovNKgh7hwJ48TCR5GbHkVyjdJvg8MZkFwmvbpR/fYthh9o0nmGuBdpBsb7oOug0XK7ctJwaIAYROaCyG2MnXdvCx4N5V9srauaGVL3BaT8QuJ7xI5jsVDZd/SUszgxgHMiJc0bkH+FddGtsEVGOdnaHgDIWOgATJc7LGeZtIgNAiZJ3gXn9OmGzG8l3edY4Xv3lbfZmIz0mu3xB7RY+ib4kl21ItbXPOgUOylIQhb1JCZxeLbSYXvMNH3A5p5YvpdjS+sKV8rLnm4j5C3eVZGzW6lTPKImFyi7U20/EEz1ae5vzPE/fMxQFwd339lLA+/vVN2MDBQXm5ZXSOtyAifFdhEKxVLrVDo4/PVqU8j2+zjrObDHyAeo782qlFce+BJ+76c1Fx0iyaCmxuo6QLJ6Lhgdv3pJ5KLgK7nszPpmi68scQSI0MtsQe7faIJZq4s7rdn1TJqnifEpFLxyBjqaCV6WD+m8mRluIb87/CvcBtGpQdmYbT1mn3XdvA8/ULbbN2i2tTD2dhB1aRq0815fTxThvnt+q0HRLawbWy/lqdUg6hwEtPfcd4Um5UGWCYzTh2PVBw8nBIbMLaehHS1u0IQoq9CEIQhCEIQhcKw+0MRmqPe4/mIubAAkAX0/ytwV5r05w9WjWLm2Y6XBw1Bdq2dWiZuNc19wSziGKckNZq0i9/4W/BBdJpbVnpeyl0sSwmA5pPDMJ8JWb6QYXJWzRZ9/6hqPQ96r3bRqkXe8jgXOcLcnSD3hPHbBe0MqCWyLgyRG/K6QewZddUuZwYxPuN9jvYr8r0MUU+O7Xp1DvR3+tfdMGoBaQktMFaDZuJY9sCIFoFojdHBMbQ2QD1mCDvG4/TQ/ejKTg72s1Ru1eyq+Sww/1JEZjDOws7WTfz2FfX5bq12di/a0w60ix7R9bHvWs6L4izmcCHDvsfQeK822Fi8lTKdHdUg7jNu+ZHetzsGtlrD+K3jp5gLLiP0vF+5JuI4v9rk031TuPcfx9lrUIQnizIXne0H5q9U8arh3NOUenmt/iMQGNc5xgNEnuXnLTMuO+5/qMwtmIPSJSviTvRDUqI7EshJanG0yY9B6+nJMkkpcaiFJoYJz/db37tY1Aj/BUxmwqh3tH2Nw7/AaTIqM0YO5C0NxpXDZpVTlUPaTjIHK3O8d60x6NPizmk75kcNOO/wHdGxXR2pq8NhpmZkbgRYzB7J6oNphYM9wmgcxjt004ZG7GyWySM2+yyD3FJDlaVNlNe4tovDyNWG1QaflsXC+oBCgVcOW6grwz4nMO4X02KaN42KaLkpmJyEOFi0gjtBkecHuXTSPBcbRLrDfryHFWYwfzW6OtqjOfFyXczpS9gw9UOa1w0cAfESnFU9FcVnwtPi0ZD2st6AeKtl6wijS8U12oAoQhC4pIQhCELhWW6W7fwuV1GpL3QRDQDkJG8mw7NVI6U7aNMClTMPcLne1ptbmbrAY3ZTTdpyunS5afC4PlyChNDM+MmMA/vZW4uTiMnDchxb7R0v2nqPl8QqfGMDRmBJabAnWfhI4/wCd6r/xw4KzxGGc0EOBDTY/Cec8eG/0VLicKWniPTtS0ZMgOl+xC+hQlj2amkOB6EH8KxwWPyuzNN944jgVqsBjRUH3O5efNdGit9mY8jrDURI4j7+7wmWLlkHSUi4zwVmW3mR7PH19h/Kttq08ta1pg9hG/wBFrMHWMNfMe670Kx+Irmo7PyEd2vmT5K/wFUmk0EaSJ4jd4CAlmjn5rms6X/6Uo4lE6Hh0Bl9Zor5jp8KAWvxXSxoMU2F/M9VvzPkFAf0mrHTIOxpPmSqlun398vBcL+/08CL7tea9I6OOIW9eUZPPO7TGnsVjKlX/AFHkjhuHOBZMimOI+gnfwSm0wdRPbJ4cTyF+SlU2jXhpc7+AJgGLTw5KAzGN9VqsPD5HbvejD4Eu1BA4b9B3jU6wZGhBVtQwAA0aN9+PGFFw9QgXYSOJdlHhAHqmMZ0rp07E5jwpyT3kWHisUmU6TqVvhxooRsN/PdX7aB4z4pUxr6hZSj0nbUP+m4dpafqpTMUCbAT/AC3/ALSqeYtFgrT0qwPJSi2RBEysq7EmL+s/qpmz9qOYYd1meJb9QpiQd1wtUbbvQttW7SZFxxERa9jprqP4rBUX4fF0XBr4xDZ9x5BcYOocRnGut4nmvRmukSFxzAdQD2qp+M1x1Db7fJaY8t7W6Xbj6j3HqsDicOXsnLDZuxoaHAxoSyz951B5KEaYaIGnL7uV6UaIjLAiIiLRwhZbb+xMkvZdpNxckE2B8d/O53ppivYz0SAD5ApIs+GR9ua4keCSfkmuheMy1KlI6P67e0Wd3xlP9JWxXmbKrqb2vabtILT97jp3r0LZuPbWpte3fqOB3goyY9Lr8qWDMHs0nqFKQhCypghCEIQsJt2kTiKhOubTkAIjuhQHEXkLR9JcEQ8VR7roDuRGhPaIHcqiq0Ewb+CT/wCcfhzGHIbbexHWu3sP0+K5Nwps7eZCaJ6g9L/hV1WgIkffJQHbEa8SAQT8MADtBt6K/fhBFyQPruQSABaG7m/Mpo7iGPlRBzW3fkV+/BZsWDKw5CWvLfcev8fMLK/9FtJJNSP5W+smApVHotQZveT2j/irz8SDYDvXX4UmI3peBR9FPXcSyndXn6D7Kto7DpAEAuMxrFiDqO0SCOzeApQLQI4eKkfg3BDsAStEOQ+JxcALPsS7Ma/LAEriaTFeoCIFx9/L1Nlymut2WQbJ1+Hyq9+QZnWVTjxCFukJdNdxGKyi1z98EU0h7ZKplOy01ZpVeIx+JdqSG8G6d6iGhUOpdK0gw0pZw8bln3U+SCs7RFQGMp7THorrCVDvnmRZTKdEcLp9rRu1UgCu8oBNjDaGSnqLSpTKVkqwurtPdFJOE2m6m4AyWTBHDmFowVm6jAQrrZb5pid1vD9FdGeypeN1LSalMEEESCIIOhB3JSFaoLB7c2b7KoW7j1mn9d5sfM2su9GNq+xq5XHqPIB4B25098Hu4LQ9KcJmo5t7L9x17liqrRJG4/PcmUZ50VFIZwcafU3od/yvTguqn6L7T9tR6x67DkdxMaO72x3yrhLiKNFPGuDgHBCEIXFJIq0g4EESDYg7ws3tTo82m0vbUIA/K4T3A6rTql6TVeo1vEz4D9VkyseKVtyNBpWxyPYfRKzj9C7hYDmutwTnOI3QBPddSH07MbxufAfVSpgSs7WgClYG3uVCo4TKVLDJCbaCTdPhwVgXQEw43S2OlDwEUSJXUUniwEJp+EkKQGoIXSuEKoq0MroTVBWe0GnISNQJCqM0Bceb2Q1tG1NcYFkj2h3qG3HHSx7CpAqSFWrxsnPb3TtKvdV766dpVmneF0FSKuWVkOqqE16eHFW6lBOVHWVxsJ80yf4vkFncXVgLQdHG/uBzLj5x8lZGd6WSQ7q0XHGAurP9Lse1jKdN05ar4dBA6jRJ15lgjSJkhWSycthd4UWt1GlF2z0oDwaVFvtM1i4zlv8ACG3d22HCVQP2VXAzZdOXDv17ld1KNOjTJkw9tngdYTv5G6Y2Xj6FNwa0PaDbM4gh38wFh2rzX+VytR0u0+zZa34kMg3ZdeVzobiCyu9rhHtGiLnVk+rSf9q2yytDB5MWxxMtc45e0sefINJ705tDpsynUytYajQes4ED/aI63eQm+NnGSLmTkA3XvVH9uGnRENqWmQmcJi21WB7CHNOhH3Y8k8mIN7hUoWX6T15qAfC0eZ/QLUFYnbpP4ip2tjsDW/OVTPelTZ1TlN85Ty+/QJwVIsojakBOB8rICtA2UkOASajwmahtZNtdIUrQSnBVHCE/7K0hRQ26eFXduXQo2prHWSar4smHVrKO/ESQpWuEqbVHVPZ8lQVMLnaWkkdmqu6tXqqoD48Vxw2V0Y1GlmKnRqu2s006hDJBcCS6YEG5niTu3cFrKOFOWDcxfhKW2sAFIo1W7yNbqLnX1UhGGnZZzazX0wXQSACbAkmOACosL0naXkBrpaJdY24i06SJ3X1XoONaJHA6fNVo2SwuLoEnu896kABsuaXncFJ2PtZtQaq6YUzQwzAPcaOwBOBvNdqlL3qu2lXHtGM/qdyH3PgtX0fxjH0gGGctjPfdeeHaROIDr3N2kaASAt90V2V7CgAfed1j37l2Eku2VEsYa2z1VpisSKbHPcYaxpcTwDQST4Bef7f2jVfUGc2ADvZw0tYXCcumYkNIBdM6xC1PTGrGFLf/ACPpU+59Rod/bmWO20+a7/5j5GB5QsHFJ3NLY2nr1VuHGCdRU3Z22GABjmn2brGnBdkPx0zrl4tNxq3gqva22KTQGU25wJ6xgECZEPAJdE9kcdQrD4Jz6dR40ptzHeZvEDtGu7mqCscok3A9NZ7Leqz8OxGZL/S7fvvTWOKNrXSO3A7K7wO2C8hpeWZGvIkyCchbDRukEjtI4XssJ0dqVACQGg8foFjKGIdntYNGYEQIdMiIkTxIJGi1tXBuYxlam4Nkw5jZADhBBA/LY6acLG3eKYYxnANO3b9+Kq2LdbNtSn9HsS/C4r2DzDKhiNwfHVcO2I7xwW7Xk20MU95zlxzCDO8EXBHYRK9Vw9XMxruIB8RK2cLlLoyw9kty2UQ7ynFh+kNSMU/+n/1C3CxXTShFZrvib5tP0IW+cW1YwaKMPlcE4+kFV7OrXU+q8rItgNhccCowMGU57chM1XIUTSk50tzrKPRemcZWiylaqJTtTE3hcwxl0clEY/0Vhs9oLnQbiJPDkog7rukkbI2tiSylmABJIAB7CVmMBtNz8wPvNdB7DofD0Wl243qNjSSfILEbXecPVFZokHKHAbwTBHboQmAi1RWFmORysij7Fe4fHgVA10AQTLjvU91BjwcsdbUtI+SgYWoyq0OEEEa8j2qj2j0PbJdRc6kZ/L7vkRBWLSOhTQO1brQ1HmkWNLyWt0m+vPVPVMdlMgyslT2PiZg4h5HYD5ukq4dhYpiSS4b1ygCrGO0ndaXCY2Qo22ukFLCtY6q4tD3FrYEmQ0mY4aeKq9lVINzbeSq+njGY7Ee0LQ+jRJZSBEhxMZqkeQlXMZrNKjJlDBau9lbUqYumXFuQT+7dFyLyY3E7uELV7K2kaYDXXb6LIMqFrupdoECBpwFuH0VvhMSDDpsZ8RqO26ZxwBraSU5Ot1qf05xY9jh3A2/EMJPCKdUzbhAPcqHblKahcBAfDh/UAT5yrTaLqVSkGPvBDrGwIn5Eg8iVW1q37vJExBYbyI1aeIub62EzqEfEeG5Eh5sYuu3dbsfiMEbgxzq+yhUK7mBwDoDhDhxH381F/ZzjLhFj8QFyAbCZtZTKeH3n9Ap2z8Aa4IaBAm50HWO/jAWc403DoTO/1iQAPytuPxZss/Li9WrJ89tlVYLY4zNDxDSRMbwTBv2dq2FHZHVLC/KHH3dWaQA0+81wi0k6RcWStlbKNKcxBO6OHHtuncW8hwaAA3Lftnfbl5pRLmSSvD5tx4/futM8xkNNTVToW18S7IIghvWLucuAg67uC0zGgAAWAsFF2Vi/aMng4tB+INtPqpi9PiRRMYHRigaKVyPe407suOcAJNgsp012rSFAEgmHCHaASY37j9FKxmMdUPAbh8zzTGJw7XtLXgOaRBBuCt/K1N3Wcu8LKUq+9pUlu0ZV9+yKDgA6mLb29U94Cj1uijNadQjk+/mFidjOCuDwqk4pK9ql43YlVkENzfy3/VJpYWqf+27vEKrlu8LuoeUg1Uw986/4UypseudGDvcFHd0axJ/NTA5kn5KYgeeyjrChU8ZftJ8tFptlUBTpcSdVRYXonXY4FxY5oINpnzC0r6YaBfuQMd99FqEsYaBaibQqe73/ACVRj9lsrNgy3Q25EG47lMxZcZcYyjgZgcTZNU6gO9egx4wIgwryWZK4zueNh+NlFwuyMlMNaQXNm+4iSQD4p0VLHMwgiJ4doIsVJCUHKiTh8bjYJCti4lIwUQCmcLQFR2UHdrwUip0czNdNQSDAgWPaddbJWEqkOkCVZOADcsGDckazMz4pRNGIXlg3pehxJefEHkVayHSHorX9jZwLDZzGznd/DPDsT+x9mewptY3qxr29nbPgtbUbnLAbtF+08+7cqfHtAqPy6T3fcyt+CGPJHdLeJmSKnA7LgqAAAbuevP8AVNPdy3z6CfIIJTVWsAmwa1qQvke/YldlNVaoGqXhcPVruikwni42aO1x/wArS7L6Fsb1qx9q74dGDu1d325KqTIY1Xw4Ukm/QLP7K2NVxREAspTd53jg0fmv3DfwWkFCngxkAc2nqHxIJgA5juMidAL2Wha2BAsF1JM1n923S414T/FiZj9AsvU6S0dAS48ANeQ4nsS6Wzq2J/1Jo0jfJ/3HxuPwg+PqtIGhdS2HhbGut51fQLcZ/wDiKTdCgGNDWiALADcnEITUCtgsyzIcLpFR9ks0xxXDgrWd5LYKVBtRi5KbiSEs4J3Iph9Jw1a7wn0UxRUN08ccU3+MMqK+ouikToFPSFDUVMGI5pTXElMMoHgplGgY0UDQUwpDYiFHc1KGEO5O5TvhQUlWYuk1z6c2JJgjSLSCN4Ka2vsCiGsqUpZnvAMt03A3FzxVm+m0kEjSY13xKdxLA9sRMCwKhIXkDQaKgY2uBBCzNDAumC8DzKnVdjPiWODuUQfVdODY49UuYeBuPqraj1GgC/Mq7mSAVaztxYu7fqVQbOw7ySXNy9pjyVwyhl4+q5Xph/I8fqkUswsb8wsZxWnezaZNnLKAGykVAch9mMzoMN4u3arF4/EvpPLKoLXAAkQCYN5kHfdbzZTx7SDreOBP1iVg+ndbNjag4ZW+DWn/AOlkmmkxGHR1JW/Ew4eIzhst0Af4Ve/bJOg8T/x+qju2g8nXw+t/VRpXY+/8/RKpM7Ik9Zx+Gy9VDwjCg9SMfHf72vU+g+2G1cM1kj2lMZSN+UWa6OEQJ4haReI4PFOpuD2OLXN0I3ffDevU+jXSH8SyHjLVaBmboCPibO7lu8FuxMsSUx3X7rz/ABLAMDjIz1T9P+ldoQhMEnQhCEIQhCEIWaY3eU7nR+ArfB/c36p2ngKm9vm36rVY8qmioNTFncE03aZVudnuP5fMfVMVdhE/l8wuhze6iWu7KCdpjeEqntBk6QuVOjVTcPMKO/o7X3N/ub9VP/T8qs6x2U9uNYnBiwqr9hYkfkB/qb9U7T2PiN9OP6mfVcIZ5XQ53g/JTX4zgo5rEpynsutvZ/c36p4bKqfD5t+q5bR3Utz2UYO3p4VYLe2PIpX7Lq/D5t+q6dmVZ9zTm3f3rhLfK7RTtTCtmZTNV4iycGz6vw+bfqknZlX4fNv1XAR5XaPhRiUkuUr9l1fh82/VJ/ZVX4fNv1UtTfKjRSMGJqM/mH34LGdKKTquLrFjXO68WG9oDSP7V6Ls3Z7mkucLgWEjxWdwXR3EAS5nWcXOd1mm7iTrKQcZc/S3ltLt+wJ+yd8JlEDnSOI8b/vsWNpbCrHRhHaWj5qbQ6MO/M4N5CSfkFsv2LW+H+5v1VTtLYGMe4htMhgiP3jBm0knrd1+HNefhhzJ36NOkeSD/Ke/5HWa1NCYwmx6dO4bLuJue7cF2rQIIc0lrmmQ4ag/fFTNl7DxYaRUZpGUl7HHfInN2eJUt2wq3wf3M+qzvw8uKU7OJHcA/RYZchpcbcD8VYbC6SCqRTqANq7o92pG9vA/w+u6+Xmu3uj2OdlFCiQQQ72ntKQIIMjLL5mbkngt/surUdRYazPZ1C0Z2yCA7fBaSCJuO1euwpJnx/6wopXkwsaA9hG/YG6UtCELasSEIQhC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95536" y="476672"/>
            <a:ext cx="7467600" cy="4873752"/>
          </a:xfrm>
        </p:spPr>
        <p:txBody>
          <a:bodyPr/>
          <a:lstStyle/>
          <a:p>
            <a:r>
              <a:rPr lang="es-MX" dirty="0" smtClean="0"/>
              <a:t>El</a:t>
            </a:r>
            <a:r>
              <a:rPr lang="es-MX" i="1" dirty="0" smtClean="0"/>
              <a:t> </a:t>
            </a:r>
            <a:r>
              <a:rPr lang="es-MX" i="1" dirty="0" err="1" smtClean="0"/>
              <a:t>self</a:t>
            </a:r>
            <a:r>
              <a:rPr lang="es-MX" i="1" dirty="0" smtClean="0"/>
              <a:t> </a:t>
            </a:r>
            <a:r>
              <a:rPr lang="es-MX" dirty="0" smtClean="0"/>
              <a:t>es una teoría sobre si mismo, resultado de la experiencia que no deja de cambiar a lo largo del ciclo vital.</a:t>
            </a:r>
          </a:p>
          <a:p>
            <a:r>
              <a:rPr lang="es-MX" dirty="0" smtClean="0"/>
              <a:t>La identidad existencial nos descubrimos como individuos diferentes , y gracias a la identidad categorial sabemos como somos, cuales son las características que nos definen como personas</a:t>
            </a:r>
          </a:p>
          <a:p>
            <a:endParaRPr lang="es-MX" dirty="0"/>
          </a:p>
        </p:txBody>
      </p:sp>
      <p:sp>
        <p:nvSpPr>
          <p:cNvPr id="27650" name="AutoShape 2" descr="data:image/jpeg;base64,/9j/4AAQSkZJRgABAQAAAQABAAD/2wBDAAkGBwgHBgkIBwgKCgkLDRYPDQwMDRsUFRAWIB0iIiAdHx8kKDQsJCYxJx8fLT0tMTU3Ojo6Iys/RD84QzQ5Ojf/2wBDAQoKCg0MDRoPDxo3JR8lNzc3Nzc3Nzc3Nzc3Nzc3Nzc3Nzc3Nzc3Nzc3Nzc3Nzc3Nzc3Nzc3Nzc3Nzc3Nzc3Nzf/wAARCACOAM8DASIAAhEBAxEB/8QAHAAAAgMBAQEBAAAAAAAAAAAABAUDBgcCAAEI/8QAOhAAAgEDAwIFAgUDAQcFAAAAAQIDAAQRBRIhMUEGE1FhcSKBBxQjMkKRobFiFRYkM1Jy0WPB4fDx/8QAGQEAAwEBAQAAAAAAAAAAAAAAAQMEAgAF/8QAIBEAAgIDAAIDAQAAAAAAAAAAAAECEQMhMRJBBBMiMv/aAAwDAQACEQMRAD8AReLPGWo+ItYuGe5kj02ORlt7ZGKrtBwGbH7ievPTOBVYu7jzpOpwKgFvcGM4H1A8iporG4CbnQ4rlI6j0Q5ouNM1xBAQeR0o6KH2rQCNY688XHSjFirp4uK4As8o1G8dMWjqJoq44WumKQaiP1/vVplRR1IHzVZ1IAXXUYzXBG+j2yNCCUJpuLWNcfp0Ho1xDHbqCwz8Uza+gH8l/pRWWCJ5Kdmg+G1B05ABgAU2CUr8IyLcaarKcinpVUUs5AA6k0LT2bSYPspzZXUCRKjSAN6EVXr6/EcDtbbJZOgGeAfeq3a6hd2bSTXbBmkfgbv60qWVJj4YHJWaoGB5BBr6Tx1qgR+JZozi2DBOwbBo6HxHM3/Mj+4o/dEy8Mi3KSDUWprutHHtQGm6xBdS4fKMegaml4oa3fHpW074Ycaeyo6Km15B/qo3U4t204qHTl2zyD3pheKCgzT8DpiMqtFc1OLEBGO1Y54mXGoP81uGoKPy7EjoKxHxKd2oyn/UadkdoGJUxH0atv8AwT1e4GnyQNK7xKThHYkD49PtWIsOa078HbyKB7hJXC+mTSn/AC0UCe1aGB3YAMXHeiogCDnGOw9KUQZL9ad2SAgZ615rfsuUdHUdiky7h9Lj2xmvr2bR8MuPemtvCTjjNMEtlddsi8etbjlroqWIrKxY7V50yOlN7vTJIyXiBdfbrQBXqKoTT4Jaa6BGOo2TNEyLnpUZXHWuAJtRspJclGxiqneIwnKdTWgXC4jY+1Ui4wdRPzXM4hSC6UcFgKkSC5c43tTt8GEYA4FG+HdHm1S5+kFYUP6knp7fNZaS6Hpd/AFwbDQ0R1aWZv2r/wCaO1zVhbQebfzgY5WEHG77UOZItNtwI1AVBgAUsa2Oo/8AEXnO7lRikTk2UY4JA6axdXEnm26Ag/tJGFX4HejLa0e5cSyys8n+rtU1vZIjKqLge1O7e0CgEDk9aS9jm76LUtCmNw49xRcEZzgcU0S13ggjOfSpEtAuAR04o0ZbRFBFuQDt609066fyzbTsTx9DHv7UDbx7CRRDIFGR9q3FuLFTXkQWybbqT5o26TMVC2p3yF+/emUq5i+1XYn7IZr0V/VCBZSA+lYhr8ZF5K3+qtu1NCY3BHBrJPFtusVwcdzzVMl+RcH+iqBM1Na3VxZMWt5ChPcV44UVA7GuXBxaLdPryO1ObL9nFLIsfemlnwAK8U9ZDG2lYEDtTe3kbADGlMAyelNLccgUAsPTjn1oK/01Z8yQAK/cetMY0G3jmpo4iVrUZOLEzimtlKniMTFXGGHUUMwq5ajp0d6h/jMv7W9fmqlcRPDI0ci4ZTgiq4TUkSSi4gV2cQsfaqQo8zUiMZ5q63522zn2qhi4MF60gGeaJkvOhaGt9LJLeF1tYAN4XgsTwAD2+avlpZW9hY+XaxCOMDO0evzQ3gGwa/8ADJkulMf5p9yHuAOAf65qwzaU6W7B51wB120rKpPgzHKK6UXzlvLx4jyseWYUyAJHHQdK+W9lbwz3EsJaQyHaXIwDj0o62twFOR3pDTHp+z1rFvKlR09adIvYDpQtrGoxtplCmKMUFskhXAAxUvlivijBqU9M1pIwQuDwcY966ySvNdsMrUfIQ4rmd0jtWVbgxDqeR705jTdFzVRgnc6/BEwwCcj34q5xD6BT8UtE2WNSEuoW4IYVkv4h2ggcOO9bVex5U1mP4j2we1yR0quErVE7VOzJ2bnFRSdalmBVyKiPNaTsaW1RjmmtrkKo7mgreAsAT60xtoz5gOK8c9ZDBDtUY60zs2PANLoU+sZppABv+K45jKBgaMj4oGHBxii0bnFaQpnT43c+lKvEGlC5tjcwr+rGMkD+QpmzYYUXEQRg96MXTtC5K0ZLqrAWj1RLeB7vUY4Ixl5ZAqj3JxWg+OLc2V1cxLwhO5fg0j/DCyF54xt2ddyQBpT9un9yKqWyZ6N30m1jsLG3tY8BIIlQcegxUeqyl4WVSxPsoFHxbQmW6e9C30reSwt4+ccNiuZhFViXykVGBBySc9etEDCg4brQP6tvJJHcOXcndz6GufzS5wCCfmppLZVF6HVs23AFMYpB/wDTVYS9aMbiDj4qZNXQY4Yn0UZNA0WuNg3/AO1MV44pJY37uR+k2PcgGn1vIsij1rSAwdgw69KEuZZI2UR4yepJ4A9acPHkUl1sGK2LIQGdlUErkf0/rQnwMFboFZI31WykhL74zuYMvDKR1B9jVthfdGCOmKqmmrNcqrTqGdGIQgYyvfj0qyReZsUAYwMVvA3TFfJSUkkd3DAA5qleLrJtQt3iiTLEcVcjAzn6jXz8rGDyoNUxl4smcbMVtPw7u7l905Kj0Aqzad+HFnCMygE+9aN5ar0FeIrnJmqMMilCqAKKhn4GKriXgB60fa3AbHNQNHpqVlit5gTmmUc4Xn2qvQSgYOaN/MZAFdR1lit5wE3E0TbS7hnPJpCs/wCkFzTq0UR24djQQGMcAp8VNC2aAgvEuJPy8Jy3f2pjbwENhuSK0mrMSi0Z5+KyhHhcfyjP+aG/Ba1Ak1G8K5I2xL/cn/Aoj8X22Pbp6Rn/ADXP4PXUaaXexfyWcMfuv/xVUOEk+msRI7AE4H2zXrjEa/SDI/qegqK2lPlgn7V08ZcFpWOPTNaFlT1S2H5oyO7N5n0yFewJ/tVW1e9g0m8dGkYxqc+YRnj3rQ9Si3W7bUCoOfk1VtX0eOa2RJ49zOCT2J5pUkhsW+I40m4j1K3HlMGB6YoPxDp1+loxtNynPO084pnoNklgVSNAuBwqj3qw3TRiPEyZHfjOKVaTG06Kf4RiupbBo71ZYrkP9Mu88j4P2rQdMjeONd77z3OMZpNbW9urbogAPanMEwCgAg0XK2aUaQzByKBv0jdovMGdrbgD0yKJhk3YzXpwMZNdLaAnTJdOhRlabaNx4zReAKE02VQjRswBLZUE9aMp0ElHRPNty2cmuDXZrhq2ZODUbV21Rsa4B+WfNIOM0ysLnGMmlB9aKsjyKmaLIssiXPAo5Jskc9BSVASoIplCdyjHXFYY5DW3nLyxoD1NP9SuGhstqdQKrWnRst2rnnbT3UZFcR88FhxWG6QyCtjPwvZvHp0k2f15Odx7U/06IxxhWYs3cnvQOh4NngdM4FNoPpwK7EtWZzO3RlH4yFhqCA9PKGKrH4c6sun6u0Mz7YrlduSeA2eKun43W+LSxux3YxN/kVkls2yTdVkXogmtn6W02Z5VBU545psm3bukbgdqxfwh4za1kit718x5AEn/AE/PtWordiVRtOQ3pWxQXO35ls9EH7VpPrcMkl1B5PZW49cU2iUkglgFBGa78tW3TkZwmF+9Bqwp1spU168MqtH1PBBOMVMmoXFxI0dzcJDEccHAJHyamn0d7i1lulyXLsduO2eMVnHibTJhdifdJIjnBUscCpnGnsshLy4aDJc/k3DQyB4j1AOcU60y6MsRlAPljq2OBWQ6fpU73MKq6IiuCRGzHOPU8Vp2nLONNnihOE2E0HobGO6ZaGuRD5BBDrIcZB6VOZXnm8uJS23r81WPNuItKtrkPkoyHA9DxTpLlku7aVjhZkIbPcigp3o7JiSVodWtqIyruBJIOh7L8f8AmiM7cheTnqa+GZdmVIwRn4FeRx16+471Uklw89tvp3tKqN5GajbpmpkQsS0n2FfZFDDFaMgTGoieallUqcVAx5rjj8qmYZxjNF2R3sNo6mpY9PZm5WnenaOAyse3appSRZGLOViaJVZuhpnYxGXaVoh9PeUBe1N9L08W6AEc0tselRPpti2QSK9rto4gVouCpzTe2woooxLMuHAIo+Ko5SpgnhO+D25hlBWRf71ZkPSldtawwkFFAxR4kwK6EfEE2pO0UT8anX/dy3U9fzIx/Q1kukmDeRPV/wDxp1AO9hYqRkbpWH9hWbRQ96ohpEmTbC7nYsx8o8Vov4f+JjLEun3Ljzox+mzfyHp8is08s1LbyyW8qyxMVdTkEdq3YrxP0GdRVo8Kv196aopSwUOckLz7ms88I66usxoj4FzHjzF9fce1aJKdyxxj+R5+K5GWS2UAS1AYdeaS694cg1BC8ahX+OD81YSQFxUSyYOK5qzlJp2igW/h2e1kkXygu3vn9w9qa6Q6O5jhcsgBVwR0NO9aY7rRgeA5B+4qmxPc6d4huVVc28o38fxNSZdOj0sH6j5extHFKmkyKWDKnTn0PFE6hNI2lxyklTbyK2fbof8ANcRqrJJGHOybJGexNeu4pZ9JmgkO0+WVyP8ANJT2OfA2PUJLiOWEElPJ4b35p1od15mnws378VUrCOS00wyeaCRFgn1NWfw9AXsUZs7fT1qjDJuRN8lKMKQ5jmJbJ5HpU7NkdMfauY41wAFHFSdsVUiABuQcZoJjR83DlT9jS+fAcgUGcYfHAC/TpTazjAxQcS55o+HgDFQtnqJDK3UbhwKPXGOKXWpJNMY+nWhYWiSN9p5okXAjGT0pfO/lkEg1BcTyXFuY7ZGeQkYCjmimzDSHyXSkZzXT3aojMzYAGSaSJbalDGDLayD7Uk8UDXJbf8pY2FwzSj6nVegpyTbMSkkjP/GWqHV/EFxcg5jB2R/9ooCPGwUTJ4e1nzmT/Zl1uXqPLPFDOjwsY5UZHXqrDBFOJbtn0mvZrjJ9DXgaBxZvAEcsnimyWJ2UBizkd1Aya3SFt027sorJPwotN17d3rD/AJaCNT7nk/2FapA30k+praWhU3sP8zioA43VH5lQCTMlEyTakvnWUgBwyjcp9xVd3o4ySCx5J9asoimZM+U5U8dOtLbHwfO88jz3BjgLZjUDLAehqfNjcuFnxsqhakDIdwUjtRcWWUhujDpTNvCjqn/C3Z3DpvWlbx3NrJ5N3FsfOMjoameOUeosWSM/5YBqoFtBFHkYeVR9utWrQtSjSKOCdAkfRZM9/Q+nzVH8QXQ/PWcOfqGXI9O1OtPuI3tijkYK9DTYPwE5V56ZoGAo4rhyCKSeGNSa70wrI5Z4JGiLHqQOn9jTGSbAqxO1ZA1To4ujwD3BpbM31t80UbhZQRnBHWl7MWJx3rmZXTPbTwxqT43Iq/Jp3Z+EJ+DLOq/FXHULcWd06LgqfqX4qATH3pawxKPvmLbbwtaRcyyO5pimm2Vuv0Qgn1NSRuWapgNzgnoO1bWOK9GHOT6ziO0hxlokx/219jit45SyRIrDuFqVmwpqGP8AdWvFAthUI38sPipgqqc4Fcx8LXLHJo0ZOyVJ+lBn1xSPV/CGia1cpcX1lG0inO4DBb59aexivuNvSupAsX2/hvRIoPKTTbfZjGDGKzXxV+Fpu9fMmkPFa2kgyyn+LewrXImyTXioZ+e1BpBTKf4O8Bf7E04wPd72Zy7MFxz0p3NoksY/RkDY7Hin6HA4rhzQ4dViCHSixxJOFbuBTO10m3g52729TU8sSuN+MMO4qaInbg0TqSPeWqj6a7AHoK9ur4DzXUcd9KXa3bRzWjuQMqM/ajWbihNRlxZTcfwNCUbVBjJxdowTXry8XV5Z5FIH7UB/6RUSeKZLeM5JL+gq73mi2+qRP5pZGU4Dr1+KUW3hGxtLtJ3Z5ipyqv0z6470p4hizstvglprHw/Gb0Fbi4YzMp/ju6D+mKftepsBLgY60rg0dJgHe6nLEZ6gf+1SxadbxXUYwzj/ANRt1MWkJbt2fYS93MzoSIR36b/iiZJIoByRmo7y7MX0IuKH0uzfVb3yTIFAUsxPp7Vlu2FI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7652" name="Picture 4" descr="http://2.bp.blogspot.com/-8vvwZdxzg2w/TfJmqdPTdJI/AAAAAAAAABg/Ok7FHmTJxnI/s1600/nino-mirandose-espej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130667">
            <a:off x="5940152" y="3501008"/>
            <a:ext cx="2466975" cy="1695451"/>
          </a:xfrm>
          <a:prstGeom prst="rect">
            <a:avLst/>
          </a:prstGeom>
          <a:noFill/>
        </p:spPr>
      </p:pic>
      <p:pic>
        <p:nvPicPr>
          <p:cNvPr id="27654" name="Picture 6" descr="https://encrypted-tbn3.google.com/images?q=tbn:ANd9GcSyLlFwcwjI2bWg0BcKL-brAPzAoRD9ArrUzczEa4MdEk9jzd3Vv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3573016"/>
            <a:ext cx="1743075" cy="2619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11560" y="692696"/>
            <a:ext cx="7467600" cy="4873752"/>
          </a:xfrm>
        </p:spPr>
        <p:txBody>
          <a:bodyPr/>
          <a:lstStyle/>
          <a:p>
            <a:r>
              <a:rPr lang="es-MX" dirty="0" smtClean="0"/>
              <a:t>La identidad categorial están los estudios referidos a la identidad sexual y del genero</a:t>
            </a:r>
          </a:p>
          <a:p>
            <a:pPr>
              <a:buNone/>
            </a:pPr>
            <a:r>
              <a:rPr lang="es-MX" dirty="0" smtClean="0"/>
              <a:t> </a:t>
            </a:r>
            <a:r>
              <a:rPr lang="es-MX" dirty="0" smtClean="0"/>
              <a:t>la identidad sexual es un juicio, sobre la propia figura corporal </a:t>
            </a:r>
          </a:p>
          <a:p>
            <a:pPr>
              <a:buNone/>
            </a:pPr>
            <a:r>
              <a:rPr lang="es-MX" dirty="0" smtClean="0"/>
              <a:t>La identidad de genero es el conocimiento de las funciones y características que la sociedad asigna como propias del niño y de la niña:</a:t>
            </a:r>
          </a:p>
          <a:p>
            <a:pPr>
              <a:buFont typeface="Arial" charset="0"/>
              <a:buChar char="•"/>
            </a:pPr>
            <a:r>
              <a:rPr lang="es-MX" dirty="0" smtClean="0"/>
              <a:t>Reconocimiento conductual</a:t>
            </a:r>
          </a:p>
          <a:p>
            <a:pPr>
              <a:buFont typeface="Arial" charset="0"/>
              <a:buChar char="•"/>
            </a:pPr>
            <a:r>
              <a:rPr lang="es-MX" dirty="0" err="1" smtClean="0"/>
              <a:t>Autoclasificación</a:t>
            </a:r>
            <a:r>
              <a:rPr lang="es-MX" dirty="0" smtClean="0"/>
              <a:t> </a:t>
            </a:r>
          </a:p>
          <a:p>
            <a:pPr>
              <a:buFont typeface="Arial" charset="0"/>
              <a:buChar char="•"/>
            </a:pPr>
            <a:endParaRPr lang="es-MX" dirty="0" smtClean="0"/>
          </a:p>
        </p:txBody>
      </p:sp>
      <p:sp>
        <p:nvSpPr>
          <p:cNvPr id="28674" name="AutoShape 2" descr="data:image/jpeg;base64,/9j/4AAQSkZJRgABAQAAAQABAAD/2wCEAAkGBhQQEBUQEhAUFRUUFBQUFBAQFBQUGBQVFRQVFBQVFBQYHCYeFxkjGRQUHy8gIycpLCwsFR4xNTAqNSYrLCkBCQoKDgwOGg8PGSokHyQqLCwsLCksLCwsLSwsLCwsKSksLCksKSopLCwsLCksLCwsLCktKSksKSwpLCksKSwsLP/AABEIAMIBAwMBIgACEQEDEQH/xAAbAAABBQEBAAAAAAAAAAAAAAACAAEDBQYEB//EAD8QAAEDAgQDBQUGBAYCAwAAAAEAAhEDIQQFEjEGQVEiYXGBkRMyQqGxFCNSwdHwB2Jy4RUkQ5LC8YKyFjOi/8QAGwEAAgMBAQEAAAAAAAAAAAAAAAECAwUEBgf/xAAyEQACAgEDAgMFCAMBAQAAAAAAAQIDEQQSITFBEyJRBRQyYYEzcZGhscHR8EJS4fEj/9oADAMBAAIRAxEAPwDWgJy1IFIlZ5nAkIUZTIIsQRBCEYQCCCcJAJwmSHCJME4TAeE8JAJJgJOkAnhACTpQnhMYglCcBKEEhQmRQmQAyZEmhAAwhIRwmQIGEyJMQkIAhCQpEJCQAJJ4ShIQMIXBGmISAihJFCSBDJ0yUoAcoERKYIExwjCFoRhAxwiCYJ0xhBOmCdMB06QThMY4SSCdMYk6ZOgB08JgnQMUJk6SBgwlCZ9QDcgeJhcWIzyhTs6swGY94b96AO1MVFh8Yyp7j2u8CpSkIaExRFNCBAJiiITQkIEpiiIQpACUxTlMkIGEkkkACUwKTkkERJQknQAQRhAESCQQTpgujAta5xk7c+/omlksrrdjwiHWAQCQJsJUWNxraPvG3NwBIHiuyrkLS7VrJJ2BvHh0C6f8GGmDERcQD6Tt5J4Z3x0kNvmfJX0K7XgOY4OB5gypQVEeHW0pdQdB3NO5Du6CbFFRdIBIgwJaeSFnucltLrfyJQnTBOpFIk4CScIGJOmToGJUvE/EbMHSLiRrPus5nqVb1qmlpd0BPovHMXW+3Ytz3OJbNh3DYILaa/Elg5cdneJxbjp9o4E+6JMeiipcMYx4kU3dTqt9V6dw/hmNADWgDuC1tPTEWSjZu6Gr7vGCPDcLiMXgnBxa9oHUEj9P+16FkPG9PEw09h34XHfvHmrXOaDTNgR3heY8RZf9nqCtSOm8wOR6pKak8dyq/SJx3I9fTKq4WzI4jCsqOIkyDHUK2KZktYAKZEUJSIjFCiQlIAXISjKApCBSShJAEZSlNKSRAJIFNKdMAwihAEYQSRy5pjPZUyeZsFU5fmhDonb6m5Kk4ndIA6AlVmGwtRzdVNmpxm3KQYuq55NvQwShk3GBzVsCXAnuIK7X5s0WkDxssdw7kWLnXW0NvGlukQAf5eRHW6teI8iruYTQc2Rtqj87K1b0sHU9jZ15hjbSDB69VHRzD2lNlQ7+67yMSq3LMHig3RiGh23bZFt7OAtI6jqgq1Qwuot/md52KhynyRtgpwwX6cKKg/U0HqApVaYDWHhjp0wTpgOEkkkDKDjipUbgqjqZ294Ru02P1XlXDLy6obQARK9f4qpl2CrgTPsnRAnltC8r4JwpqvqtEA2v+/BKXws7tH8RuKGIfTbPZA/CLujvVlQzTVSL9W3NZ9v8OnVKjXmu7q4hptDgRoOrs2BF532WrwWS020n0oMOvc3PKyp28cGtnLfBW08we8HstLepME+CxPG5LW6mjszdajM/4aipV9syu9rT8MElpAcAGuna4kEfDuqri/KTRwjw52qI7REHonjbJMrk90WTfwrzYupvoEGAdbTc6Z3BPzW/K8i/hrSqOr9irpAAOmCQ8A3tsY6r10q59TCt+JglCURTJFIKYoihJSAEoCjKEqIgUkoSQBCkAmlFKCAyIIUQQAbVIEARBBMoeKRDZ7j9Cj4Hxoe2DyO3jdNxO0lnl+v9lleHs09jWNI2Mah3ifykKtvDybuk5rSPT87fW0MGG0B2oSamwH7t5qXJn4gF32k0yPhdTm4PJwPMdbLCcSNq4um0CtUYybsotBJ6EkouHcsrYcFwxVYsH+lXYL9SHbj5qzf3OzwvLg9Ax9drWmOiwGGrGti3HoD6WH5rtzTPYpucSYaCT+i4OF36nOe4Q5wbI6WLvyHqFCU9zIuGxcmxwzIYB4qZCx0gIlcuh5+77RiRBMnTKx0kkkDI8ThxUY6mZh7XNJFjDgQY9V5Zwqfs2IqNeO0NIcT8RBLZ+S9XWN4i4Yququq0WgtMvPa7UxdrR4ifNQmm1wdelsUJPcXj+JqbaZ1O0ggjVty5LFHMcEA4PrYhxcTqPtSNU9ObfIhV7swa9vs6rJHQ8ip6FaqOxTFEt5F9OnI8JCrT/wBjWU12Nhw5xPh20W0qVQuibVDLvCVWca4321B+lhcABNrSTYHxgqpbUp0O05rNZuXw0fRXmW4aqxlatWbpZVptZTY4w57y6WuDNxHI23Sy28dkSxx9438OstdTpValTd9QBsiIawRDRyEk7dFrlFg6Ap02sGwaBPXv891Kr0eesluk2MUJRISgqGQlEhSAEoSjKBIQKSdJIDlJTgoU7UisMIwhCIJjDCJCEQCCaObHYTW1eWcV0yzF/dG9MEkt5RuvZ6mVtc2HX22Nv7qkfwfTaHw0dvfwPJXKh9T0Gj0zUfPL6GLyXiZ2gOBLTHaA687K0rcQuqCHOcfQKoqcIVab3NY5pvsSGujwP1FlYZdwpUcfvHtaOgcFyyrknhGosr4kc2YVnPpnQzVF9O8wZ8z3KPAY6phmua9rplo1kHtF25B6b+gXoOSZDTaNILXRvBn1WiFNrWwQIi8q+vTvHJy3+d/MocuJNJpO5AK6l24jCgiWxYbAQuJScHHg8/qK5Qll9xwkmCJI5x0kkkDHTErixeY6HaBExuT9BuVV47GVXAjXA56BFvHeF1V6WdiyZ2o9pU0Np5bXoeVcZYprMbVFGq1zdWoFhkDV2i3yJIVZhc2qOe1geJJAkjrstjnHBrK1QOHZcbA8nHkD3/VUWY8D1KTdYdcXHkqrqlVLbI2vZ+pWqpVtf1+TNjlX8PKxr4etiKjPZNIe6mCSXEGWg2gNmJ9Fp+IMDTxOKpiq9wZTDnhocGBxGkQT0gna6wmRfxBqu00nvhzRpIPO+4W5c6niaYD7uFw4dVStqxF8I0bN065eF8WOC4p1WmzXNtyaRsPBGsuKWh0EWmx8irjKsW547URuwc9ItLj1O/gu23TKMN8HlHkaNdKVrpuhtkv7/fU7ymKcplxGkCUJRFCUhAlCiKEpAMnSSSA40QQhEEisIIghCMJjDClpxuRPKB+91CFCMv8AvH1xUcwhoB0mQ7SPiYbO3jyUoSUXlmhoVF25l2O/C4sNc6hcfGwH8JNwO4On1Cs2sER3KpwxbVLXkyRMFomOsHlcdeS69Tmuhh1ARN+XiVXH2jCUsKLxnGf+dTYlqYSeEmHjcA17QSxro5OEpsGynH3dMA9AAF0MrjqCOoXFXcGmQSDuCPp4LSTT6HRBuS2lhhsIKYO0uu49SuYmagDnWaJifed+YAE+iFuO1je/TZVlHCudXcC4+60xMC5cbx5W5x3IbwTjW/M5vsaGlXbsHTK5cXQgyPMKPEZc83FY7WaG6R/uB1fNZfEZxXp4j7O3L6LnESKrnVakgmNRLjZVSnFrDOC6Fc44b/v1waMJ0NOYExMCYmJ5xPJEFQYA6jxNfQ2fIeKkXmHGuf4rB5gYfqpVA1zKb7tiNLg38JBB27lZUouXm6FVvibGq/i7Ggx9EVNQJh4JLX8wdxdPgM01Uxr94S1w7xY/vwVbl3ENPFtlvZqAdqmdx3j8QVHm2bOZVJ2mD5ix+i3d8ElJdDxqoudkqpLEl6mtxVMPaQNiOW4PXuVJV4lqgeyq02P5e0MgnvMGJ8lRYXiasHamyR0Asrn7RSxbZP3b9jIsfJU2bL10O3TPUaBtp4T64KXO+Fg5hxNGNQ7RDHH1AO6n4Y4lMAONxYqxo5bXonVTIeOjTI9Fms9y403nEUmFvOrRiNPVzf5fp4Ll1GnUo5isGz7L9pzjbtsnuT6P9n+x6fSxjKzb80VTH+xLXeze4Df2cExsbEibcgsBkefWF7LVYbNNQhZsLp1Zj2fY9RqNFRrNs5cSXRrr/wCGtwONbWptqtDg14kB7S0x3g7KYqnyjNBIouN/gP8Ax/RW6M5Mu2t1S2sRQlOmKiVAlCURTFAApJJ0gOMIghCIJFYQRBAiCAJAVyZvjGUqRpVX6PaNMOIJEyL+RhBmeZig1rzsXAfIkfRZDirMRjC0O91s2nrG/oh4xybWggtjl6lpheJGslodqgmHCYd3ieRRHFYvFjV7X7LhpkvMFzhzFMcx3n5rODPHU4pUsNSayIcSB2h5ySe9SYh+Jrua57alRsAsphh0E9TFnCy5aNOqm2juhRjlHoGX5mwUQykTpGz6hl1Tq6ecruo4lr7ODT4rG4TIMXVGtz2sJiz3Gw6BrQYC6cTkGLpAPbUbVjdjCQR4A7rtSmucHQoM0lfJqbzqpvdTd/KZHof1XXg8I8ODnvY4hukloILoMib959ViaPEz2HS8EEbh0g+is6PFE80/Ez1JSlY1tb/H+TaGoDZVj3dtw7h+apG8RTzXZlWP9vrqRbVpHfpEk+rkt2TN1cdtTLBOEEpwVIwwpWc47yplfDanjtU3tLHdC4hrh4EH5BaKVT8Vn/KuP81P/wBwky2rmcfvR5+ODZh9NxY8XDm8iqzOGPJaysBqaZLgQ0ObEapO1xcLb4Sr2VQ5tSDq7TrAOlwAL9AdcWPZMq3Szk57M8M7Pa2nrVLux5o9GVuFzBtIe/TdH+lSY6p/+haUFbFVqplmHc0dXEM+t1cChWdYVaDB3EvP0CkZw7qvUrPqdzTob6Nv81s7JPhf39Twr1FUHuljP1f6JL8zOOq4uncV6dP/AM5Pp/ZNis/xcaX/AHg5nQ4H/wBVr8PkdCndtFk9SJPqV0uoNiA23S0J+BL/AGIP2hVn7NP6Jfy/zPKqGLDHmOyCfdNtJ7u5abKs3uJKn4k4fa8ag0SLqfL+C24vDMrYR2h7exVo1XGNbYkseBYEEGCFk6mjY+T1/s32lGyKLbCY4OrUWtNzVZH+4T8pW+lY3hPgZ+HqivXeHPbOhjCSGkiC5xO5gmAOq2K5EsF+quVs8oSEp0yDlGKEp0JQAySSSQjjCMFRAowVEgHKmpUHO2C5K1bS0u6f9K3y2rqaFOKydmm0ytTk3wipzfKfbUnUnWnZ28OFwViKnDeJadPsS7o5hBB85t5r1LGNkWE9yzmLzU0iZEtFzFiB170SgaNdNtPNPK9GZDLnHDYlzKobLQBEaoJAJv5i4WkObnks7xNWY+s2rTtraA4kQNQMQTtMQuIVnD/UHquiD2o9BpXKVSc1h9zWf4yR8X1Un+PkDdZmlUcfi9CuhlAncKe461HPYmznO21B2mgkbHmPPoqE48c7eBlWtbJ9XIrhfw/UcYYxzj0aCT8lTOG55I218dDnpY4ucGtfEmJINl6plmEbRpNptMgD3ju4m5PmvOMNwliGPDqmHe1vUi3nGy9Kw4AY0DYNAA7oEKtx2nlPaT4j9SaU8oAUgUZMcOVVcVj/ACdU/hDXf7XtJ+QKs5UOMw4q030zs9jmH/yBH5oyThLbJMyWUlr2RKqs9ykMe2pVpuqU2zBZB0kwO0Dy71V4TGPwtU0aoLXMMEH5EdQdwVtcDjm1WwYNue0JQn4c1I37q46qlwzjK6ozOFzOgzs63M/krNIjzVpRxLHe4Q7+gg/Ldcmb5DVpS6hFSnzw9QatP9BN47uSzLq1Bx7VN9B4503WnwW7XqVJZR8+1fsmdU2p5+9cr9n+psjigh+1LM0MXVbGjE06o/DWa6fWD9V3Ozmm3s16Rp/z0nEtPrCuVq7mdLRNPjn7uv4PDLTEGQungSsWVq1D4XAVR4ghp9QR6KobTp1BqoVRUj4Q7teisuDWziS7l7J2xG+pllzavzVs7fZ+a7ML+DcylqQSlKxcno8jymJQkpi5IWRyUxKEuQygMhSkglOkI4g5EHKEFEqty9SOGLF0tdNzerTHjy+cLsyLFh1NpB5BclLO6NB/3ru1EhpG881b4PPqdSm1zWiDsALR1V0XFLMng2tFCVde59GWDXSqDiLLR/8AaOkOHUHn4/qrmhi2O7j6JsbSa9hbqFwREjmrW1jOTujPDPOHZdLCRsJaQbggHmPCFWVOGJILC4NntNBEt/pkQR3LQYDEhntKb9xUcL+DQrjCYUOcIBOocgSJHMkWFuquSTXJuQmtib9DKYfhw9xiLuLqZ+U+qscNw9JhrnT0ZWcf+JWwoZYPiA+q76VFrRDQB4BLKXQqnrlDiKyZ3LeENJDqlSoQP9MvBB8SACtNQYxggADuEBc2JxWkKlxGfNae0VW54M+22y7mbNDWxQVYKwJIHLkFmsw4tp7BybhTMzXdVcPdbpaD3mT9B81XKWTO1kY+F8zUaktSi1J9ShkwiXUlqUWpLUjIZKnirJ6FeiXViKZYOzX5s6A/iaT8Ppded5bnDqR0kzHMfVb/AB2WjGVdDydDDZo5nae9Fhv4X4Vx1PDzvADyPMndWqrcjW0zlUupV5dn2sRKmxLaFRwNSjTf/W2Z9IKs8Zwrl+Cp6qhqiTDe3Ue9x6MaAS708VmsTi8MD2a1Vl4AxlJ1Gf6ahGg+ZaUtkoPhnf4kLFiS/EssLlGFftg6AHUNcT5S5d2X5ThGS40wbxBIgTyIdJC4MHl7iOwHi062Q4fW48CqjOMfUc4UXNBdYisyTHIauYAvIdyR4k8jenpx0R6HW4aoVGaXYWkzoWNa1ze8PAmfNVmW8GihXNVjy6QWy6QYMbw3tG256qz4dzdr8OB9oZUNFrabzcHW3s3DriYMdVNicypNBfUrOAHKQAurOVgzp0wm8tBf4e7qPVQ4hjaca6gBNmtAJc49GtFyqijn9XGVPZ4Klppgw/GVQSB1FMH3nK9oYKjhAatR4DnWdXrvGp3dqPL+VsDuVfhxIe7wHo4DUJ7Tf6gJ8xNlz4nCOZvcdR+fRcuYccU2CKNJ9Q/id90z1cNZ8m+axXEfG+Ncw+yrtpHkyjTaZ7g5+pxPhChJQ7EpaRNZxg22pMXKn4UrVqmEpvxGs1DqLjUbpd7xiRA5Qr/C5e6p3LPs1EYS2dX8jhVEm3g55SXYcoP4vkko+8x9GS92mJ2BYGdgAnoBY+aqq2se/Tc2OdiI8lpKOOpgweS6qtFjm6gQuezRwtWYPleh35PP6uGZUqNLm6iw9mSYE/y7HktdlmFaKep0WCznEuFFCazBF+2Btf4gPqubBZ657dGqJ+a4nKUJ5sW7CwgzngtMfnVL2miQDKu8AKdWjrFiLEd4/IrMZbwow1DXq9tx2afdb5cytXh8MBYBFMUpeZZyvwfyHyysFAMqavZBwO50AnuMwul2Pa3e3iIVwKErmxOFBEELSplZRHD5X6F0LccMpq+fMbzC4XcRa3aWXP7uuHifhAvGqg8sdzabtcOcDkVnskBoOc17pdNzBFhsL+ast1qVblHr6E5XrHCN/g8Gau9+5R5vwjTqNhzY6OaYKHKc9awbrqxmee0s3bos6N8PC3ym9/pk53OTfU8d4u4dqYN8k6qbjDag6/hcOR+q2/BeB+z4RuoiX/eO7tQEAnwAXXnr2VqbqT7gj0PIjvBj0WGw9J8locTHLVv12K6qNX4kOepTcnYsZPS/bCYm/wBFdYDBBwXnGV5qGxfYBaPBcT6bgrllqM2//ReUddSguOoeLzPRXNEtjaHHkSYA8yrPLsJqMvO289yqKmeNc/XIDxMOIB3UmHzIEkg2J/7+aqU48ctpduxLas5wXVbBNLpp26H97pUcFVZcQYHW5Nz+iiw+MVzhsxbpuu3RX8tKWPl2H0MHmVHEGoamIYRyaGnU1o6Ajb81NRyVrxD7g7tEH1laTMMY0ys83HihVkAaZu0/klbrZN7c9+pd4rxhHTgshbQpClSBYy5DQTFzJ+ZVNmmQy5rg4MeAG+2ILjpm5LZDXOG4kHZa1/ElICYnusqDM80a+YESi3U+C04z3P0K1ORxf/Gm4WiPYPNQNqFzxUIa55eGi7mjkevUq3wGTUnEOe3W7lrJcB4A284WMzN9QEPbVhhLQ6nedQMgg9IF/JX2WZ1DRLtlPWaqXl2vhllm3/E3dLADTaB0AssjxDRYyp7TSNbpl5ubdCdvJdTOJLQHKvzbFNqsIJEkGD0MKn3iCcdn1FXJxeTLZxmoaDdW3Dop02axBqu+PeCeTegH5LzbG0K9QkOGnzHVaXh7FOpu0uMAXFhN95PO8rq1qbqxF/8AfkStt3vB65lOCFQS4/nKOpVa10U336giPPkVkjxGfZ6Wv96xI6cwpMHmU81k+NGEI4jz3fcoNOMQebm/P9E6ho5szSOyNkl1J1NfEvzHlmAxudPo1yyoS2dpkc/mtblWZlzASVPnWWYXGRra0xcE7h3cVV1GNp2btspWbIPfBkOhLnGID2lpIIII+SzPCVIlzqjjIY7Q3vdzPkI9VPm2MgWKgyrExSbEDnbvMqjxHtbYJps9CwFWRdXGHECVjcuzHa6vqGZ23UtJfCLzIsfJegqDF7Lhbmihr4/UtC7VVuDSIpBYi4XnvHGC9n/mae4hrx1Gwd5bLaYjEwFQZvFSm9jrgtIIWKtQlYl2CSyjzrD8VuaYK0eF4iltis7Sy6mSSGCx6k33i4R08A29yBebxB7lo200z6LBDk7814gkaQbnZRnFAkbgadIJixtu4WKgbhmh0BsiLGxPjKloUJI1XbsA3cTzt0N45pwhGCxEaIxTOs6XjTPPkTeD81I3FPbzHr++q6W0Q0xzvp5zG2roN7womYKDuIkhzTcAGAPqm0n1AhGKe5xBt+UXlXOU47S0NJuJ+ZlVL9AbfUHQI2Nxv4TdcbsZB1AyLE9fMKFlKnHCDJ6Bh8d3rtZmBHNYbA5yIuV1Vc8AG6y3ppxlwR3Gjxeac5WXzXOYduq3GZ1PNcFOqKpM3jaPmu2jR7fNIak2XI4gEbrmrcQzsuN2VN5ajbqN+5TUMCxnJsn4pk25xy8F0+FUuQ5G+1VHgw0nnA/T1UmFx7huPIo2ADS4CQBe8SJ5dPTmmo0qTntDjoDnQZvAPfEDxU2oyWMDJzmbtpv06+BUFTHVHW2+acYKnpLS8AtIMukgiRYRsYv5KOpSgyI5aYO9rz12UVXBdh5ZEXk8we87k7/29FE2i4nVt1AIKOk62+5+Gd+8KWBubdSL27wrc4EM3FPZGo7ruwWaEGxVZWwpcN7bgk9w7lzUaNQODQ2Z2hQdUZoRs250Y3SWO+2uHwn0KS5vcUGT0drzG5/crkxbu0b9EklmR6EJdCkzw/cu8D9EWWn7ln9DfoEyS719j9SEC8wJ2V1ScY3SSWbL4joidFIowfzSSVoyDEGw81U4wp0lz/5g+hjaZgti06pjnc79UOIaNew/YSSXoe5BCr2mLX5WR0HkCxI8EkkpAcdN5FUXO4PnJUzHmZk79e4pJKcugHRXYDBIB7z5KrxAgHxTJJVgcmFd3qaq7vSSXRL4iBFhD21ZUmAMYQAD2hItbUkklYSR1MO3fv335rgY8w65sUklREZGxx68x/yULapLrkmDaSbbbJJLoS4AmrDtt8D9F0C3++EklVLogJMeNLzFoeYi0XT4e7ng7S6x/qSSSfQGHjD2R3m/fGyhAuP3zKSSSGC1xjdMkkgZ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8676" name="Picture 4" descr="http://www.crecerfeliz.es/var/ezflow_site/storage/images/ninos/psico/diferencias-nino-nina/diferencias-nino-y-nina/273207-1-esl-ES/Diferencias-nino-y-nina_articulo_landscap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006240"/>
            <a:ext cx="3515122" cy="26399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Comic Sans MS"/>
              </a:rPr>
              <a:t>Procesos</a:t>
            </a:r>
            <a:r>
              <a:rPr lang="en-US" dirty="0" smtClean="0">
                <a:latin typeface="Comic Sans MS"/>
              </a:rPr>
              <a:t> </a:t>
            </a:r>
            <a:r>
              <a:rPr lang="en-US" dirty="0" err="1" smtClean="0">
                <a:latin typeface="Comic Sans MS"/>
              </a:rPr>
              <a:t>conductuales</a:t>
            </a:r>
            <a:r>
              <a:rPr lang="en-US" dirty="0" smtClean="0">
                <a:latin typeface="Comic Sans MS"/>
              </a:rPr>
              <a:t> </a:t>
            </a:r>
            <a:br>
              <a:rPr lang="en-US" dirty="0" smtClean="0">
                <a:latin typeface="Comic Sans MS"/>
              </a:rPr>
            </a:br>
            <a:r>
              <a:rPr lang="en-US" dirty="0" smtClean="0">
                <a:latin typeface="Comic Sans MS"/>
              </a:rPr>
              <a:t>de </a:t>
            </a:r>
            <a:r>
              <a:rPr lang="en-US" dirty="0" err="1" smtClean="0">
                <a:latin typeface="Comic Sans MS"/>
              </a:rPr>
              <a:t>socialización</a:t>
            </a:r>
            <a:endParaRPr lang="en-US" dirty="0">
              <a:latin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752601"/>
            <a:ext cx="83820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El </a:t>
            </a:r>
            <a:r>
              <a:rPr lang="en-US" sz="2500" dirty="0" err="1" smtClean="0"/>
              <a:t>desarrollo</a:t>
            </a:r>
            <a:r>
              <a:rPr lang="en-US" sz="2500" dirty="0" smtClean="0"/>
              <a:t> social </a:t>
            </a:r>
            <a:r>
              <a:rPr lang="en-US" sz="2500" dirty="0" err="1" smtClean="0"/>
              <a:t>implica</a:t>
            </a:r>
            <a:r>
              <a:rPr lang="en-US" sz="2500" dirty="0" smtClean="0"/>
              <a:t> </a:t>
            </a:r>
            <a:r>
              <a:rPr lang="en-US" sz="2500" dirty="0" err="1" smtClean="0"/>
              <a:t>evitar</a:t>
            </a:r>
            <a:r>
              <a:rPr lang="en-US" sz="2500" dirty="0" smtClean="0"/>
              <a:t> </a:t>
            </a:r>
            <a:r>
              <a:rPr lang="en-US" sz="2500" dirty="0" err="1" smtClean="0"/>
              <a:t>las</a:t>
            </a:r>
            <a:r>
              <a:rPr lang="en-US" sz="2500" dirty="0" smtClean="0"/>
              <a:t> </a:t>
            </a:r>
            <a:r>
              <a:rPr lang="en-US" sz="2500" dirty="0" err="1" smtClean="0"/>
              <a:t>conductas</a:t>
            </a:r>
            <a:r>
              <a:rPr lang="en-US" sz="2500" dirty="0" smtClean="0"/>
              <a:t> </a:t>
            </a:r>
            <a:r>
              <a:rPr lang="en-US" sz="2500" dirty="0" err="1" smtClean="0"/>
              <a:t>indeseables</a:t>
            </a:r>
            <a:r>
              <a:rPr lang="en-US" sz="2500" dirty="0" smtClean="0"/>
              <a:t> </a:t>
            </a:r>
            <a:r>
              <a:rPr lang="en-US" sz="2500" dirty="0" err="1" smtClean="0"/>
              <a:t>y</a:t>
            </a:r>
            <a:r>
              <a:rPr lang="en-US" sz="2500" dirty="0" smtClean="0"/>
              <a:t> la </a:t>
            </a:r>
            <a:r>
              <a:rPr lang="en-US" sz="2500" dirty="0" err="1" smtClean="0"/>
              <a:t>adquisición</a:t>
            </a:r>
            <a:r>
              <a:rPr lang="en-US" sz="2500" dirty="0" smtClean="0"/>
              <a:t> de </a:t>
            </a:r>
            <a:r>
              <a:rPr lang="en-US" sz="2500" dirty="0" err="1" smtClean="0"/>
              <a:t>determinadas</a:t>
            </a:r>
            <a:r>
              <a:rPr lang="en-US" sz="2500" dirty="0" smtClean="0"/>
              <a:t> </a:t>
            </a:r>
            <a:r>
              <a:rPr lang="en-US" sz="2500" dirty="0" err="1" smtClean="0"/>
              <a:t>habilidades</a:t>
            </a:r>
            <a:r>
              <a:rPr lang="en-US" sz="2500" dirty="0" smtClean="0"/>
              <a:t> </a:t>
            </a:r>
            <a:r>
              <a:rPr lang="en-US" sz="2500" dirty="0" err="1" smtClean="0"/>
              <a:t>sociales</a:t>
            </a:r>
            <a:r>
              <a:rPr lang="en-US" sz="2500" dirty="0"/>
              <a:t>.</a:t>
            </a:r>
            <a:endParaRPr lang="en-US" sz="2500" dirty="0" smtClean="0"/>
          </a:p>
          <a:p>
            <a:endParaRPr lang="en-US" sz="2500" dirty="0" smtClean="0"/>
          </a:p>
          <a:p>
            <a:r>
              <a:rPr lang="en-US" sz="2500" dirty="0" err="1" smtClean="0"/>
              <a:t>Suponen</a:t>
            </a:r>
            <a:r>
              <a:rPr lang="en-US" sz="2500" dirty="0" smtClean="0"/>
              <a:t>:</a:t>
            </a:r>
          </a:p>
          <a:p>
            <a:pPr>
              <a:buFontTx/>
              <a:buChar char="-"/>
            </a:pPr>
            <a:r>
              <a:rPr lang="en-US" sz="2500" dirty="0" smtClean="0"/>
              <a:t> El </a:t>
            </a:r>
            <a:r>
              <a:rPr lang="en-US" sz="2500" dirty="0" err="1" smtClean="0"/>
              <a:t>conocimiento</a:t>
            </a:r>
            <a:r>
              <a:rPr lang="en-US" sz="2500" dirty="0" smtClean="0"/>
              <a:t> de </a:t>
            </a:r>
            <a:r>
              <a:rPr lang="en-US" sz="2500" dirty="0" err="1" smtClean="0"/>
              <a:t>valores</a:t>
            </a:r>
            <a:r>
              <a:rPr lang="en-US" sz="2500" dirty="0" smtClean="0"/>
              <a:t>, </a:t>
            </a:r>
            <a:r>
              <a:rPr lang="en-US" sz="2500" dirty="0" err="1" smtClean="0"/>
              <a:t>normas</a:t>
            </a:r>
            <a:r>
              <a:rPr lang="en-US" sz="2500" dirty="0" smtClean="0"/>
              <a:t> </a:t>
            </a:r>
            <a:r>
              <a:rPr lang="en-US" sz="2500" dirty="0" err="1" smtClean="0"/>
              <a:t>y</a:t>
            </a:r>
            <a:r>
              <a:rPr lang="en-US" sz="2500" dirty="0" smtClean="0"/>
              <a:t> </a:t>
            </a:r>
            <a:r>
              <a:rPr lang="en-US" sz="2500" dirty="0" err="1" smtClean="0"/>
              <a:t>hábitos</a:t>
            </a:r>
            <a:r>
              <a:rPr lang="en-US" sz="2500" dirty="0" smtClean="0"/>
              <a:t> </a:t>
            </a:r>
            <a:r>
              <a:rPr lang="en-US" sz="2500" dirty="0" err="1" smtClean="0"/>
              <a:t>sociales</a:t>
            </a:r>
            <a:r>
              <a:rPr lang="en-US" sz="2500" dirty="0" smtClean="0"/>
              <a:t>.</a:t>
            </a:r>
          </a:p>
          <a:p>
            <a:pPr>
              <a:buFontTx/>
              <a:buChar char="-"/>
            </a:pPr>
            <a:r>
              <a:rPr lang="en-US" sz="2500" dirty="0" smtClean="0"/>
              <a:t> El control </a:t>
            </a:r>
            <a:r>
              <a:rPr lang="en-US" sz="2500" dirty="0" err="1" smtClean="0"/>
              <a:t>sobre</a:t>
            </a:r>
            <a:r>
              <a:rPr lang="en-US" sz="2500" dirty="0" smtClean="0"/>
              <a:t> la </a:t>
            </a:r>
            <a:r>
              <a:rPr lang="en-US" sz="2500" dirty="0" err="1" smtClean="0"/>
              <a:t>propia</a:t>
            </a:r>
            <a:r>
              <a:rPr lang="en-US" sz="2500" dirty="0" smtClean="0"/>
              <a:t> </a:t>
            </a:r>
            <a:r>
              <a:rPr lang="en-US" sz="2500" dirty="0" err="1" smtClean="0"/>
              <a:t>conducta</a:t>
            </a:r>
            <a:r>
              <a:rPr lang="en-US" sz="2500" dirty="0" smtClean="0"/>
              <a:t>.</a:t>
            </a:r>
          </a:p>
          <a:p>
            <a:pPr>
              <a:buFontTx/>
              <a:buChar char="-"/>
            </a:pPr>
            <a:endParaRPr lang="en-US" sz="2500" dirty="0" smtClean="0"/>
          </a:p>
          <a:p>
            <a:r>
              <a:rPr lang="en-US" sz="2500" dirty="0" err="1" smtClean="0"/>
              <a:t>Incluyen</a:t>
            </a:r>
            <a:r>
              <a:rPr lang="en-US" sz="2500" dirty="0" smtClean="0"/>
              <a:t>:</a:t>
            </a:r>
          </a:p>
          <a:p>
            <a:pPr>
              <a:buFontTx/>
              <a:buChar char="-"/>
            </a:pPr>
            <a:r>
              <a:rPr lang="en-US" sz="2500" dirty="0" smtClean="0"/>
              <a:t> </a:t>
            </a:r>
            <a:r>
              <a:rPr lang="en-US" sz="2500" dirty="0" err="1" smtClean="0"/>
              <a:t>Aprendizaje</a:t>
            </a:r>
            <a:r>
              <a:rPr lang="en-US" sz="2500" dirty="0" smtClean="0"/>
              <a:t> de </a:t>
            </a:r>
            <a:r>
              <a:rPr lang="en-US" sz="2500" dirty="0" err="1" smtClean="0"/>
              <a:t>hábitos</a:t>
            </a:r>
            <a:r>
              <a:rPr lang="en-US" sz="2500" dirty="0" smtClean="0"/>
              <a:t> </a:t>
            </a:r>
            <a:r>
              <a:rPr lang="en-US" sz="2500" dirty="0" err="1" smtClean="0"/>
              <a:t>sociales</a:t>
            </a:r>
            <a:r>
              <a:rPr lang="en-US" sz="2500" dirty="0" smtClean="0"/>
              <a:t>.</a:t>
            </a:r>
          </a:p>
          <a:p>
            <a:pPr>
              <a:buFontTx/>
              <a:buChar char="-"/>
            </a:pPr>
            <a:r>
              <a:rPr lang="en-US" sz="2500" dirty="0" smtClean="0"/>
              <a:t> </a:t>
            </a:r>
            <a:r>
              <a:rPr lang="en-US" sz="2500" dirty="0" err="1" smtClean="0"/>
              <a:t>Aprendizaje</a:t>
            </a:r>
            <a:r>
              <a:rPr lang="en-US" sz="2500" dirty="0" smtClean="0"/>
              <a:t> de </a:t>
            </a:r>
            <a:r>
              <a:rPr lang="en-US" sz="2500" dirty="0" err="1" smtClean="0"/>
              <a:t>habilidades</a:t>
            </a:r>
            <a:r>
              <a:rPr lang="en-US" sz="2500" dirty="0" smtClean="0"/>
              <a:t> </a:t>
            </a:r>
            <a:r>
              <a:rPr lang="en-US" sz="2500" dirty="0" err="1" smtClean="0"/>
              <a:t>sociales</a:t>
            </a:r>
            <a:r>
              <a:rPr lang="en-US" sz="2500" dirty="0" smtClean="0"/>
              <a:t>.</a:t>
            </a:r>
          </a:p>
          <a:p>
            <a:pPr>
              <a:buFontTx/>
              <a:buChar char="-"/>
            </a:pPr>
            <a:r>
              <a:rPr lang="en-US" sz="2500" dirty="0" smtClean="0"/>
              <a:t> </a:t>
            </a:r>
            <a:r>
              <a:rPr lang="en-US" sz="2500" dirty="0" err="1" smtClean="0"/>
              <a:t>Conductas</a:t>
            </a:r>
            <a:r>
              <a:rPr lang="en-US" sz="2500" dirty="0" smtClean="0"/>
              <a:t> </a:t>
            </a:r>
            <a:r>
              <a:rPr lang="en-US" sz="2500" dirty="0" err="1" smtClean="0"/>
              <a:t>prosociales</a:t>
            </a:r>
            <a:r>
              <a:rPr lang="en-US" sz="2500" dirty="0" smtClean="0"/>
              <a:t> </a:t>
            </a:r>
            <a:r>
              <a:rPr lang="en-US" sz="2500" dirty="0" err="1" smtClean="0"/>
              <a:t>y</a:t>
            </a:r>
            <a:r>
              <a:rPr lang="en-US" sz="2500" dirty="0" smtClean="0"/>
              <a:t> </a:t>
            </a:r>
            <a:r>
              <a:rPr lang="en-US" sz="2500" dirty="0" err="1" smtClean="0"/>
              <a:t>evitar</a:t>
            </a:r>
            <a:r>
              <a:rPr lang="en-US" sz="2500" dirty="0" smtClean="0"/>
              <a:t> </a:t>
            </a:r>
            <a:r>
              <a:rPr lang="en-US" sz="2500" dirty="0" err="1" smtClean="0"/>
              <a:t>conductas</a:t>
            </a:r>
            <a:r>
              <a:rPr lang="en-US" sz="2500" dirty="0" smtClean="0"/>
              <a:t> </a:t>
            </a:r>
            <a:r>
              <a:rPr lang="en-US" sz="2500" dirty="0" err="1" smtClean="0"/>
              <a:t>consideradas</a:t>
            </a:r>
            <a:r>
              <a:rPr lang="en-US" sz="2500" dirty="0" smtClean="0"/>
              <a:t> </a:t>
            </a:r>
            <a:r>
              <a:rPr lang="en-US" sz="2500" dirty="0" err="1" smtClean="0"/>
              <a:t>indeseables</a:t>
            </a:r>
            <a:r>
              <a:rPr lang="en-US" sz="2500" dirty="0" smtClean="0"/>
              <a:t>.</a:t>
            </a:r>
          </a:p>
          <a:p>
            <a:pPr>
              <a:buFontTx/>
              <a:buChar char="-"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5" name="3 Imagen" descr="niños jugand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25306">
            <a:off x="7043614" y="134834"/>
            <a:ext cx="1600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135563"/>
          </a:xfrm>
        </p:spPr>
        <p:txBody>
          <a:bodyPr>
            <a:normAutofit/>
          </a:bodyPr>
          <a:lstStyle/>
          <a:p>
            <a:r>
              <a:rPr lang="en-US" sz="3100" dirty="0" smtClean="0"/>
              <a:t>Toda </a:t>
            </a:r>
            <a:r>
              <a:rPr lang="en-US" sz="3100" dirty="0" err="1" smtClean="0"/>
              <a:t>conducta</a:t>
            </a:r>
            <a:r>
              <a:rPr lang="en-US" sz="3100" dirty="0" smtClean="0"/>
              <a:t> social </a:t>
            </a:r>
            <a:r>
              <a:rPr lang="en-US" sz="3100" dirty="0" err="1" smtClean="0"/>
              <a:t>está</a:t>
            </a:r>
            <a:r>
              <a:rPr lang="en-US" sz="3100" dirty="0" smtClean="0"/>
              <a:t> </a:t>
            </a:r>
            <a:r>
              <a:rPr lang="en-US" sz="3100" dirty="0" err="1" smtClean="0"/>
              <a:t>regulada</a:t>
            </a:r>
            <a:r>
              <a:rPr lang="en-US" sz="3100" dirty="0" smtClean="0"/>
              <a:t> </a:t>
            </a:r>
            <a:r>
              <a:rPr lang="en-US" sz="3100" dirty="0" err="1" smtClean="0"/>
              <a:t>socialmente</a:t>
            </a:r>
            <a:r>
              <a:rPr lang="en-US" sz="3100" dirty="0" smtClean="0"/>
              <a:t> </a:t>
            </a:r>
            <a:r>
              <a:rPr lang="en-US" sz="3100" dirty="0" err="1" smtClean="0"/>
              <a:t>ya</a:t>
            </a:r>
            <a:r>
              <a:rPr lang="en-US" sz="3100" dirty="0" smtClean="0"/>
              <a:t> </a:t>
            </a:r>
            <a:r>
              <a:rPr lang="en-US" sz="3100" dirty="0" err="1" smtClean="0"/>
              <a:t>que</a:t>
            </a:r>
            <a:r>
              <a:rPr lang="en-US" sz="3100" dirty="0" smtClean="0"/>
              <a:t>, el </a:t>
            </a:r>
            <a:r>
              <a:rPr lang="en-US" sz="3100" dirty="0" err="1" smtClean="0"/>
              <a:t>grupo</a:t>
            </a:r>
            <a:r>
              <a:rPr lang="en-US" sz="3100" dirty="0" smtClean="0"/>
              <a:t> social </a:t>
            </a:r>
            <a:r>
              <a:rPr lang="en-US" sz="3100" dirty="0" err="1" smtClean="0"/>
              <a:t>considera</a:t>
            </a:r>
            <a:r>
              <a:rPr lang="en-US" sz="3100" dirty="0" smtClean="0"/>
              <a:t> </a:t>
            </a:r>
            <a:r>
              <a:rPr lang="en-US" sz="3100" dirty="0" err="1" smtClean="0"/>
              <a:t>adecuadas</a:t>
            </a:r>
            <a:r>
              <a:rPr lang="en-US" sz="3100" dirty="0" smtClean="0"/>
              <a:t> </a:t>
            </a:r>
            <a:r>
              <a:rPr lang="en-US" sz="3100" dirty="0" err="1" smtClean="0"/>
              <a:t>determinadas</a:t>
            </a:r>
            <a:r>
              <a:rPr lang="en-US" sz="3100" dirty="0" smtClean="0"/>
              <a:t> </a:t>
            </a:r>
            <a:r>
              <a:rPr lang="en-US" sz="3100" dirty="0" err="1" smtClean="0"/>
              <a:t>formas</a:t>
            </a:r>
            <a:r>
              <a:rPr lang="en-US" sz="3100" dirty="0" smtClean="0"/>
              <a:t> de </a:t>
            </a:r>
            <a:r>
              <a:rPr lang="en-US" sz="3100" dirty="0" err="1" smtClean="0"/>
              <a:t>hacer</a:t>
            </a:r>
            <a:r>
              <a:rPr lang="en-US" sz="3100" dirty="0" smtClean="0"/>
              <a:t> </a:t>
            </a:r>
            <a:r>
              <a:rPr lang="en-US" sz="3100" dirty="0" err="1" smtClean="0"/>
              <a:t>e</a:t>
            </a:r>
            <a:r>
              <a:rPr lang="en-US" sz="3100" dirty="0" smtClean="0"/>
              <a:t> </a:t>
            </a:r>
            <a:r>
              <a:rPr lang="en-US" sz="3100" dirty="0" err="1" smtClean="0"/>
              <a:t>impropias</a:t>
            </a:r>
            <a:r>
              <a:rPr lang="en-US" sz="3100" dirty="0" smtClean="0"/>
              <a:t> </a:t>
            </a:r>
            <a:r>
              <a:rPr lang="en-US" sz="3100" dirty="0" err="1" smtClean="0"/>
              <a:t>otras</a:t>
            </a:r>
            <a:r>
              <a:rPr lang="en-US" sz="3100" dirty="0" smtClean="0"/>
              <a:t>.</a:t>
            </a:r>
          </a:p>
          <a:p>
            <a:r>
              <a:rPr lang="en-US" sz="3100" dirty="0" smtClean="0"/>
              <a:t>El </a:t>
            </a:r>
            <a:r>
              <a:rPr lang="en-US" sz="3100" dirty="0" err="1" smtClean="0"/>
              <a:t>niño</a:t>
            </a:r>
            <a:r>
              <a:rPr lang="en-US" sz="3100" dirty="0" smtClean="0"/>
              <a:t> </a:t>
            </a:r>
            <a:r>
              <a:rPr lang="en-US" sz="3100" dirty="0" err="1" smtClean="0"/>
              <a:t>tiene</a:t>
            </a:r>
            <a:r>
              <a:rPr lang="en-US" sz="3100" dirty="0" smtClean="0"/>
              <a:t> </a:t>
            </a:r>
            <a:r>
              <a:rPr lang="en-US" sz="3100" dirty="0" err="1" smtClean="0"/>
              <a:t>que</a:t>
            </a:r>
            <a:r>
              <a:rPr lang="en-US" sz="3100" dirty="0" smtClean="0"/>
              <a:t> </a:t>
            </a:r>
            <a:r>
              <a:rPr lang="en-US" sz="3100" dirty="0" err="1" smtClean="0"/>
              <a:t>aprender</a:t>
            </a:r>
            <a:r>
              <a:rPr lang="en-US" sz="3100" dirty="0" smtClean="0"/>
              <a:t> </a:t>
            </a:r>
            <a:r>
              <a:rPr lang="en-US" sz="3100" dirty="0" err="1" smtClean="0"/>
              <a:t>habilidades</a:t>
            </a:r>
            <a:r>
              <a:rPr lang="en-US" sz="3100" dirty="0" smtClean="0"/>
              <a:t> </a:t>
            </a:r>
            <a:r>
              <a:rPr lang="en-US" sz="3100" dirty="0" err="1" smtClean="0"/>
              <a:t>sociales</a:t>
            </a:r>
            <a:r>
              <a:rPr lang="en-US" sz="3100" dirty="0" smtClean="0"/>
              <a:t> </a:t>
            </a:r>
            <a:r>
              <a:rPr lang="en-US" sz="3100" dirty="0" err="1" smtClean="0"/>
              <a:t>que</a:t>
            </a:r>
            <a:r>
              <a:rPr lang="en-US" sz="3100" dirty="0" smtClean="0"/>
              <a:t> </a:t>
            </a:r>
            <a:r>
              <a:rPr lang="en-US" sz="3100" dirty="0" err="1" smtClean="0"/>
              <a:t>suponen</a:t>
            </a:r>
            <a:r>
              <a:rPr lang="en-US" sz="3100" dirty="0" smtClean="0"/>
              <a:t> el </a:t>
            </a:r>
            <a:r>
              <a:rPr lang="en-US" sz="3100" dirty="0" err="1" smtClean="0"/>
              <a:t>conocimiento</a:t>
            </a:r>
            <a:r>
              <a:rPr lang="en-US" sz="3100" dirty="0" smtClean="0"/>
              <a:t> de </a:t>
            </a:r>
            <a:r>
              <a:rPr lang="en-US" sz="3100" dirty="0" err="1" smtClean="0"/>
              <a:t>valores</a:t>
            </a:r>
            <a:r>
              <a:rPr lang="en-US" sz="3100" dirty="0" smtClean="0"/>
              <a:t>, </a:t>
            </a:r>
            <a:r>
              <a:rPr lang="en-US" sz="3100" dirty="0" err="1" smtClean="0"/>
              <a:t>normas</a:t>
            </a:r>
            <a:r>
              <a:rPr lang="en-US" sz="3100" dirty="0" smtClean="0"/>
              <a:t>, </a:t>
            </a:r>
            <a:r>
              <a:rPr lang="en-US" sz="3100" dirty="0" err="1" smtClean="0"/>
              <a:t>hábitos</a:t>
            </a:r>
            <a:r>
              <a:rPr lang="en-US" sz="3100" dirty="0" smtClean="0"/>
              <a:t> </a:t>
            </a:r>
            <a:r>
              <a:rPr lang="en-US" sz="3100" dirty="0" err="1" smtClean="0"/>
              <a:t>sociales</a:t>
            </a:r>
            <a:r>
              <a:rPr lang="en-US" sz="3100" dirty="0" smtClean="0"/>
              <a:t> </a:t>
            </a:r>
            <a:r>
              <a:rPr lang="en-US" sz="3100" dirty="0" err="1" smtClean="0"/>
              <a:t>y</a:t>
            </a:r>
            <a:r>
              <a:rPr lang="en-US" sz="3100" dirty="0" smtClean="0"/>
              <a:t> el </a:t>
            </a:r>
            <a:r>
              <a:rPr lang="en-US" sz="3100" dirty="0" err="1" smtClean="0"/>
              <a:t>adecuado</a:t>
            </a:r>
            <a:r>
              <a:rPr lang="en-US" sz="3100" dirty="0" smtClean="0"/>
              <a:t> control de </a:t>
            </a:r>
            <a:r>
              <a:rPr lang="en-US" sz="3100" dirty="0" err="1" smtClean="0"/>
              <a:t>conducta</a:t>
            </a:r>
            <a:r>
              <a:rPr lang="en-US" sz="3100" dirty="0" smtClean="0"/>
              <a:t> </a:t>
            </a:r>
            <a:r>
              <a:rPr lang="en-US" sz="3100" dirty="0" err="1" smtClean="0"/>
              <a:t>para</a:t>
            </a:r>
            <a:r>
              <a:rPr lang="en-US" sz="3100" dirty="0" smtClean="0"/>
              <a:t> </a:t>
            </a:r>
            <a:r>
              <a:rPr lang="en-US" sz="3100" dirty="0" err="1" smtClean="0"/>
              <a:t>poderlos</a:t>
            </a:r>
            <a:r>
              <a:rPr lang="en-US" sz="3100" dirty="0" smtClean="0"/>
              <a:t> </a:t>
            </a:r>
            <a:r>
              <a:rPr lang="en-US" sz="3100" dirty="0" err="1" smtClean="0"/>
              <a:t>llevar</a:t>
            </a:r>
            <a:r>
              <a:rPr lang="en-US" sz="3100" dirty="0" smtClean="0"/>
              <a:t> a </a:t>
            </a:r>
            <a:r>
              <a:rPr lang="en-US" sz="3100" dirty="0" err="1" smtClean="0"/>
              <a:t>cabo</a:t>
            </a:r>
            <a:r>
              <a:rPr lang="en-US" sz="3100" dirty="0" smtClean="0"/>
              <a:t>.</a:t>
            </a:r>
            <a:endParaRPr lang="en-US" sz="3100" dirty="0"/>
          </a:p>
        </p:txBody>
      </p:sp>
      <p:pic>
        <p:nvPicPr>
          <p:cNvPr id="4" name="Picture 2" descr="http://2.bp.blogspot.com/-JG8LIIjcjOI/Tt3Hg90HurI/AAAAAAAACUw/VCynAaCaHoU/s1600/f36896_ninos.jpg"/>
          <p:cNvPicPr>
            <a:picLocks noChangeAspect="1" noChangeArrowheads="1"/>
          </p:cNvPicPr>
          <p:nvPr/>
        </p:nvPicPr>
        <p:blipFill>
          <a:blip r:embed="rId2" cstate="print"/>
          <a:srcRect l="3544" t="4925" r="3139" b="3962"/>
          <a:stretch>
            <a:fillRect/>
          </a:stretch>
        </p:blipFill>
        <p:spPr bwMode="auto">
          <a:xfrm>
            <a:off x="1981200" y="4419600"/>
            <a:ext cx="4495800" cy="22739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219</TotalTime>
  <Words>1294</Words>
  <Application>Microsoft Office PowerPoint</Application>
  <PresentationFormat>Presentación en pantalla (4:3)</PresentationFormat>
  <Paragraphs>96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Mirador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Procesos conductuales  de socialización</vt:lpstr>
      <vt:lpstr>Diapositiva 9</vt:lpstr>
      <vt:lpstr>Diapositiva 10</vt:lpstr>
      <vt:lpstr>Diapositiva 11</vt:lpstr>
      <vt:lpstr>  Afectos que impulsan al individuo a vincularse de una u otra forma con los demás: 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Lupita</dc:creator>
  <cp:lastModifiedBy>Alexandra Aguiñaga</cp:lastModifiedBy>
  <cp:revision>24</cp:revision>
  <dcterms:created xsi:type="dcterms:W3CDTF">2012-08-30T23:26:50Z</dcterms:created>
  <dcterms:modified xsi:type="dcterms:W3CDTF">2012-08-31T04:00:23Z</dcterms:modified>
</cp:coreProperties>
</file>