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57" r:id="rId5"/>
    <p:sldId id="259" r:id="rId6"/>
    <p:sldId id="284" r:id="rId7"/>
    <p:sldId id="28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8" r:id="rId20"/>
    <p:sldId id="277" r:id="rId21"/>
    <p:sldId id="275" r:id="rId22"/>
    <p:sldId id="288" r:id="rId23"/>
    <p:sldId id="289" r:id="rId24"/>
    <p:sldId id="292" r:id="rId25"/>
    <p:sldId id="290" r:id="rId26"/>
    <p:sldId id="291" r:id="rId27"/>
    <p:sldId id="279" r:id="rId28"/>
    <p:sldId id="286" r:id="rId29"/>
    <p:sldId id="280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59871-0500-4472-A79E-08F3E428F94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C81DCD0-C83A-49DD-80E7-50362896B1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FAMILIAS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II</a:t>
          </a:r>
          <a:endParaRPr kumimoji="0" lang="es-E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BEE4013-0ABF-4FE6-9E85-087D700B9D34}" type="parTrans" cxnId="{76EFC306-D4A2-4B9E-8703-0127DBB59F2B}">
      <dgm:prSet/>
      <dgm:spPr/>
    </dgm:pt>
    <dgm:pt modelId="{5A56FCB8-F08C-404B-ABC9-E6037F5D2597}" type="sibTrans" cxnId="{76EFC306-D4A2-4B9E-8703-0127DBB59F2B}">
      <dgm:prSet/>
      <dgm:spPr/>
    </dgm:pt>
    <dgm:pt modelId="{8A31BDA3-29AB-400B-91C1-C3DFBF5C72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EVOLUCIÓN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FAMILIAR</a:t>
          </a:r>
          <a:endParaRPr kumimoji="0" lang="es-E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III</a:t>
          </a:r>
        </a:p>
      </dgm:t>
    </dgm:pt>
    <dgm:pt modelId="{093DCE9F-9174-4B42-9663-769A96CAF93C}" type="parTrans" cxnId="{88F3202B-F55C-4AC0-82E7-EA61543588F7}">
      <dgm:prSet/>
      <dgm:spPr/>
    </dgm:pt>
    <dgm:pt modelId="{09D6C907-481E-4DA0-95D5-436302FC5905}" type="sibTrans" cxnId="{88F3202B-F55C-4AC0-82E7-EA61543588F7}">
      <dgm:prSet/>
      <dgm:spPr/>
    </dgm:pt>
    <dgm:pt modelId="{AF7E862A-CF35-4237-83E0-CDE2B0AD30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EDUCADORAS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IV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B5E3CB8-3828-4DC2-81FB-C7C8165ECCA7}" type="parTrans" cxnId="{C7F95C83-7712-415D-B2E2-59E7237CA279}">
      <dgm:prSet/>
      <dgm:spPr/>
    </dgm:pt>
    <dgm:pt modelId="{C349A27E-1361-4E64-B6D7-5F8BA5ABAF45}" type="sibTrans" cxnId="{C7F95C83-7712-415D-B2E2-59E7237CA279}">
      <dgm:prSet/>
      <dgm:spPr/>
    </dgm:pt>
    <dgm:pt modelId="{F0D9ACD8-1F36-4960-AB61-3A06772F90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CONTEXTOS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 </a:t>
          </a:r>
          <a:endParaRPr kumimoji="0" lang="es-E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14F3BC6-0F52-4D81-9818-CCC17C82F477}" type="parTrans" cxnId="{1C7AB303-B853-4E16-BF55-41CEA1E67683}">
      <dgm:prSet/>
      <dgm:spPr/>
    </dgm:pt>
    <dgm:pt modelId="{6AE74CAB-6392-4BA0-BF2A-4B9CE328928D}" type="sibTrans" cxnId="{1C7AB303-B853-4E16-BF55-41CEA1E67683}">
      <dgm:prSet/>
      <dgm:spPr/>
    </dgm:pt>
    <dgm:pt modelId="{422BA11E-01C4-4D0C-AA74-E80851FCBEE1}" type="pres">
      <dgm:prSet presAssocID="{B9E59871-0500-4472-A79E-08F3E428F94C}" presName="cycle" presStyleCnt="0">
        <dgm:presLayoutVars>
          <dgm:dir/>
          <dgm:resizeHandles val="exact"/>
        </dgm:presLayoutVars>
      </dgm:prSet>
      <dgm:spPr/>
    </dgm:pt>
    <dgm:pt modelId="{2CF0AFC4-239B-449B-AD0F-8A73D7BA84FC}" type="pres">
      <dgm:prSet presAssocID="{5C81DCD0-C83A-49DD-80E7-50362896B1B1}" presName="dummy" presStyleCnt="0"/>
      <dgm:spPr/>
    </dgm:pt>
    <dgm:pt modelId="{FB4D8E53-5590-490F-9829-FE515A4B5DC2}" type="pres">
      <dgm:prSet presAssocID="{5C81DCD0-C83A-49DD-80E7-50362896B1B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37F15-D3A7-43C6-BB41-A6F3714CD84C}" type="pres">
      <dgm:prSet presAssocID="{5A56FCB8-F08C-404B-ABC9-E6037F5D2597}" presName="sibTrans" presStyleLbl="node1" presStyleIdx="0" presStyleCnt="4"/>
      <dgm:spPr/>
    </dgm:pt>
    <dgm:pt modelId="{E0581DF0-E389-4C26-804D-F26AC28838BA}" type="pres">
      <dgm:prSet presAssocID="{8A31BDA3-29AB-400B-91C1-C3DFBF5C7208}" presName="dummy" presStyleCnt="0"/>
      <dgm:spPr/>
    </dgm:pt>
    <dgm:pt modelId="{70286E25-6334-4B59-9417-12696E41FDB2}" type="pres">
      <dgm:prSet presAssocID="{8A31BDA3-29AB-400B-91C1-C3DFBF5C720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BC1A5-09F1-4D7B-A0C0-77F88092203E}" type="pres">
      <dgm:prSet presAssocID="{09D6C907-481E-4DA0-95D5-436302FC5905}" presName="sibTrans" presStyleLbl="node1" presStyleIdx="1" presStyleCnt="4"/>
      <dgm:spPr/>
    </dgm:pt>
    <dgm:pt modelId="{F4BEF64D-86C9-4C6E-9FD7-E83D58FAEF7D}" type="pres">
      <dgm:prSet presAssocID="{AF7E862A-CF35-4237-83E0-CDE2B0AD308D}" presName="dummy" presStyleCnt="0"/>
      <dgm:spPr/>
    </dgm:pt>
    <dgm:pt modelId="{0668E664-BE74-4784-B3B6-D2B05503799E}" type="pres">
      <dgm:prSet presAssocID="{AF7E862A-CF35-4237-83E0-CDE2B0AD308D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DAA1E-CACB-483D-A056-B3D8E58FF0CC}" type="pres">
      <dgm:prSet presAssocID="{C349A27E-1361-4E64-B6D7-5F8BA5ABAF45}" presName="sibTrans" presStyleLbl="node1" presStyleIdx="2" presStyleCnt="4"/>
      <dgm:spPr/>
    </dgm:pt>
    <dgm:pt modelId="{A8657285-8030-47D5-8990-24D2C73A35C1}" type="pres">
      <dgm:prSet presAssocID="{F0D9ACD8-1F36-4960-AB61-3A06772F90DF}" presName="dummy" presStyleCnt="0"/>
      <dgm:spPr/>
    </dgm:pt>
    <dgm:pt modelId="{887E61E0-FDBB-401E-9F3A-4D97AE8C61DF}" type="pres">
      <dgm:prSet presAssocID="{F0D9ACD8-1F36-4960-AB61-3A06772F90DF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B4CCD-93AF-44F2-8FD8-85C81FDC74E8}" type="pres">
      <dgm:prSet presAssocID="{6AE74CAB-6392-4BA0-BF2A-4B9CE328928D}" presName="sibTrans" presStyleLbl="node1" presStyleIdx="3" presStyleCnt="4"/>
      <dgm:spPr/>
    </dgm:pt>
  </dgm:ptLst>
  <dgm:cxnLst>
    <dgm:cxn modelId="{131B8BCC-588C-4BFF-BDD8-F56D1DC05348}" type="presOf" srcId="{5C81DCD0-C83A-49DD-80E7-50362896B1B1}" destId="{FB4D8E53-5590-490F-9829-FE515A4B5DC2}" srcOrd="0" destOrd="0" presId="urn:microsoft.com/office/officeart/2005/8/layout/cycle1"/>
    <dgm:cxn modelId="{29C204B0-0883-4395-AEC9-21316292D478}" type="presOf" srcId="{F0D9ACD8-1F36-4960-AB61-3A06772F90DF}" destId="{887E61E0-FDBB-401E-9F3A-4D97AE8C61DF}" srcOrd="0" destOrd="0" presId="urn:microsoft.com/office/officeart/2005/8/layout/cycle1"/>
    <dgm:cxn modelId="{76EFC306-D4A2-4B9E-8703-0127DBB59F2B}" srcId="{B9E59871-0500-4472-A79E-08F3E428F94C}" destId="{5C81DCD0-C83A-49DD-80E7-50362896B1B1}" srcOrd="0" destOrd="0" parTransId="{5BEE4013-0ABF-4FE6-9E85-087D700B9D34}" sibTransId="{5A56FCB8-F08C-404B-ABC9-E6037F5D2597}"/>
    <dgm:cxn modelId="{10FB40AD-D292-42B1-968D-D957517B0A10}" type="presOf" srcId="{6AE74CAB-6392-4BA0-BF2A-4B9CE328928D}" destId="{1F6B4CCD-93AF-44F2-8FD8-85C81FDC74E8}" srcOrd="0" destOrd="0" presId="urn:microsoft.com/office/officeart/2005/8/layout/cycle1"/>
    <dgm:cxn modelId="{FF771FB7-020C-412F-818C-3C9AE6361843}" type="presOf" srcId="{B9E59871-0500-4472-A79E-08F3E428F94C}" destId="{422BA11E-01C4-4D0C-AA74-E80851FCBEE1}" srcOrd="0" destOrd="0" presId="urn:microsoft.com/office/officeart/2005/8/layout/cycle1"/>
    <dgm:cxn modelId="{39922D73-642A-44A8-93D0-0AE546B05C3C}" type="presOf" srcId="{AF7E862A-CF35-4237-83E0-CDE2B0AD308D}" destId="{0668E664-BE74-4784-B3B6-D2B05503799E}" srcOrd="0" destOrd="0" presId="urn:microsoft.com/office/officeart/2005/8/layout/cycle1"/>
    <dgm:cxn modelId="{45EA7EC2-703F-4A6C-BF65-E55A3A1800EA}" type="presOf" srcId="{8A31BDA3-29AB-400B-91C1-C3DFBF5C7208}" destId="{70286E25-6334-4B59-9417-12696E41FDB2}" srcOrd="0" destOrd="0" presId="urn:microsoft.com/office/officeart/2005/8/layout/cycle1"/>
    <dgm:cxn modelId="{587A3DC2-1214-4BE2-AFF8-3C1FEF68883D}" type="presOf" srcId="{C349A27E-1361-4E64-B6D7-5F8BA5ABAF45}" destId="{B7FDAA1E-CACB-483D-A056-B3D8E58FF0CC}" srcOrd="0" destOrd="0" presId="urn:microsoft.com/office/officeart/2005/8/layout/cycle1"/>
    <dgm:cxn modelId="{0DC2F56A-FCEA-416E-AEE3-247CF8D21A22}" type="presOf" srcId="{09D6C907-481E-4DA0-95D5-436302FC5905}" destId="{176BC1A5-09F1-4D7B-A0C0-77F88092203E}" srcOrd="0" destOrd="0" presId="urn:microsoft.com/office/officeart/2005/8/layout/cycle1"/>
    <dgm:cxn modelId="{88F3202B-F55C-4AC0-82E7-EA61543588F7}" srcId="{B9E59871-0500-4472-A79E-08F3E428F94C}" destId="{8A31BDA3-29AB-400B-91C1-C3DFBF5C7208}" srcOrd="1" destOrd="0" parTransId="{093DCE9F-9174-4B42-9663-769A96CAF93C}" sibTransId="{09D6C907-481E-4DA0-95D5-436302FC5905}"/>
    <dgm:cxn modelId="{1C7AB303-B853-4E16-BF55-41CEA1E67683}" srcId="{B9E59871-0500-4472-A79E-08F3E428F94C}" destId="{F0D9ACD8-1F36-4960-AB61-3A06772F90DF}" srcOrd="3" destOrd="0" parTransId="{114F3BC6-0F52-4D81-9818-CCC17C82F477}" sibTransId="{6AE74CAB-6392-4BA0-BF2A-4B9CE328928D}"/>
    <dgm:cxn modelId="{C7F95C83-7712-415D-B2E2-59E7237CA279}" srcId="{B9E59871-0500-4472-A79E-08F3E428F94C}" destId="{AF7E862A-CF35-4237-83E0-CDE2B0AD308D}" srcOrd="2" destOrd="0" parTransId="{9B5E3CB8-3828-4DC2-81FB-C7C8165ECCA7}" sibTransId="{C349A27E-1361-4E64-B6D7-5F8BA5ABAF45}"/>
    <dgm:cxn modelId="{65952166-E278-4745-B4E8-29493C4897C4}" type="presOf" srcId="{5A56FCB8-F08C-404B-ABC9-E6037F5D2597}" destId="{A4A37F15-D3A7-43C6-BB41-A6F3714CD84C}" srcOrd="0" destOrd="0" presId="urn:microsoft.com/office/officeart/2005/8/layout/cycle1"/>
    <dgm:cxn modelId="{2D5464CD-2790-4B30-A916-F6DF783815E7}" type="presParOf" srcId="{422BA11E-01C4-4D0C-AA74-E80851FCBEE1}" destId="{2CF0AFC4-239B-449B-AD0F-8A73D7BA84FC}" srcOrd="0" destOrd="0" presId="urn:microsoft.com/office/officeart/2005/8/layout/cycle1"/>
    <dgm:cxn modelId="{8B750A40-9996-4969-9B9A-10E20499DCE4}" type="presParOf" srcId="{422BA11E-01C4-4D0C-AA74-E80851FCBEE1}" destId="{FB4D8E53-5590-490F-9829-FE515A4B5DC2}" srcOrd="1" destOrd="0" presId="urn:microsoft.com/office/officeart/2005/8/layout/cycle1"/>
    <dgm:cxn modelId="{585D0655-F0CD-45D4-89D0-CBAE10B6F67F}" type="presParOf" srcId="{422BA11E-01C4-4D0C-AA74-E80851FCBEE1}" destId="{A4A37F15-D3A7-43C6-BB41-A6F3714CD84C}" srcOrd="2" destOrd="0" presId="urn:microsoft.com/office/officeart/2005/8/layout/cycle1"/>
    <dgm:cxn modelId="{D770AA3B-FEC3-439E-919B-214C415AEDB6}" type="presParOf" srcId="{422BA11E-01C4-4D0C-AA74-E80851FCBEE1}" destId="{E0581DF0-E389-4C26-804D-F26AC28838BA}" srcOrd="3" destOrd="0" presId="urn:microsoft.com/office/officeart/2005/8/layout/cycle1"/>
    <dgm:cxn modelId="{D15BF943-C713-41EF-8314-76D0961A7403}" type="presParOf" srcId="{422BA11E-01C4-4D0C-AA74-E80851FCBEE1}" destId="{70286E25-6334-4B59-9417-12696E41FDB2}" srcOrd="4" destOrd="0" presId="urn:microsoft.com/office/officeart/2005/8/layout/cycle1"/>
    <dgm:cxn modelId="{87BF0A0E-DF7F-4A03-BBA5-7247FDDF6B41}" type="presParOf" srcId="{422BA11E-01C4-4D0C-AA74-E80851FCBEE1}" destId="{176BC1A5-09F1-4D7B-A0C0-77F88092203E}" srcOrd="5" destOrd="0" presId="urn:microsoft.com/office/officeart/2005/8/layout/cycle1"/>
    <dgm:cxn modelId="{51C47116-2948-4D50-9D30-A30105F0E8C7}" type="presParOf" srcId="{422BA11E-01C4-4D0C-AA74-E80851FCBEE1}" destId="{F4BEF64D-86C9-4C6E-9FD7-E83D58FAEF7D}" srcOrd="6" destOrd="0" presId="urn:microsoft.com/office/officeart/2005/8/layout/cycle1"/>
    <dgm:cxn modelId="{E88D7143-AB3B-4217-87AB-9C3F98D389B1}" type="presParOf" srcId="{422BA11E-01C4-4D0C-AA74-E80851FCBEE1}" destId="{0668E664-BE74-4784-B3B6-D2B05503799E}" srcOrd="7" destOrd="0" presId="urn:microsoft.com/office/officeart/2005/8/layout/cycle1"/>
    <dgm:cxn modelId="{7CE16E5B-099B-4816-945A-101F67DAF3EF}" type="presParOf" srcId="{422BA11E-01C4-4D0C-AA74-E80851FCBEE1}" destId="{B7FDAA1E-CACB-483D-A056-B3D8E58FF0CC}" srcOrd="8" destOrd="0" presId="urn:microsoft.com/office/officeart/2005/8/layout/cycle1"/>
    <dgm:cxn modelId="{30796E7A-6150-48C6-B2B4-2BBE2475C5DB}" type="presParOf" srcId="{422BA11E-01C4-4D0C-AA74-E80851FCBEE1}" destId="{A8657285-8030-47D5-8990-24D2C73A35C1}" srcOrd="9" destOrd="0" presId="urn:microsoft.com/office/officeart/2005/8/layout/cycle1"/>
    <dgm:cxn modelId="{A4296B60-B622-4036-81EC-DAAC3CC6109F}" type="presParOf" srcId="{422BA11E-01C4-4D0C-AA74-E80851FCBEE1}" destId="{887E61E0-FDBB-401E-9F3A-4D97AE8C61DF}" srcOrd="10" destOrd="0" presId="urn:microsoft.com/office/officeart/2005/8/layout/cycle1"/>
    <dgm:cxn modelId="{9DA7E630-68F2-41D1-919F-4411C22DACE0}" type="presParOf" srcId="{422BA11E-01C4-4D0C-AA74-E80851FCBEE1}" destId="{1F6B4CCD-93AF-44F2-8FD8-85C81FDC74E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D8E53-5590-490F-9829-FE515A4B5DC2}">
      <dsp:nvSpPr>
        <dsp:cNvPr id="0" name=""/>
        <dsp:cNvSpPr/>
      </dsp:nvSpPr>
      <dsp:spPr>
        <a:xfrm>
          <a:off x="4476711" y="112853"/>
          <a:ext cx="1783453" cy="17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FAMILIAS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II</a:t>
          </a:r>
          <a:endParaRPr kumimoji="0" lang="es-E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476711" y="112853"/>
        <a:ext cx="1783453" cy="1783453"/>
      </dsp:txXfrm>
    </dsp:sp>
    <dsp:sp modelId="{A4A37F15-D3A7-43C6-BB41-A6F3714CD84C}">
      <dsp:nvSpPr>
        <dsp:cNvPr id="0" name=""/>
        <dsp:cNvSpPr/>
      </dsp:nvSpPr>
      <dsp:spPr>
        <a:xfrm>
          <a:off x="1332760" y="54"/>
          <a:ext cx="5040204" cy="5040204"/>
        </a:xfrm>
        <a:prstGeom prst="circularArrow">
          <a:avLst>
            <a:gd name="adj1" fmla="val 6900"/>
            <a:gd name="adj2" fmla="val 465187"/>
            <a:gd name="adj3" fmla="val 550108"/>
            <a:gd name="adj4" fmla="val 2058470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86E25-6334-4B59-9417-12696E41FDB2}">
      <dsp:nvSpPr>
        <dsp:cNvPr id="0" name=""/>
        <dsp:cNvSpPr/>
      </dsp:nvSpPr>
      <dsp:spPr>
        <a:xfrm>
          <a:off x="4476711" y="3144005"/>
          <a:ext cx="1783453" cy="17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EVOLUCIÓN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FAMILIAR</a:t>
          </a:r>
          <a:endParaRPr kumimoji="0" lang="es-E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III</a:t>
          </a:r>
        </a:p>
      </dsp:txBody>
      <dsp:txXfrm>
        <a:off x="4476711" y="3144005"/>
        <a:ext cx="1783453" cy="1783453"/>
      </dsp:txXfrm>
    </dsp:sp>
    <dsp:sp modelId="{176BC1A5-09F1-4D7B-A0C0-77F88092203E}">
      <dsp:nvSpPr>
        <dsp:cNvPr id="0" name=""/>
        <dsp:cNvSpPr/>
      </dsp:nvSpPr>
      <dsp:spPr>
        <a:xfrm>
          <a:off x="1332760" y="54"/>
          <a:ext cx="5040204" cy="5040204"/>
        </a:xfrm>
        <a:prstGeom prst="circularArrow">
          <a:avLst>
            <a:gd name="adj1" fmla="val 6900"/>
            <a:gd name="adj2" fmla="val 465187"/>
            <a:gd name="adj3" fmla="val 5950108"/>
            <a:gd name="adj4" fmla="val 438470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8E664-BE74-4784-B3B6-D2B05503799E}">
      <dsp:nvSpPr>
        <dsp:cNvPr id="0" name=""/>
        <dsp:cNvSpPr/>
      </dsp:nvSpPr>
      <dsp:spPr>
        <a:xfrm>
          <a:off x="1445559" y="3144005"/>
          <a:ext cx="1783453" cy="17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EDUCADORAS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IV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445559" y="3144005"/>
        <a:ext cx="1783453" cy="1783453"/>
      </dsp:txXfrm>
    </dsp:sp>
    <dsp:sp modelId="{B7FDAA1E-CACB-483D-A056-B3D8E58FF0CC}">
      <dsp:nvSpPr>
        <dsp:cNvPr id="0" name=""/>
        <dsp:cNvSpPr/>
      </dsp:nvSpPr>
      <dsp:spPr>
        <a:xfrm>
          <a:off x="1332760" y="54"/>
          <a:ext cx="5040204" cy="5040204"/>
        </a:xfrm>
        <a:prstGeom prst="circularArrow">
          <a:avLst>
            <a:gd name="adj1" fmla="val 6900"/>
            <a:gd name="adj2" fmla="val 465187"/>
            <a:gd name="adj3" fmla="val 11350108"/>
            <a:gd name="adj4" fmla="val 978470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E61E0-FDBB-401E-9F3A-4D97AE8C61DF}">
      <dsp:nvSpPr>
        <dsp:cNvPr id="0" name=""/>
        <dsp:cNvSpPr/>
      </dsp:nvSpPr>
      <dsp:spPr>
        <a:xfrm>
          <a:off x="1445559" y="112853"/>
          <a:ext cx="1783453" cy="17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CONTEXTOS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Bloque I </a:t>
          </a:r>
          <a:endParaRPr kumimoji="0" lang="es-ES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445559" y="112853"/>
        <a:ext cx="1783453" cy="1783453"/>
      </dsp:txXfrm>
    </dsp:sp>
    <dsp:sp modelId="{1F6B4CCD-93AF-44F2-8FD8-85C81FDC74E8}">
      <dsp:nvSpPr>
        <dsp:cNvPr id="0" name=""/>
        <dsp:cNvSpPr/>
      </dsp:nvSpPr>
      <dsp:spPr>
        <a:xfrm>
          <a:off x="1332760" y="54"/>
          <a:ext cx="5040204" cy="5040204"/>
        </a:xfrm>
        <a:prstGeom prst="circularArrow">
          <a:avLst>
            <a:gd name="adj1" fmla="val 6900"/>
            <a:gd name="adj2" fmla="val 465187"/>
            <a:gd name="adj3" fmla="val 16750108"/>
            <a:gd name="adj4" fmla="val 15184704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2D38-A22B-4231-8C31-A456D330441C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5428-F77C-4501-B1B8-811DB0C8A1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85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7632-D1B6-4AD9-8AB5-5FE8190D3CCD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5428-F77C-4501-B1B8-811DB0C8A187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CDC5-BA08-42BC-A299-234C65A78B9A}" type="datetimeFigureOut">
              <a:rPr lang="es-MX" smtClean="0"/>
              <a:pPr/>
              <a:t>21/08/2013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38F-46F7-407C-9433-CE7A27443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5to Semestre de la Licenciatura en Educación Preescolar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7429552" cy="3429024"/>
          </a:xfrm>
        </p:spPr>
        <p:txBody>
          <a:bodyPr>
            <a:normAutofit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ENTORNO FAMILIAR Y SOCIAL I</a:t>
            </a: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endParaRPr lang="es-MX" b="1" i="1" dirty="0" smtClean="0">
              <a:solidFill>
                <a:schemeClr val="bg1"/>
              </a:solidFill>
            </a:endParaRPr>
          </a:p>
          <a:p>
            <a:r>
              <a:rPr lang="es-MX" sz="2000" b="1" i="1" dirty="0" smtClean="0">
                <a:solidFill>
                  <a:schemeClr val="bg1"/>
                </a:solidFill>
              </a:rPr>
              <a:t>Profa.                                         </a:t>
            </a:r>
            <a:r>
              <a:rPr lang="es-MX" sz="2000" b="1" i="1" dirty="0" smtClean="0">
                <a:solidFill>
                  <a:schemeClr val="bg1"/>
                </a:solidFill>
              </a:rPr>
              <a:t>Profa. Olga María Mendoza Guerrero</a:t>
            </a:r>
          </a:p>
          <a:p>
            <a:pPr algn="r"/>
            <a:endParaRPr lang="es-MX" sz="2000" b="1" i="1" dirty="0" smtClean="0">
              <a:solidFill>
                <a:schemeClr val="bg1"/>
              </a:solidFill>
            </a:endParaRPr>
          </a:p>
          <a:p>
            <a:pPr algn="r"/>
            <a:endParaRPr lang="es-MX" sz="2000" b="1" i="1" dirty="0">
              <a:solidFill>
                <a:schemeClr val="bg1"/>
              </a:solidFill>
            </a:endParaRPr>
          </a:p>
          <a:p>
            <a:pPr algn="r"/>
            <a:r>
              <a:rPr lang="es-MX" sz="2000" b="1" i="1" dirty="0" smtClean="0">
                <a:solidFill>
                  <a:schemeClr val="bg1"/>
                </a:solidFill>
              </a:rPr>
              <a:t>Agosto 2013</a:t>
            </a:r>
            <a:endParaRPr lang="es-MX" sz="2000" b="1" i="1" dirty="0" smtClean="0">
              <a:solidFill>
                <a:schemeClr val="bg1"/>
              </a:solidFill>
            </a:endParaRPr>
          </a:p>
          <a:p>
            <a:endParaRPr lang="es-MX" sz="2000" b="1" i="1" dirty="0" smtClean="0">
              <a:solidFill>
                <a:schemeClr val="bg1"/>
              </a:solidFill>
            </a:endParaRPr>
          </a:p>
        </p:txBody>
      </p:sp>
      <p:pic>
        <p:nvPicPr>
          <p:cNvPr id="15362" name="Picture 2" descr="http://t2.gstatic.com/images?q=tbn:ANd9GcQ1F_4g1UZON-vX_VEpm_FIUVWWC5R00GLvz_hf5_89mglpBRv9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928694" cy="618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0" name="Picture 2" descr="http://t3.gstatic.com/images?q=tbn:ANd9GcS_XiKUeGvHnLIsbzTsLSWhTI72nvS7g_4Z-Kg6ERY-82Z9htD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2928958" cy="2915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928662" y="285728"/>
            <a:ext cx="7500990" cy="621510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2.Dominio de los propósitos y contenidos de la educación preescolar.</a:t>
            </a:r>
            <a:endParaRPr lang="es-MX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500042"/>
            <a:ext cx="8643998" cy="5715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/>
              <a:t> </a:t>
            </a:r>
            <a:r>
              <a:rPr lang="es-MX" sz="3200" dirty="0" smtClean="0"/>
              <a:t>Reconoce la educación preescolar como un servicio que promueve la democratización de las oportunidades de desarrollo de la población infantil y que contribuye a compensar las desigualdades culturales y sociales de origen.</a:t>
            </a:r>
          </a:p>
          <a:p>
            <a:pPr>
              <a:buFont typeface="Arial" pitchFamily="34" charset="0"/>
              <a:buChar char="•"/>
            </a:pPr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</a:t>
            </a:r>
            <a:r>
              <a:rPr lang="es-MX" sz="3200" dirty="0" smtClean="0"/>
              <a:t>Sabe establecer una correspondencia adecuada entre la naturaleza y grado de complejidad de los propósitos básicos que pretende lograr la educación preescolar con los procesos cognitivos y el nivel de desarrollo de los niños.</a:t>
            </a:r>
            <a:endParaRPr lang="es-MX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1000100" y="500042"/>
            <a:ext cx="7072362" cy="578647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>
                <a:solidFill>
                  <a:schemeClr val="tx1"/>
                </a:solidFill>
              </a:rPr>
              <a:t>3.Competencias didácticas.</a:t>
            </a:r>
            <a:endParaRPr lang="es-MX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8143932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Reconoce las diferencias individuales de los educandos que influyen en los procesos de aprendizaje y aplica estrategias didácticas para estimularlos; en especial es capaz de favorecer el aprendizaje de los niños en condiciones familiares y sociales.</a:t>
            </a:r>
          </a:p>
          <a:p>
            <a:endParaRPr lang="es-MX" sz="3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3200" dirty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Identifica las necesidades especiales de educación que pueden presentar algunos alumnos, las atiende si es posible mediante propuestas particulares y sabe dónde obtener orientación y apoyo.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000232" y="285728"/>
            <a:ext cx="5286412" cy="378621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4.Identidad profesional y ética.</a:t>
            </a:r>
            <a:endParaRPr lang="es-MX" sz="3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4429132"/>
            <a:ext cx="83582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Conoce los principales problemas, necesidades y deficiencia que deben resolverse para fortalecer el sistema educativo en especial las que se ubican en su campo de trabajo y en la entidad donde vive.</a:t>
            </a:r>
            <a:endParaRPr lang="es-MX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285720" y="0"/>
            <a:ext cx="8643998" cy="6858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 smtClean="0"/>
              <a:t>5.- Capacidad de percepción y respuesta a las condiciones sociales del entorno de la escuela.</a:t>
            </a:r>
            <a:endParaRPr lang="es-MX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642918"/>
            <a:ext cx="7929618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200" dirty="0" smtClean="0"/>
              <a:t> Valora la función educativa de la familia, se relaciona con las madres y los padres de los alumnos de forma receptiva, colaborativa y respetuosa, y es capaz de orientarlos a que participen en la formación.</a:t>
            </a:r>
          </a:p>
          <a:p>
            <a:endParaRPr lang="es-MX" sz="3200" dirty="0" smtClean="0"/>
          </a:p>
          <a:p>
            <a:pPr>
              <a:buFont typeface="Arial" pitchFamily="34" charset="0"/>
              <a:buChar char="•"/>
            </a:pPr>
            <a:r>
              <a:rPr lang="es-MX" sz="3200" dirty="0"/>
              <a:t> P</a:t>
            </a:r>
            <a:r>
              <a:rPr lang="es-MX" sz="3200" dirty="0" smtClean="0"/>
              <a:t>romueve la solidaridad y el apoyo de la comunidad hacia la escuela tomando en cuenta los recursos y limitaciones del medio donde trabajan.</a:t>
            </a:r>
            <a:endParaRPr lang="es-MX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 Análisis de las experiencias obtenidas en los Jardines de Niños.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500034" y="1428736"/>
            <a:ext cx="2286016" cy="200026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Seguimientos</a:t>
            </a:r>
            <a:endParaRPr lang="es-MX" dirty="0"/>
          </a:p>
        </p:txBody>
      </p:sp>
      <p:sp>
        <p:nvSpPr>
          <p:cNvPr id="4" name="3 Estrella de 5 puntas"/>
          <p:cNvSpPr/>
          <p:nvPr/>
        </p:nvSpPr>
        <p:spPr>
          <a:xfrm>
            <a:off x="1214414" y="3714752"/>
            <a:ext cx="2286016" cy="200026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Entrevistas</a:t>
            </a:r>
            <a:endParaRPr lang="es-MX" dirty="0"/>
          </a:p>
        </p:txBody>
      </p:sp>
      <p:sp>
        <p:nvSpPr>
          <p:cNvPr id="5" name="4 Estrella de 5 puntas"/>
          <p:cNvSpPr/>
          <p:nvPr/>
        </p:nvSpPr>
        <p:spPr>
          <a:xfrm>
            <a:off x="3571868" y="4572008"/>
            <a:ext cx="2286016" cy="200026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 prueba</a:t>
            </a:r>
            <a:endParaRPr lang="es-MX" dirty="0"/>
          </a:p>
        </p:txBody>
      </p:sp>
      <p:sp>
        <p:nvSpPr>
          <p:cNvPr id="6" name="5 Estrella de 5 puntas"/>
          <p:cNvSpPr/>
          <p:nvPr/>
        </p:nvSpPr>
        <p:spPr>
          <a:xfrm>
            <a:off x="6000760" y="3929066"/>
            <a:ext cx="2286016" cy="200026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Conocimiento</a:t>
            </a:r>
            <a:endParaRPr lang="es-MX" dirty="0"/>
          </a:p>
        </p:txBody>
      </p:sp>
      <p:sp>
        <p:nvSpPr>
          <p:cNvPr id="7" name="6 Estrella de 5 puntas"/>
          <p:cNvSpPr/>
          <p:nvPr/>
        </p:nvSpPr>
        <p:spPr>
          <a:xfrm>
            <a:off x="6643702" y="1643050"/>
            <a:ext cx="2286016" cy="200026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Evaluaciónes</a:t>
            </a:r>
            <a:endParaRPr lang="es-MX" dirty="0"/>
          </a:p>
        </p:txBody>
      </p:sp>
      <p:pic>
        <p:nvPicPr>
          <p:cNvPr id="10" name="9 Imagen" descr="anali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57" y="1928802"/>
            <a:ext cx="3628146" cy="23622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Evaluación: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6432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sz="2600" dirty="0" smtClean="0">
                <a:solidFill>
                  <a:schemeClr val="bg1"/>
                </a:solidFill>
              </a:rPr>
              <a:t>Exámenes…………………………………………….40%</a:t>
            </a:r>
          </a:p>
          <a:p>
            <a:r>
              <a:rPr lang="es-MX" sz="2600" dirty="0">
                <a:solidFill>
                  <a:schemeClr val="bg1"/>
                </a:solidFill>
              </a:rPr>
              <a:t> </a:t>
            </a:r>
            <a:r>
              <a:rPr lang="es-MX" sz="2600" dirty="0" smtClean="0">
                <a:solidFill>
                  <a:schemeClr val="bg1"/>
                </a:solidFill>
              </a:rPr>
              <a:t>Trabajos escritos</a:t>
            </a:r>
            <a:r>
              <a:rPr lang="es-MX" sz="2600" dirty="0" smtClean="0">
                <a:solidFill>
                  <a:schemeClr val="bg1"/>
                </a:solidFill>
              </a:rPr>
              <a:t>………………………………….20</a:t>
            </a:r>
            <a:r>
              <a:rPr lang="es-MX" sz="2600" dirty="0" smtClean="0">
                <a:solidFill>
                  <a:schemeClr val="bg1"/>
                </a:solidFill>
              </a:rPr>
              <a:t>%</a:t>
            </a:r>
          </a:p>
          <a:p>
            <a:r>
              <a:rPr lang="es-MX" sz="2600" dirty="0" smtClean="0">
                <a:solidFill>
                  <a:schemeClr val="bg1"/>
                </a:solidFill>
              </a:rPr>
              <a:t> Exposiciones, participaciones y manejo de materiales…………………………….……………..10%</a:t>
            </a:r>
          </a:p>
          <a:p>
            <a:r>
              <a:rPr lang="es-MX" sz="2600" dirty="0" smtClean="0">
                <a:solidFill>
                  <a:schemeClr val="bg1"/>
                </a:solidFill>
              </a:rPr>
              <a:t>Observación y Práctica Docente</a:t>
            </a:r>
            <a:r>
              <a:rPr lang="es-MX" sz="2600" dirty="0" smtClean="0">
                <a:solidFill>
                  <a:schemeClr val="bg1"/>
                </a:solidFill>
              </a:rPr>
              <a:t>……………</a:t>
            </a:r>
            <a:r>
              <a:rPr lang="es-MX" sz="2600" dirty="0">
                <a:solidFill>
                  <a:schemeClr val="bg1"/>
                </a:solidFill>
              </a:rPr>
              <a:t>1</a:t>
            </a:r>
            <a:r>
              <a:rPr lang="es-MX" sz="2600" dirty="0" smtClean="0">
                <a:solidFill>
                  <a:schemeClr val="bg1"/>
                </a:solidFill>
              </a:rPr>
              <a:t>5%</a:t>
            </a:r>
          </a:p>
          <a:p>
            <a:r>
              <a:rPr lang="es-MX" sz="2600" dirty="0" smtClean="0">
                <a:solidFill>
                  <a:schemeClr val="bg1"/>
                </a:solidFill>
              </a:rPr>
              <a:t>Portafolio………………………………………………15%</a:t>
            </a:r>
            <a:endParaRPr lang="es-MX" sz="2600" dirty="0" smtClean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4357694"/>
            <a:ext cx="814393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Diagnóstico…………..……12 y 13 de Sept. ´</a:t>
            </a:r>
            <a:r>
              <a:rPr lang="es-MX" sz="3200" dirty="0" smtClean="0"/>
              <a:t>13</a:t>
            </a:r>
            <a:endParaRPr lang="es-MX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Primer Período</a:t>
            </a:r>
            <a:r>
              <a:rPr lang="es-MX" sz="3200" dirty="0" smtClean="0"/>
              <a:t>……...02,03</a:t>
            </a:r>
            <a:r>
              <a:rPr lang="es-MX" sz="3200" dirty="0" smtClean="0"/>
              <a:t>, 04 </a:t>
            </a:r>
            <a:r>
              <a:rPr lang="es-MX" sz="3200" dirty="0" smtClean="0"/>
              <a:t>de </a:t>
            </a:r>
            <a:r>
              <a:rPr lang="es-MX" sz="3200" dirty="0" smtClean="0"/>
              <a:t>Oct. ´</a:t>
            </a:r>
            <a:r>
              <a:rPr lang="es-MX" sz="3200" dirty="0" smtClean="0"/>
              <a:t>13</a:t>
            </a:r>
            <a:endParaRPr lang="es-MX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 Segundo Período</a:t>
            </a:r>
            <a:r>
              <a:rPr lang="es-MX" sz="3200" dirty="0" smtClean="0"/>
              <a:t>…..…11,12,13 de Nov´13 </a:t>
            </a:r>
            <a:endParaRPr lang="es-MX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3200" dirty="0" smtClean="0"/>
              <a:t>Tercer Período</a:t>
            </a:r>
            <a:r>
              <a:rPr lang="es-MX" sz="3200" dirty="0" smtClean="0"/>
              <a:t>…………13, 14</a:t>
            </a:r>
            <a:r>
              <a:rPr lang="es-MX" sz="3200" dirty="0" smtClean="0"/>
              <a:t>, 15 </a:t>
            </a:r>
            <a:r>
              <a:rPr lang="es-MX" sz="3200" dirty="0" smtClean="0"/>
              <a:t>de </a:t>
            </a:r>
            <a:r>
              <a:rPr lang="es-MX" sz="3200" dirty="0" smtClean="0"/>
              <a:t>Ene. ´</a:t>
            </a:r>
            <a:r>
              <a:rPr lang="es-MX" sz="3200" dirty="0" smtClean="0"/>
              <a:t>14 </a:t>
            </a:r>
            <a:endParaRPr lang="es-MX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bajo"/>
          <p:cNvSpPr/>
          <p:nvPr/>
        </p:nvSpPr>
        <p:spPr>
          <a:xfrm>
            <a:off x="642910" y="285728"/>
            <a:ext cx="4286280" cy="6215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Vinculación con otros cursos.</a:t>
            </a:r>
          </a:p>
          <a:p>
            <a:pPr algn="ctr"/>
            <a:endParaRPr lang="es-MX" sz="3200" dirty="0"/>
          </a:p>
        </p:txBody>
      </p:sp>
      <p:pic>
        <p:nvPicPr>
          <p:cNvPr id="31746" name="Picture 2" descr="http://t1.gstatic.com/images?q=tbn:ANd9GcSL18GovaQ2PgwTFSC3wGquiWlqCqx3Jd7Gej1Dh9-h82RTF3f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1637" y="1500174"/>
            <a:ext cx="346365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ENFOQUE DE LA ASIGNATURA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En la materia se estudia la familia como el contexto más inmediato con el que se relaciona el niño. Se destaca la diversidad, los problemas que enfrentan las familias y sus posibles efectos sobre los niños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sz="2600" dirty="0" smtClean="0">
                <a:solidFill>
                  <a:schemeClr val="bg1"/>
                </a:solidFill>
              </a:rPr>
              <a:t>Se realiza un análisis de los contextos que viven las familias  poniendo énfasis en la diversidad .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/>
              <a:t> la materia se estudia la familia como el contexto más inmediato con el que se relaciona el niño. Se destaca la diversidad, los problemas que enfrentan las familias y sus posibles efectos s</a:t>
            </a:r>
          </a:p>
        </p:txBody>
      </p:sp>
      <p:pic>
        <p:nvPicPr>
          <p:cNvPr id="5" name="4 Imagen" descr="entorno famili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3115687" cy="28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3657" y="142875"/>
            <a:ext cx="8644593" cy="6503988"/>
            <a:chOff x="-230" y="119"/>
            <a:chExt cx="5922" cy="386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729" y="346"/>
              <a:ext cx="1825" cy="549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OBSERVACIÓN 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Y PRÁCTICA DOCENTE IV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24" y="2074"/>
              <a:ext cx="1243" cy="3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ASIGNATURA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REGIONAL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663" y="3220"/>
              <a:ext cx="2572" cy="3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TALLER DE DISEÑO</a:t>
              </a:r>
            </a:p>
            <a:p>
              <a:pPr algn="ctr"/>
              <a:r>
                <a:rPr lang="es-MX" sz="1800" b="1" dirty="0">
                  <a:solidFill>
                    <a:srgbClr val="3333CC"/>
                  </a:solidFill>
                </a:rPr>
                <a:t>ACTIVIDADES DIDACTICAS II</a:t>
              </a:r>
              <a:endParaRPr lang="es-ES" sz="1800" b="1" dirty="0">
                <a:solidFill>
                  <a:srgbClr val="3333CC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-230" y="246"/>
              <a:ext cx="1296" cy="714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b="1" dirty="0" smtClean="0">
                  <a:solidFill>
                    <a:srgbClr val="FF6600"/>
                  </a:solidFill>
                </a:rPr>
                <a:t>Necesidades educativas especiales</a:t>
              </a:r>
              <a:endParaRPr lang="es-ES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059" y="663"/>
              <a:ext cx="1633" cy="212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b="1">
                  <a:solidFill>
                    <a:srgbClr val="FF6600"/>
                  </a:solidFill>
                </a:rPr>
                <a:t>Asignatura Regional II</a:t>
              </a:r>
              <a:endParaRPr lang="es-ES" sz="1600" b="1">
                <a:solidFill>
                  <a:srgbClr val="FF6600"/>
                </a:solidFill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2" y="1031"/>
              <a:ext cx="953" cy="933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0070C0"/>
                  </a:solidFill>
                </a:rPr>
                <a:t>Actividades para el fomento de la salud física y emocional del niño</a:t>
              </a:r>
              <a:endParaRPr lang="es-ES" sz="1600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843" y="3630"/>
              <a:ext cx="680" cy="288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Impacto y diversidad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37" y="3113"/>
              <a:ext cx="793" cy="714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0000"/>
                  </a:solidFill>
                </a:rPr>
                <a:t>Entorno Familiar y Social II</a:t>
              </a:r>
              <a:endParaRPr lang="es-E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24" y="3585"/>
              <a:ext cx="862" cy="402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Diferentes formas de trabajo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695" y="3294"/>
              <a:ext cx="816" cy="549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b="1" dirty="0">
                  <a:solidFill>
                    <a:srgbClr val="FF6600"/>
                  </a:solidFill>
                </a:rPr>
                <a:t>Seminario de TSHPE</a:t>
              </a:r>
              <a:endParaRPr lang="es-ES" sz="1800" b="1" dirty="0">
                <a:solidFill>
                  <a:srgbClr val="FF6600"/>
                </a:solidFill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 rot="-2414961">
              <a:off x="3272" y="2589"/>
              <a:ext cx="1189" cy="402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200">
                  <a:solidFill>
                    <a:srgbClr val="000000"/>
                  </a:solidFill>
                </a:rPr>
                <a:t>Metodología por modalidades y estrategias</a:t>
              </a:r>
              <a:endParaRPr lang="es-ES" sz="1200">
                <a:solidFill>
                  <a:srgbClr val="000000"/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rot="18284825">
              <a:off x="2563" y="1656"/>
              <a:ext cx="1495" cy="633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800" dirty="0">
                  <a:solidFill>
                    <a:srgbClr val="0070C0"/>
                  </a:solidFill>
                </a:rPr>
                <a:t>Adecuación de actividad práctica del contexto de trabajo</a:t>
              </a:r>
              <a:endParaRPr lang="es-ES" sz="18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24" y="119"/>
              <a:ext cx="1769" cy="421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0066"/>
                  </a:solidFill>
                </a:rPr>
                <a:t>Contexto Urbano Marginado</a:t>
              </a:r>
              <a:endParaRPr lang="es-ES" sz="2000" b="1" dirty="0">
                <a:solidFill>
                  <a:srgbClr val="FF0066"/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 rot="16200000">
              <a:off x="-503" y="1930"/>
              <a:ext cx="1769" cy="232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1600" dirty="0">
                  <a:solidFill>
                    <a:srgbClr val="FF0000"/>
                  </a:solidFill>
                </a:rPr>
                <a:t>Hábitos</a:t>
              </a:r>
              <a:endParaRPr lang="es-E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64" y="1186"/>
              <a:ext cx="44" cy="197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21" y="1117"/>
              <a:ext cx="0" cy="195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5057" y="935"/>
              <a:ext cx="0" cy="1179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1111" y="709"/>
              <a:ext cx="723" cy="32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346" y="726"/>
              <a:ext cx="759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653" y="935"/>
              <a:ext cx="1815" cy="2224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467" y="2106"/>
              <a:ext cx="1225" cy="421"/>
            </a:xfrm>
            <a:prstGeom prst="rect">
              <a:avLst/>
            </a:prstGeom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s-MX" sz="2000" b="1" dirty="0">
                  <a:solidFill>
                    <a:srgbClr val="FF6600"/>
                  </a:solidFill>
                </a:rPr>
                <a:t>Gestión Escolar</a:t>
              </a:r>
              <a:endParaRPr lang="es-ES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3659" y="2523"/>
              <a:ext cx="1081" cy="707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4076" y="3402"/>
              <a:ext cx="618" cy="28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884" y="3475"/>
              <a:ext cx="771" cy="0"/>
            </a:xfrm>
            <a:prstGeom prst="line">
              <a:avLst/>
            </a:prstGeom>
            <a:ln w="2857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endParaRPr lang="es-MX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Materiales a utilizar: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Planes.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Programas.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Antología.</a:t>
            </a:r>
            <a:endParaRPr lang="es-MX" dirty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 Videos.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Multimedia.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Apoyos.</a:t>
            </a: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Páginas web…</a:t>
            </a:r>
          </a:p>
        </p:txBody>
      </p:sp>
      <p:pic>
        <p:nvPicPr>
          <p:cNvPr id="35842" name="Picture 2" descr="http://t3.gstatic.com/images?q=tbn:ANd9GcT4-_eBVViS7w7Z7p3ebv6HpL2kAYld7IUJKlf3XIy7pOCGQymX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086317" cy="4136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</a:t>
            </a: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286676" cy="58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846231"/>
            <a:ext cx="7286676" cy="573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329642" cy="26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III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874" y="901860"/>
            <a:ext cx="8694406" cy="52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</a:rPr>
              <a:t>Bloque IV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04271" y="3244334"/>
            <a:ext cx="73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MCBZ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5579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Semanas de observación y práctica docente: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 1er. Visita previa</a:t>
            </a:r>
            <a:r>
              <a:rPr lang="es-MX" dirty="0" smtClean="0">
                <a:solidFill>
                  <a:schemeClr val="bg1"/>
                </a:solidFill>
              </a:rPr>
              <a:t>……………….</a:t>
            </a:r>
            <a:r>
              <a:rPr lang="es-MX" dirty="0" smtClean="0">
                <a:solidFill>
                  <a:schemeClr val="bg1"/>
                </a:solidFill>
              </a:rPr>
              <a:t>11 </a:t>
            </a:r>
            <a:r>
              <a:rPr lang="es-MX" dirty="0" smtClean="0">
                <a:solidFill>
                  <a:schemeClr val="bg1"/>
                </a:solidFill>
              </a:rPr>
              <a:t>de </a:t>
            </a:r>
            <a:r>
              <a:rPr lang="es-MX" dirty="0" smtClean="0">
                <a:solidFill>
                  <a:schemeClr val="bg1"/>
                </a:solidFill>
              </a:rPr>
              <a:t>octubre ´</a:t>
            </a:r>
            <a:r>
              <a:rPr lang="es-MX" dirty="0" smtClean="0">
                <a:solidFill>
                  <a:schemeClr val="bg1"/>
                </a:solidFill>
              </a:rPr>
              <a:t>13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1er . Jornada de OPD………..</a:t>
            </a:r>
            <a:r>
              <a:rPr lang="es-MX" dirty="0" smtClean="0">
                <a:solidFill>
                  <a:schemeClr val="bg1"/>
                </a:solidFill>
              </a:rPr>
              <a:t>21 – 25 </a:t>
            </a:r>
            <a:r>
              <a:rPr lang="es-MX" dirty="0" smtClean="0">
                <a:solidFill>
                  <a:schemeClr val="bg1"/>
                </a:solidFill>
              </a:rPr>
              <a:t>de oct. ´</a:t>
            </a:r>
            <a:r>
              <a:rPr lang="es-MX" dirty="0" smtClean="0">
                <a:solidFill>
                  <a:schemeClr val="bg1"/>
                </a:solidFill>
              </a:rPr>
              <a:t>13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2da. Visita previa</a:t>
            </a:r>
            <a:r>
              <a:rPr lang="es-MX" dirty="0" smtClean="0">
                <a:solidFill>
                  <a:schemeClr val="bg1"/>
                </a:solidFill>
              </a:rPr>
              <a:t>………………</a:t>
            </a:r>
            <a:r>
              <a:rPr lang="es-MX" dirty="0" smtClean="0">
                <a:solidFill>
                  <a:schemeClr val="bg1"/>
                </a:solidFill>
              </a:rPr>
              <a:t>21 </a:t>
            </a:r>
            <a:r>
              <a:rPr lang="es-MX" dirty="0" smtClean="0">
                <a:solidFill>
                  <a:schemeClr val="bg1"/>
                </a:solidFill>
              </a:rPr>
              <a:t>de </a:t>
            </a:r>
            <a:r>
              <a:rPr lang="es-MX" dirty="0" smtClean="0">
                <a:solidFill>
                  <a:schemeClr val="bg1"/>
                </a:solidFill>
              </a:rPr>
              <a:t>nov. ´</a:t>
            </a:r>
            <a:r>
              <a:rPr lang="es-MX" dirty="0" smtClean="0">
                <a:solidFill>
                  <a:schemeClr val="bg1"/>
                </a:solidFill>
              </a:rPr>
              <a:t>13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2da. Jornada …26 de nov. – </a:t>
            </a:r>
            <a:r>
              <a:rPr lang="es-MX" dirty="0" smtClean="0">
                <a:solidFill>
                  <a:schemeClr val="bg1"/>
                </a:solidFill>
              </a:rPr>
              <a:t>02 al 13 de </a:t>
            </a:r>
            <a:r>
              <a:rPr lang="es-MX" dirty="0" smtClean="0">
                <a:solidFill>
                  <a:schemeClr val="bg1"/>
                </a:solidFill>
              </a:rPr>
              <a:t>Dic. ´</a:t>
            </a:r>
            <a:r>
              <a:rPr lang="es-MX" dirty="0" smtClean="0">
                <a:solidFill>
                  <a:schemeClr val="bg1"/>
                </a:solidFill>
              </a:rPr>
              <a:t>13</a:t>
            </a:r>
            <a:endParaRPr lang="es-MX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t1.gstatic.com/images?q=tbn:ANd9GcScCUYEUlwjBcQaNsnNmRjk1KYO7ztYDstWHbTl__lpX6q5X0IoYAhW5F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136588" cy="237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Reglamento y acuerdos internos: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 Asistencia (85%).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Orden, disciplina y respeto mutuo.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Revisión de tareas en tiempo y forma.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Uso de celulares y computadora (en caso de urgencia - necesario).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4 Imagen" descr="regla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429132"/>
            <a:ext cx="3286148" cy="22641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Cierre del curso: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16430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Elaborar un tríptico con aspectos para favorecer el desarrollo y aprendizaje de los niños.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858016" y="5715016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¡ÉXITO!</a:t>
            </a:r>
            <a:endParaRPr lang="es-MX" sz="2800" dirty="0"/>
          </a:p>
        </p:txBody>
      </p:sp>
      <p:pic>
        <p:nvPicPr>
          <p:cNvPr id="7" name="6 Imagen" descr="entorno 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214686"/>
            <a:ext cx="4500594" cy="3234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valoran las condiciones concretas de vida y la diversidad de las familias mexicanas destacando cambios a partir de la incorporación de la mujer al mercado laboral</a:t>
            </a:r>
          </a:p>
          <a:p>
            <a:pPr indent="-274320">
              <a:lnSpc>
                <a:spcPct val="90000"/>
              </a:lnSpc>
              <a:defRPr/>
            </a:pPr>
            <a:r>
              <a:rPr lang="es-MX" dirty="0" smtClean="0">
                <a:solidFill>
                  <a:schemeClr val="bg1"/>
                </a:solidFill>
              </a:rPr>
              <a:t>Se analiza el papel que juega la educación inicial y la educadora (en coordinación con los padres de familia) en la construcción de mejores condiciones para el desarrollo y el aprendizaje de los niños.</a:t>
            </a:r>
            <a:endParaRPr lang="es-MX" sz="2400" dirty="0" smtClean="0">
              <a:solidFill>
                <a:schemeClr val="bg1"/>
              </a:solidFill>
            </a:endParaRPr>
          </a:p>
          <a:p>
            <a:pPr indent="-274320">
              <a:lnSpc>
                <a:spcPct val="90000"/>
              </a:lnSpc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Propósito del curso: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429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solidFill>
                  <a:schemeClr val="bg1"/>
                </a:solidFill>
              </a:rPr>
              <a:t> Que las futuras educadoras lleven a cabo un análisis sistemático de los probables efectos que la vida familiar y social tienen sobre el desenvolvimiento de los niños y sobre su aprendizaje escolar, y que, a partir de ese análisis, reflexionen acerca de las posibilidades que la educación preescolar y en especial la educadora tienen para contrarrestar los efectos negativos que las experiencias desfavorables en dichos ambientes pueden ejercer en el desarrollo de los niños.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SxXfPW9XeVLQ-lOSMZY-5pLTYDfP8wzmGzgpvMepAIZx-MSTw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240690" cy="4184397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1285852" y="5357826"/>
            <a:ext cx="6858048" cy="92869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Presentación de Bloques</a:t>
            </a:r>
            <a:endParaRPr lang="es-MX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000100" y="1500174"/>
          <a:ext cx="77057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42910" y="642918"/>
            <a:ext cx="785818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Contenidos del campo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42" y="2000240"/>
            <a:ext cx="1853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Contextos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57884" y="2071678"/>
            <a:ext cx="1656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Familias</a:t>
            </a:r>
          </a:p>
          <a:p>
            <a:r>
              <a:rPr lang="es-MX" sz="3200" dirty="0" smtClean="0">
                <a:solidFill>
                  <a:schemeClr val="bg1"/>
                </a:solidFill>
              </a:rPr>
              <a:t>Bloque 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4714884"/>
            <a:ext cx="3205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Evolución Familiar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III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8728" y="4714884"/>
            <a:ext cx="2103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Educadoras</a:t>
            </a:r>
          </a:p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Bloque IV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357290" y="214290"/>
            <a:ext cx="621510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Orientaciones didácticas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1571612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Lectura de textos y elaboración de escritos propios.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Exposición de conclusiones y confrontación de argumentos.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Manejo de información estadística.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Consulta en biblioteca.</a:t>
            </a:r>
          </a:p>
          <a:p>
            <a:pPr marL="514350" indent="-514350"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Participación en grupo.</a:t>
            </a:r>
          </a:p>
          <a:p>
            <a:pPr marL="514350" indent="-514350">
              <a:buFontTx/>
              <a:buAutoNum type="alphaLcParenR"/>
            </a:pPr>
            <a:r>
              <a:rPr lang="es-MX" sz="3200" dirty="0" smtClean="0">
                <a:solidFill>
                  <a:schemeClr val="bg1"/>
                </a:solidFill>
              </a:rPr>
              <a:t> Obtención, registro y sistematización de información derivada de entrevistas y observaciones</a:t>
            </a:r>
            <a:r>
              <a:rPr lang="es-MX" sz="2400" dirty="0" smtClean="0">
                <a:solidFill>
                  <a:schemeClr val="bg1"/>
                </a:solidFill>
              </a:rPr>
              <a:t>.                                                                 </a:t>
            </a:r>
          </a:p>
          <a:p>
            <a:pPr marL="514350" indent="-514350">
              <a:buAutoNum type="alphaLcParenR"/>
            </a:pP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71472" y="285728"/>
            <a:ext cx="8001056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Competencias a desarrollar del perfil de egreso: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1857356" y="1714488"/>
            <a:ext cx="5643602" cy="485778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1.Habilidades intelectuales específicas.</a:t>
            </a:r>
            <a:endParaRPr lang="es-MX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357166"/>
            <a:ext cx="8143932" cy="6093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3000" dirty="0" smtClean="0">
                <a:solidFill>
                  <a:schemeClr val="bg1"/>
                </a:solidFill>
              </a:rPr>
              <a:t> Plantea, analiza y resuelve problemas, enfrenta desafíos intelectuales generando respuestas propias a partir de sus conocimientos y experiencias, en consecuencia es capaz de orientar a sus alumnos para que estos adquieran la capacidad de analizar situaciones y resolver problemas.</a:t>
            </a:r>
          </a:p>
          <a:p>
            <a:pPr>
              <a:buFont typeface="Arial" pitchFamily="34" charset="0"/>
              <a:buChar char="•"/>
            </a:pPr>
            <a:r>
              <a:rPr lang="es-MX" sz="3000" dirty="0"/>
              <a:t> </a:t>
            </a:r>
            <a:r>
              <a:rPr lang="es-MX" sz="3000" dirty="0" smtClean="0"/>
              <a:t>Tiene disposición y capacidades propicias para la investigación científica, curiosidad, capacidad de observación, método para plantear preguntas y para poner a prueba respuestas y reflexión crítica. Aplica esas capacidades para mejorar los resultados de su labor educativa.</a:t>
            </a:r>
            <a:endParaRPr lang="es-MX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1072</Words>
  <Application>Microsoft Office PowerPoint</Application>
  <PresentationFormat>Presentación en pantalla (4:3)</PresentationFormat>
  <Paragraphs>156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5to Semestre de la Licenciatura en Educación Preescolar</vt:lpstr>
      <vt:lpstr>ENFOQUE DE LA ASIGNATURA</vt:lpstr>
      <vt:lpstr>Presentación de PowerPoint</vt:lpstr>
      <vt:lpstr>Propósito del curso: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Evaluación:</vt:lpstr>
      <vt:lpstr>Presentación de PowerPoint</vt:lpstr>
      <vt:lpstr>Presentación de PowerPoint</vt:lpstr>
      <vt:lpstr>Materiales a utilizar:</vt:lpstr>
      <vt:lpstr>Bloque I</vt:lpstr>
      <vt:lpstr>Bloque II</vt:lpstr>
      <vt:lpstr>Presentación de PowerPoint</vt:lpstr>
      <vt:lpstr>Bloque III</vt:lpstr>
      <vt:lpstr>Bloque IV</vt:lpstr>
      <vt:lpstr>Semanas de observación y práctica docente:</vt:lpstr>
      <vt:lpstr>Reglamento y acuerdos internos:</vt:lpstr>
      <vt:lpstr>Cierre del curso: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Mayra</dc:creator>
  <cp:lastModifiedBy>Baby</cp:lastModifiedBy>
  <cp:revision>71</cp:revision>
  <dcterms:created xsi:type="dcterms:W3CDTF">2011-02-03T20:04:01Z</dcterms:created>
  <dcterms:modified xsi:type="dcterms:W3CDTF">2013-08-22T01:33:24Z</dcterms:modified>
</cp:coreProperties>
</file>