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81" r:id="rId2"/>
    <p:sldId id="284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85" r:id="rId11"/>
    <p:sldId id="287" r:id="rId12"/>
    <p:sldId id="288" r:id="rId13"/>
    <p:sldId id="286" r:id="rId14"/>
    <p:sldId id="289" r:id="rId15"/>
    <p:sldId id="290" r:id="rId16"/>
    <p:sldId id="291" r:id="rId17"/>
    <p:sldId id="292" r:id="rId18"/>
    <p:sldId id="293" r:id="rId19"/>
    <p:sldId id="269" r:id="rId20"/>
    <p:sldId id="270" r:id="rId21"/>
    <p:sldId id="273" r:id="rId22"/>
    <p:sldId id="294" r:id="rId23"/>
    <p:sldId id="295" r:id="rId24"/>
    <p:sldId id="296" r:id="rId25"/>
    <p:sldId id="297" r:id="rId26"/>
    <p:sldId id="299" r:id="rId27"/>
    <p:sldId id="300" r:id="rId28"/>
    <p:sldId id="301" r:id="rId29"/>
    <p:sldId id="276" r:id="rId30"/>
    <p:sldId id="302" r:id="rId31"/>
    <p:sldId id="277" r:id="rId32"/>
    <p:sldId id="278" r:id="rId33"/>
    <p:sldId id="279" r:id="rId34"/>
    <p:sldId id="283" r:id="rId35"/>
  </p:sldIdLst>
  <p:sldSz cx="9144000" cy="6858000" type="screen4x3"/>
  <p:notesSz cx="9296400" cy="7010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880F9-B6C2-4AF0-87D9-C188E48B5BF3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9B9C8-7238-409E-B3E2-D886174C4A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453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E43F14-65F2-4D9D-B968-ED60BADB8462}" type="datetimeFigureOut">
              <a:rPr lang="es-ES" smtClean="0"/>
              <a:t>06/09/2016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29640" y="3373755"/>
            <a:ext cx="7437120" cy="276034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E91E9C4-AA76-464A-AB1A-FD626D640B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18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6581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93296"/>
            <a:ext cx="4699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683568" y="6021288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ENEP-F-ST-19</a:t>
            </a:r>
            <a:endParaRPr kumimoji="0" lang="es-ES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V01/122012</a:t>
            </a: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2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06/09/2016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001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06/09/2016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20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06/09/2016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480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06/09/2016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072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06/09/2016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384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06/09/2016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141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06/09/2016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567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06/09/2016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81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06/09/2016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318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06/09/2016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133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A25EE-BD30-4536-8BF5-A3535E04FF35}" type="datetimeFigureOut">
              <a:rPr lang="es-ES" smtClean="0"/>
              <a:t>06/09/2016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26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4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49912" y="528968"/>
            <a:ext cx="8820472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ES_tradnl" alt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ES" altLang="es-E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E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E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02" y="322466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468" y="573325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539552" y="573325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2" name="1 Grupo"/>
          <p:cNvGrpSpPr/>
          <p:nvPr/>
        </p:nvGrpSpPr>
        <p:grpSpPr>
          <a:xfrm>
            <a:off x="592308" y="6293352"/>
            <a:ext cx="8030868" cy="520024"/>
            <a:chOff x="109402" y="6088162"/>
            <a:chExt cx="8513774" cy="725214"/>
          </a:xfrm>
        </p:grpSpPr>
        <p:pic>
          <p:nvPicPr>
            <p:cNvPr id="2052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9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86783" y="1920570"/>
            <a:ext cx="2773695" cy="2139708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638112" y="4299695"/>
            <a:ext cx="61206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6667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b="1" dirty="0" smtClean="0">
                <a:ea typeface="Calibri" panose="020F0502020204030204" pitchFamily="34" charset="0"/>
                <a:cs typeface="Arial" panose="020B0604020202020204" pitchFamily="34" charset="0"/>
              </a:rPr>
              <a:t>HISTORIA DE LA EDUCACIÓN EN MÉXICO</a:t>
            </a:r>
          </a:p>
          <a:p>
            <a:pPr lvl="0" indent="66675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_tradnl" altLang="es-ES" b="1" dirty="0" smtClean="0">
              <a:cs typeface="Arial" panose="020B0604020202020204" pitchFamily="34" charset="0"/>
            </a:endParaRPr>
          </a:p>
          <a:p>
            <a:pPr lvl="0" algn="ctr"/>
            <a:r>
              <a:rPr lang="es-ES_tradnl" altLang="es-ES" b="1" dirty="0" smtClean="0">
                <a:ea typeface="Calibri" panose="020F0502020204030204" pitchFamily="34" charset="0"/>
                <a:cs typeface="Arial" panose="020B0604020202020204" pitchFamily="34" charset="0"/>
              </a:rPr>
              <a:t>SEMESTRE: I</a:t>
            </a:r>
          </a:p>
          <a:p>
            <a:pPr lvl="0" algn="ctr"/>
            <a:endParaRPr lang="es-ES_tradnl" altLang="es-ES" b="1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s-MX" altLang="es-ES" b="1" dirty="0" smtClean="0">
                <a:ea typeface="Calibri" panose="020F0502020204030204" pitchFamily="34" charset="0"/>
                <a:cs typeface="Arial" panose="020B0604020202020204" pitchFamily="34" charset="0"/>
              </a:rPr>
              <a:t>ARTURO FLORES RODRIGUEZ</a:t>
            </a:r>
            <a:endParaRPr lang="es-ES_tradnl" altLang="es-ES" b="1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4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0129" y="370632"/>
            <a:ext cx="8750424" cy="1143000"/>
          </a:xfrm>
        </p:spPr>
        <p:txBody>
          <a:bodyPr>
            <a:noAutofit/>
          </a:bodyPr>
          <a:lstStyle/>
          <a:p>
            <a:pPr lvl="0"/>
            <a:r>
              <a:rPr lang="es-MX" sz="2800" b="1" dirty="0" smtClean="0"/>
              <a:t/>
            </a:r>
            <a:br>
              <a:rPr lang="es-MX" sz="2800" b="1" dirty="0" smtClean="0"/>
            </a:br>
            <a:r>
              <a:rPr lang="es-MX" sz="2600" b="1" dirty="0" smtClean="0"/>
              <a:t>Unidad </a:t>
            </a:r>
            <a:r>
              <a:rPr lang="es-MX" sz="2600" b="1" dirty="0"/>
              <a:t>de aprendizaje </a:t>
            </a:r>
            <a:r>
              <a:rPr lang="es-MX" sz="2600" b="1" dirty="0" smtClean="0"/>
              <a:t>II.</a:t>
            </a:r>
            <a:r>
              <a:rPr lang="es-MX" sz="2600" b="1" dirty="0"/>
              <a:t/>
            </a:r>
            <a:br>
              <a:rPr lang="es-MX" sz="2600" b="1" dirty="0"/>
            </a:br>
            <a:r>
              <a:rPr lang="es-MX" sz="2600" b="1" dirty="0"/>
              <a:t>Historia de la educación en México: </a:t>
            </a:r>
            <a:r>
              <a:rPr lang="es-MX" sz="2600" b="1" dirty="0" smtClean="0"/>
              <a:t/>
            </a:r>
            <a:br>
              <a:rPr lang="es-MX" sz="2600" b="1" dirty="0" smtClean="0"/>
            </a:br>
            <a:r>
              <a:rPr lang="es-MX" sz="2600" b="1" dirty="0" smtClean="0"/>
              <a:t>una </a:t>
            </a:r>
            <a:r>
              <a:rPr lang="es-MX" sz="2600" b="1" dirty="0"/>
              <a:t>mirada panorámica</a:t>
            </a:r>
            <a:r>
              <a:rPr lang="es-MX" sz="2800" b="1" dirty="0"/>
              <a:t/>
            </a:r>
            <a:br>
              <a:rPr lang="es-MX" sz="2800" b="1" dirty="0"/>
            </a:br>
            <a:endParaRPr lang="es-MX" sz="2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2344564"/>
            <a:ext cx="6500524" cy="1444476"/>
          </a:xfrm>
        </p:spPr>
        <p:txBody>
          <a:bodyPr>
            <a:noAutofit/>
          </a:bodyPr>
          <a:lstStyle/>
          <a:p>
            <a:pPr algn="just"/>
            <a:r>
              <a:rPr lang="es-MX" sz="2000" dirty="0"/>
              <a:t>La segunda unidad, Historia de la educación en México: una mirada panorámica, </a:t>
            </a:r>
            <a:r>
              <a:rPr lang="es-MX" sz="2000" dirty="0" smtClean="0"/>
              <a:t>implica una </a:t>
            </a:r>
            <a:r>
              <a:rPr lang="es-MX" sz="2000" dirty="0"/>
              <a:t>revisión panorámica de historia de la educación en México con base en el </a:t>
            </a:r>
            <a:r>
              <a:rPr lang="es-MX" sz="2000" dirty="0" smtClean="0"/>
              <a:t>empleo de </a:t>
            </a:r>
            <a:r>
              <a:rPr lang="es-MX" sz="2000" dirty="0"/>
              <a:t>fuentes primarias, fragmentos de fuentes secundarias, mapas históricos y </a:t>
            </a:r>
            <a:r>
              <a:rPr lang="es-MX" sz="2000" dirty="0" smtClean="0"/>
              <a:t>esquemas temporales.</a:t>
            </a:r>
          </a:p>
          <a:p>
            <a:pPr algn="just"/>
            <a:endParaRPr lang="es-MX" sz="1600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2" y="116632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877272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168153" y="5640994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293352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6455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/>
              <a:t>SECUENCIA DE </a:t>
            </a:r>
            <a:r>
              <a:rPr lang="es-MX" sz="2800" b="1" dirty="0" smtClean="0"/>
              <a:t>CONTENIDOS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5689" y="1324070"/>
            <a:ext cx="7283152" cy="3629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000" b="1" dirty="0"/>
              <a:t>Unidad de aprendizaje </a:t>
            </a:r>
            <a:r>
              <a:rPr lang="es-MX" sz="2000" b="1" dirty="0" smtClean="0"/>
              <a:t>II.</a:t>
            </a:r>
          </a:p>
          <a:p>
            <a:pPr marL="0" indent="0">
              <a:buNone/>
            </a:pPr>
            <a:r>
              <a:rPr lang="es-MX" sz="2000" b="1" dirty="0" smtClean="0"/>
              <a:t>Historia </a:t>
            </a:r>
            <a:r>
              <a:rPr lang="es-MX" sz="2000" b="1" dirty="0"/>
              <a:t>de la educación en México: una mirada </a:t>
            </a:r>
            <a:r>
              <a:rPr lang="es-MX" sz="2000" b="1" dirty="0" smtClean="0"/>
              <a:t>panorámica.</a:t>
            </a:r>
          </a:p>
          <a:p>
            <a:pPr marL="0" indent="0">
              <a:buNone/>
            </a:pPr>
            <a:endParaRPr lang="es-MX" sz="2000" b="1" dirty="0"/>
          </a:p>
          <a:p>
            <a:pPr marL="0" indent="0">
              <a:buNone/>
            </a:pPr>
            <a:r>
              <a:rPr lang="es-MX" sz="2000" dirty="0"/>
              <a:t>• Panorama general de la historia de la educación en México (siglos xiv-xxi).</a:t>
            </a:r>
          </a:p>
          <a:p>
            <a:pPr marL="0" indent="0">
              <a:buNone/>
            </a:pPr>
            <a:r>
              <a:rPr lang="es-MX" sz="2000" dirty="0"/>
              <a:t>- La educación en Mesoamérica.</a:t>
            </a:r>
          </a:p>
          <a:p>
            <a:pPr marL="0" indent="0">
              <a:buNone/>
            </a:pPr>
            <a:r>
              <a:rPr lang="es-MX" sz="2000" dirty="0"/>
              <a:t>- Aspectos educativos de la Nueva España.</a:t>
            </a:r>
          </a:p>
          <a:p>
            <a:pPr marL="0" indent="0">
              <a:buNone/>
            </a:pPr>
            <a:r>
              <a:rPr lang="es-MX" sz="2000" dirty="0"/>
              <a:t>- Siglo xix.</a:t>
            </a:r>
          </a:p>
          <a:p>
            <a:pPr marL="0" indent="0">
              <a:buNone/>
            </a:pPr>
            <a:r>
              <a:rPr lang="es-MX" sz="2000" dirty="0" smtClean="0"/>
              <a:t>	› </a:t>
            </a:r>
            <a:r>
              <a:rPr lang="es-MX" sz="2000" dirty="0"/>
              <a:t>El sistema lancasteriano.</a:t>
            </a:r>
          </a:p>
          <a:p>
            <a:pPr marL="0" indent="0">
              <a:buNone/>
            </a:pPr>
            <a:r>
              <a:rPr lang="es-MX" sz="2000" dirty="0" smtClean="0"/>
              <a:t>	› </a:t>
            </a:r>
            <a:r>
              <a:rPr lang="es-MX" sz="2000" dirty="0"/>
              <a:t>Los congresos pedagógicos y los primeros intentos para </a:t>
            </a:r>
            <a:r>
              <a:rPr lang="es-MX" sz="2000" dirty="0" smtClean="0"/>
              <a:t>la 	organización </a:t>
            </a:r>
            <a:r>
              <a:rPr lang="es-MX" sz="2000" dirty="0"/>
              <a:t>del </a:t>
            </a:r>
            <a:r>
              <a:rPr lang="es-MX" sz="2000" dirty="0" smtClean="0"/>
              <a:t>Sistema Educativo </a:t>
            </a:r>
            <a:r>
              <a:rPr lang="es-MX" sz="2000" dirty="0"/>
              <a:t>Nacional</a:t>
            </a:r>
            <a:r>
              <a:rPr lang="es-MX" sz="2000" dirty="0" smtClean="0"/>
              <a:t>.</a:t>
            </a:r>
            <a:endParaRPr lang="es-MX" sz="2000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89" y="447960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301208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1051501" y="5301208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021288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2912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/>
              <a:t>SECUENCIA DE </a:t>
            </a:r>
            <a:r>
              <a:rPr lang="es-MX" sz="2800" b="1" dirty="0" smtClean="0"/>
              <a:t>CONTENIDOS 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0369" y="880120"/>
            <a:ext cx="7459432" cy="3629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000" dirty="0" smtClean="0"/>
              <a:t>- </a:t>
            </a:r>
            <a:r>
              <a:rPr lang="es-MX" sz="2000" dirty="0"/>
              <a:t>Siglo </a:t>
            </a:r>
            <a:r>
              <a:rPr lang="es-MX" sz="2000" dirty="0" smtClean="0"/>
              <a:t>XX.</a:t>
            </a:r>
            <a:endParaRPr lang="es-MX" sz="2000" dirty="0"/>
          </a:p>
          <a:p>
            <a:pPr marL="0" indent="0" algn="just">
              <a:buNone/>
            </a:pPr>
            <a:r>
              <a:rPr lang="es-MX" sz="2000" dirty="0" smtClean="0"/>
              <a:t>	› </a:t>
            </a:r>
            <a:r>
              <a:rPr lang="es-MX" sz="2000" dirty="0"/>
              <a:t>La “Revolución mexicana” y los nuevos proyectos </a:t>
            </a:r>
            <a:r>
              <a:rPr lang="es-MX" sz="2000" dirty="0" smtClean="0"/>
              <a:t>	educativos</a:t>
            </a:r>
            <a:r>
              <a:rPr lang="es-MX" sz="2000" dirty="0"/>
              <a:t>: la refundación </a:t>
            </a:r>
            <a:r>
              <a:rPr lang="es-MX" sz="2000" dirty="0" smtClean="0"/>
              <a:t>de la </a:t>
            </a:r>
            <a:r>
              <a:rPr lang="es-MX" sz="2000" dirty="0"/>
              <a:t>Universidad Nacional, la </a:t>
            </a:r>
            <a:r>
              <a:rPr lang="es-MX" sz="2000" dirty="0" smtClean="0"/>
              <a:t>	creación </a:t>
            </a:r>
            <a:r>
              <a:rPr lang="es-MX" sz="2000" dirty="0"/>
              <a:t>de la </a:t>
            </a:r>
            <a:r>
              <a:rPr lang="es-MX" sz="2000" dirty="0" err="1" smtClean="0"/>
              <a:t>SEP</a:t>
            </a:r>
            <a:r>
              <a:rPr lang="es-MX" sz="2000" dirty="0" smtClean="0"/>
              <a:t>, </a:t>
            </a:r>
            <a:r>
              <a:rPr lang="es-MX" sz="2000" dirty="0"/>
              <a:t>la casa del pueblo, la escuela </a:t>
            </a:r>
            <a:r>
              <a:rPr lang="es-MX" sz="2000" dirty="0" smtClean="0"/>
              <a:t>rural 	mexicana</a:t>
            </a:r>
            <a:r>
              <a:rPr lang="es-MX" sz="2000" dirty="0"/>
              <a:t>, la creación de las normales rurales, las misiones </a:t>
            </a:r>
            <a:r>
              <a:rPr lang="es-MX" sz="2000" dirty="0" smtClean="0"/>
              <a:t>	culturales</a:t>
            </a:r>
            <a:r>
              <a:rPr lang="es-MX" sz="2000" dirty="0"/>
              <a:t>, la </a:t>
            </a:r>
            <a:r>
              <a:rPr lang="es-MX" sz="2000" dirty="0" smtClean="0"/>
              <a:t>educación socialista</a:t>
            </a:r>
            <a:r>
              <a:rPr lang="es-MX" sz="2000" dirty="0"/>
              <a:t>, el Instituto Politécnico </a:t>
            </a:r>
            <a:r>
              <a:rPr lang="es-MX" sz="2000" dirty="0" smtClean="0"/>
              <a:t>	Nacional</a:t>
            </a:r>
            <a:r>
              <a:rPr lang="es-MX" sz="2000" dirty="0"/>
              <a:t>, entre otras instituciones y procesos.</a:t>
            </a:r>
          </a:p>
          <a:p>
            <a:pPr marL="0" indent="0" algn="just">
              <a:buNone/>
            </a:pPr>
            <a:r>
              <a:rPr lang="es-MX" sz="2000" dirty="0" smtClean="0"/>
              <a:t>	› </a:t>
            </a:r>
            <a:r>
              <a:rPr lang="es-MX" sz="2000" dirty="0"/>
              <a:t>El gobierno de Manuel Ávila Camacho y el proyecto </a:t>
            </a:r>
            <a:r>
              <a:rPr lang="es-MX" sz="2000" dirty="0" smtClean="0"/>
              <a:t>	educativo </a:t>
            </a:r>
            <a:r>
              <a:rPr lang="es-MX" sz="2000" dirty="0"/>
              <a:t>de la Unidad Nacional.</a:t>
            </a:r>
          </a:p>
          <a:p>
            <a:pPr marL="0" indent="0" algn="just">
              <a:buNone/>
            </a:pPr>
            <a:r>
              <a:rPr lang="es-MX" sz="2000" dirty="0" smtClean="0"/>
              <a:t>	› </a:t>
            </a:r>
            <a:r>
              <a:rPr lang="es-MX" sz="2000" dirty="0"/>
              <a:t>El “Milagro Mexicano” y el Plan de Once Años.</a:t>
            </a:r>
          </a:p>
          <a:p>
            <a:pPr marL="0" indent="0" algn="just">
              <a:buNone/>
            </a:pPr>
            <a:r>
              <a:rPr lang="es-MX" sz="2000" dirty="0" smtClean="0"/>
              <a:t>	› </a:t>
            </a:r>
            <a:r>
              <a:rPr lang="es-MX" sz="2000" dirty="0"/>
              <a:t>La segunda mitad del siglo xx: crisis económicas, </a:t>
            </a:r>
            <a:r>
              <a:rPr lang="es-MX" sz="2000" dirty="0" smtClean="0"/>
              <a:t>	movimientos </a:t>
            </a:r>
            <a:r>
              <a:rPr lang="es-MX" sz="2000" dirty="0"/>
              <a:t>sociales y </a:t>
            </a:r>
            <a:r>
              <a:rPr lang="es-MX" sz="2000" dirty="0" smtClean="0"/>
              <a:t>reformas educativas</a:t>
            </a:r>
            <a:r>
              <a:rPr lang="es-MX" sz="2000" dirty="0"/>
              <a:t>.</a:t>
            </a:r>
          </a:p>
          <a:p>
            <a:pPr marL="0" indent="0" algn="just">
              <a:buNone/>
            </a:pPr>
            <a:r>
              <a:rPr lang="es-MX" sz="2000" dirty="0" smtClean="0"/>
              <a:t>	› </a:t>
            </a:r>
            <a:r>
              <a:rPr lang="es-MX" sz="2000" dirty="0"/>
              <a:t>En el umbral del siglo xxi: globalización, neoliberalismo, </a:t>
            </a:r>
            <a:r>
              <a:rPr lang="es-MX" sz="2000" dirty="0" smtClean="0"/>
              <a:t>	sociedad </a:t>
            </a:r>
            <a:r>
              <a:rPr lang="es-MX" sz="2000" dirty="0"/>
              <a:t>del </a:t>
            </a:r>
            <a:r>
              <a:rPr lang="es-MX" sz="2000" dirty="0" smtClean="0"/>
              <a:t>conocimiento y </a:t>
            </a:r>
            <a:r>
              <a:rPr lang="es-MX" sz="2000" dirty="0"/>
              <a:t>emergencia de nuevos </a:t>
            </a:r>
            <a:r>
              <a:rPr lang="es-MX" sz="2000" dirty="0" smtClean="0"/>
              <a:t>	modelos educativos </a:t>
            </a:r>
            <a:r>
              <a:rPr lang="es-MX" sz="2000" dirty="0"/>
              <a:t>(modelo por competencias</a:t>
            </a:r>
            <a:r>
              <a:rPr lang="es-MX" sz="2000" dirty="0" smtClean="0"/>
              <a:t>, educación 	virtual </a:t>
            </a:r>
            <a:r>
              <a:rPr lang="es-MX" sz="2000" dirty="0"/>
              <a:t>con uso de las tic, modelos </a:t>
            </a:r>
            <a:r>
              <a:rPr lang="es-MX" sz="2000" dirty="0" err="1"/>
              <a:t>autogestivos</a:t>
            </a:r>
            <a:r>
              <a:rPr lang="es-MX" sz="2000" dirty="0"/>
              <a:t>, etcétera).</a:t>
            </a:r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400" y="153751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4490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232185" y="5640809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149336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1674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2" y="116632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877272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168153" y="5640994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293352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2 Marcador de contenido"/>
          <p:cNvSpPr txBox="1">
            <a:spLocks/>
          </p:cNvSpPr>
          <p:nvPr/>
        </p:nvSpPr>
        <p:spPr>
          <a:xfrm>
            <a:off x="168153" y="2018213"/>
            <a:ext cx="6593287" cy="21308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MX" sz="1800" dirty="0" smtClean="0"/>
          </a:p>
          <a:p>
            <a:pPr algn="just"/>
            <a:r>
              <a:rPr lang="es-MX" sz="1800" dirty="0" smtClean="0"/>
              <a:t>En la tercera unidad, Ejercicios de relevancia, selección de contenidos y análisis histórico de procesos educativos, los estudiantes definirán los “conceptos de primer y segundo orden”, los diferenciarán y los aplicarán en el análisis de procesos históricos. También identificarán diversas fuentes primarias y secundarias, su función como evidencias y registros de procesos históricos y su importancia en la elaboración de hipótesis y conclusiones propias.</a:t>
            </a:r>
            <a:endParaRPr lang="es-MX" sz="1800" dirty="0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399168" y="259276"/>
            <a:ext cx="875042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b="1" dirty="0" smtClean="0"/>
              <a:t/>
            </a:r>
            <a:br>
              <a:rPr lang="es-MX" sz="2800" b="1" dirty="0" smtClean="0"/>
            </a:br>
            <a:r>
              <a:rPr lang="es-MX" sz="2600" b="1" dirty="0" smtClean="0"/>
              <a:t>Unidad de aprendizaje III.</a:t>
            </a:r>
            <a:br>
              <a:rPr lang="es-MX" sz="2600" b="1" dirty="0" smtClean="0"/>
            </a:br>
            <a:r>
              <a:rPr lang="es-MX" sz="2600" b="1" dirty="0" smtClean="0"/>
              <a:t>Historia de la educación en México: </a:t>
            </a:r>
            <a:br>
              <a:rPr lang="es-MX" sz="2600" b="1" dirty="0" smtClean="0"/>
            </a:br>
            <a:r>
              <a:rPr lang="es-MX" sz="2600" b="1" dirty="0" smtClean="0"/>
              <a:t>una mirada panorámica</a:t>
            </a:r>
            <a:r>
              <a:rPr lang="es-MX" sz="2800" b="1" dirty="0" smtClean="0"/>
              <a:t/>
            </a:r>
            <a:br>
              <a:rPr lang="es-MX" sz="2800" b="1" dirty="0" smtClean="0"/>
            </a:b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64216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/>
              <a:t>SECUENCIA DE </a:t>
            </a:r>
            <a:r>
              <a:rPr lang="es-MX" sz="2800" b="1" dirty="0" smtClean="0"/>
              <a:t>CONTENIDOS 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34401" y="1417638"/>
            <a:ext cx="7459432" cy="3629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000" b="1" dirty="0"/>
              <a:t>Unidad de aprendizaje </a:t>
            </a:r>
            <a:r>
              <a:rPr lang="es-MX" sz="2000" b="1" dirty="0" smtClean="0"/>
              <a:t>III.</a:t>
            </a:r>
            <a:endParaRPr lang="es-MX" sz="2000" b="1" dirty="0"/>
          </a:p>
          <a:p>
            <a:pPr marL="0" indent="0" algn="just">
              <a:buNone/>
            </a:pPr>
            <a:r>
              <a:rPr lang="es-MX" sz="2000" b="1" dirty="0"/>
              <a:t>Ejercicios de relevancia, selección de </a:t>
            </a:r>
            <a:r>
              <a:rPr lang="es-MX" sz="2000" b="1" dirty="0" smtClean="0"/>
              <a:t>contenidos y </a:t>
            </a:r>
            <a:r>
              <a:rPr lang="es-MX" sz="2000" b="1" dirty="0"/>
              <a:t>análisis histórico de procesos </a:t>
            </a:r>
            <a:r>
              <a:rPr lang="es-MX" sz="2000" b="1" dirty="0" smtClean="0"/>
              <a:t>educativos.</a:t>
            </a:r>
            <a:endParaRPr lang="es-MX" sz="2000" b="1" dirty="0"/>
          </a:p>
          <a:p>
            <a:pPr marL="0" indent="0" algn="just">
              <a:buNone/>
            </a:pPr>
            <a:r>
              <a:rPr lang="es-MX" sz="2000" dirty="0"/>
              <a:t>• Los procesos históricos como conceptos de primer orden</a:t>
            </a:r>
            <a:r>
              <a:rPr lang="es-MX" sz="2000" dirty="0" smtClean="0"/>
              <a:t>.</a:t>
            </a:r>
          </a:p>
          <a:p>
            <a:pPr marL="0" indent="0" algn="just">
              <a:buNone/>
            </a:pPr>
            <a:endParaRPr lang="es-MX" sz="2000" dirty="0"/>
          </a:p>
          <a:p>
            <a:pPr marL="0" indent="0" algn="just">
              <a:buNone/>
            </a:pPr>
            <a:r>
              <a:rPr lang="es-MX" sz="2000" dirty="0"/>
              <a:t>• Los conceptos de segundo orden “evidencia”, “relevancia” y “empatía” y su aplicación en </a:t>
            </a:r>
            <a:r>
              <a:rPr lang="es-MX" sz="2000" dirty="0" smtClean="0"/>
              <a:t>el análisis </a:t>
            </a:r>
            <a:r>
              <a:rPr lang="es-MX" sz="2000" dirty="0"/>
              <a:t>histórico</a:t>
            </a:r>
            <a:r>
              <a:rPr lang="es-MX" sz="2000" dirty="0" smtClean="0"/>
              <a:t>.</a:t>
            </a:r>
          </a:p>
          <a:p>
            <a:pPr marL="0" indent="0" algn="just">
              <a:buNone/>
            </a:pPr>
            <a:endParaRPr lang="es-MX" sz="2000" dirty="0"/>
          </a:p>
          <a:p>
            <a:pPr marL="0" indent="0" algn="just">
              <a:buNone/>
            </a:pPr>
            <a:r>
              <a:rPr lang="es-MX" sz="2000" dirty="0"/>
              <a:t>• Trabajo con fuentes primarias de diversos tipos.</a:t>
            </a:r>
            <a:r>
              <a:rPr lang="es-MX" sz="2000" dirty="0" smtClean="0"/>
              <a:t>	</a:t>
            </a:r>
            <a:endParaRPr lang="es-MX" sz="2000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04" y="106921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4490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232185" y="5640809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149336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7791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2" y="116632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877272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168153" y="5640994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293352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2 Marcador de contenido"/>
          <p:cNvSpPr txBox="1">
            <a:spLocks/>
          </p:cNvSpPr>
          <p:nvPr/>
        </p:nvSpPr>
        <p:spPr>
          <a:xfrm>
            <a:off x="168153" y="2018213"/>
            <a:ext cx="6593287" cy="21308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MX" sz="1800" dirty="0" smtClean="0"/>
          </a:p>
          <a:p>
            <a:pPr algn="just"/>
            <a:r>
              <a:rPr lang="es-MX" sz="1800" dirty="0"/>
              <a:t>En la cuarta unidad, Los conceptos de segundo orden y el trabajo con fuentes </a:t>
            </a:r>
            <a:r>
              <a:rPr lang="es-MX" sz="1800" dirty="0" smtClean="0"/>
              <a:t>primarias para </a:t>
            </a:r>
            <a:r>
              <a:rPr lang="es-MX" sz="1800" dirty="0"/>
              <a:t>la comprensión de la historia de la educación, retomarán los </a:t>
            </a:r>
            <a:r>
              <a:rPr lang="es-MX" sz="1800" dirty="0" smtClean="0"/>
              <a:t>conceptos de </a:t>
            </a:r>
            <a:r>
              <a:rPr lang="es-MX" sz="1800" dirty="0"/>
              <a:t>segundo orden “relevancia”, “evidencia” y “empatía” al tiempo que se iniciarán en </a:t>
            </a:r>
            <a:r>
              <a:rPr lang="es-MX" sz="1800" dirty="0" smtClean="0"/>
              <a:t>el conocimiento </a:t>
            </a:r>
            <a:r>
              <a:rPr lang="es-MX" sz="1800" dirty="0"/>
              <a:t>y manejo de los conceptos “tiempo histórico”, “cambio/continuidad” </a:t>
            </a:r>
            <a:r>
              <a:rPr lang="es-MX" sz="1800" dirty="0" smtClean="0"/>
              <a:t>y “</a:t>
            </a:r>
            <a:r>
              <a:rPr lang="es-MX" sz="1800" dirty="0"/>
              <a:t>causalidad”, mismos que aplicarán en su momento en los temas relevantes </a:t>
            </a:r>
            <a:r>
              <a:rPr lang="es-MX" sz="1800" dirty="0" smtClean="0"/>
              <a:t>seleccionados por </a:t>
            </a:r>
            <a:r>
              <a:rPr lang="es-MX" sz="1800" dirty="0"/>
              <a:t>su comunidad y que deberán ser abordados por equipos</a:t>
            </a:r>
            <a:r>
              <a:rPr lang="es-MX" sz="1800" dirty="0" smtClean="0"/>
              <a:t>.</a:t>
            </a:r>
            <a:endParaRPr lang="es-MX" sz="1800" dirty="0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755576" y="547397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b="1" dirty="0" smtClean="0"/>
              <a:t/>
            </a:r>
            <a:br>
              <a:rPr lang="es-MX" sz="2800" b="1" dirty="0" smtClean="0"/>
            </a:br>
            <a:r>
              <a:rPr lang="es-MX" sz="2600" b="1" dirty="0" smtClean="0"/>
              <a:t>Unidad de aprendizaje IV</a:t>
            </a:r>
            <a:r>
              <a:rPr lang="es-MX" sz="2600" b="1" dirty="0"/>
              <a:t/>
            </a:r>
            <a:br>
              <a:rPr lang="es-MX" sz="2600" b="1" dirty="0"/>
            </a:br>
            <a:r>
              <a:rPr lang="es-MX" sz="2600" b="1" dirty="0"/>
              <a:t>Los conceptos de segundo orden y el trabajo con fuentes</a:t>
            </a:r>
          </a:p>
          <a:p>
            <a:pPr algn="just"/>
            <a:r>
              <a:rPr lang="es-MX" sz="2600" b="1" dirty="0"/>
              <a:t>primarias para la comprensión de la historia de la educación</a:t>
            </a:r>
            <a:r>
              <a:rPr lang="es-MX" sz="2800" b="1" dirty="0" smtClean="0"/>
              <a:t/>
            </a:r>
            <a:br>
              <a:rPr lang="es-MX" sz="2800" b="1" dirty="0" smtClean="0"/>
            </a:b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60335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/>
              <a:t>SECUENCIA DE </a:t>
            </a:r>
            <a:r>
              <a:rPr lang="es-MX" sz="2800" b="1" dirty="0" smtClean="0"/>
              <a:t>CONTENIDOS 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34401" y="1417638"/>
            <a:ext cx="7459432" cy="3629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000" b="1" dirty="0"/>
              <a:t>Unidad de aprendizaje </a:t>
            </a:r>
            <a:r>
              <a:rPr lang="es-MX" sz="2000" b="1" dirty="0" smtClean="0"/>
              <a:t>IV.</a:t>
            </a:r>
            <a:endParaRPr lang="es-MX" sz="2000" b="1" dirty="0"/>
          </a:p>
          <a:p>
            <a:pPr marL="0" indent="0" algn="just">
              <a:buNone/>
            </a:pPr>
            <a:r>
              <a:rPr lang="es-MX" sz="2000" b="1" dirty="0"/>
              <a:t>Los conceptos de segundo orden y el trabajo con </a:t>
            </a:r>
            <a:r>
              <a:rPr lang="es-MX" sz="2000" b="1" dirty="0" smtClean="0"/>
              <a:t>fuentes primarias </a:t>
            </a:r>
            <a:r>
              <a:rPr lang="es-MX" sz="2000" b="1" dirty="0"/>
              <a:t>para la comprensión de la historia de la </a:t>
            </a:r>
            <a:r>
              <a:rPr lang="es-MX" sz="2000" b="1" dirty="0" smtClean="0"/>
              <a:t>educación.</a:t>
            </a:r>
          </a:p>
          <a:p>
            <a:pPr marL="0" indent="0" algn="just">
              <a:buNone/>
            </a:pPr>
            <a:r>
              <a:rPr lang="es-MX" sz="2000" dirty="0" smtClean="0"/>
              <a:t>• Conceptos de segundo orden.</a:t>
            </a:r>
          </a:p>
          <a:p>
            <a:pPr marL="0" indent="0" algn="just">
              <a:buNone/>
            </a:pPr>
            <a:r>
              <a:rPr lang="es-MX" sz="2000" dirty="0" smtClean="0"/>
              <a:t>- </a:t>
            </a:r>
            <a:r>
              <a:rPr lang="es-MX" sz="2000" dirty="0"/>
              <a:t>Evidencia.</a:t>
            </a:r>
          </a:p>
          <a:p>
            <a:pPr marL="0" indent="0" algn="just">
              <a:buNone/>
            </a:pPr>
            <a:r>
              <a:rPr lang="es-MX" sz="2000" dirty="0"/>
              <a:t>- Relevancia.</a:t>
            </a:r>
          </a:p>
          <a:p>
            <a:pPr marL="0" indent="0" algn="just">
              <a:buNone/>
            </a:pPr>
            <a:r>
              <a:rPr lang="es-MX" sz="2000" dirty="0"/>
              <a:t>- Tiempo histórico, cambio y continuidad.</a:t>
            </a:r>
          </a:p>
          <a:p>
            <a:pPr marL="0" indent="0" algn="just">
              <a:buNone/>
            </a:pPr>
            <a:r>
              <a:rPr lang="es-MX" sz="2000" dirty="0"/>
              <a:t>- Empatía.</a:t>
            </a:r>
          </a:p>
          <a:p>
            <a:pPr marL="0" indent="0" algn="just">
              <a:buNone/>
            </a:pPr>
            <a:r>
              <a:rPr lang="es-MX" sz="2000" dirty="0"/>
              <a:t>- Causalidad</a:t>
            </a:r>
            <a:r>
              <a:rPr lang="es-MX" sz="2000" dirty="0" smtClean="0"/>
              <a:t>.</a:t>
            </a:r>
            <a:endParaRPr lang="es-MX" sz="2000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13" y="147804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4490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232185" y="5640809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149336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7885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3214" y="87443"/>
            <a:ext cx="8229600" cy="1143000"/>
          </a:xfrm>
        </p:spPr>
        <p:txBody>
          <a:bodyPr>
            <a:normAutofit/>
          </a:bodyPr>
          <a:lstStyle/>
          <a:p>
            <a:r>
              <a:rPr lang="es-MX" sz="2800" b="1" dirty="0"/>
              <a:t>SECUENCIA DE </a:t>
            </a:r>
            <a:r>
              <a:rPr lang="es-MX" sz="2800" b="1" dirty="0" smtClean="0"/>
              <a:t>CONTENIDOS 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34401" y="1268760"/>
            <a:ext cx="6209807" cy="377787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000" dirty="0" smtClean="0"/>
              <a:t>• </a:t>
            </a:r>
            <a:r>
              <a:rPr lang="es-MX" sz="2000" dirty="0"/>
              <a:t>Conceptos de primer orden.</a:t>
            </a:r>
          </a:p>
          <a:p>
            <a:pPr marL="0" indent="0" algn="just">
              <a:buNone/>
            </a:pPr>
            <a:r>
              <a:rPr lang="es-MX" sz="2000" dirty="0"/>
              <a:t>- Se derivan de los ejercicios de relevancia.</a:t>
            </a:r>
          </a:p>
          <a:p>
            <a:pPr marL="0" indent="0" algn="just">
              <a:buNone/>
            </a:pPr>
            <a:r>
              <a:rPr lang="es-MX" sz="2000" dirty="0"/>
              <a:t>• Se recuperan los ejes </a:t>
            </a:r>
            <a:r>
              <a:rPr lang="es-MX" sz="2000" dirty="0" err="1"/>
              <a:t>problematizadores</a:t>
            </a:r>
            <a:r>
              <a:rPr lang="es-MX" sz="2000" dirty="0"/>
              <a:t>:</a:t>
            </a:r>
          </a:p>
          <a:p>
            <a:pPr marL="0" indent="0" algn="just">
              <a:buNone/>
            </a:pPr>
            <a:r>
              <a:rPr lang="es-MX" sz="2000" dirty="0"/>
              <a:t>- Procesos de escolarización.</a:t>
            </a:r>
          </a:p>
          <a:p>
            <a:pPr marL="0" indent="0" algn="just">
              <a:buNone/>
            </a:pPr>
            <a:r>
              <a:rPr lang="es-MX" sz="2000" dirty="0"/>
              <a:t>- Educación pública y privada.</a:t>
            </a:r>
          </a:p>
          <a:p>
            <a:pPr marL="0" indent="0" algn="just">
              <a:buNone/>
            </a:pPr>
            <a:r>
              <a:rPr lang="es-MX" sz="2000" dirty="0"/>
              <a:t>- El laicismo en la educación.</a:t>
            </a:r>
          </a:p>
          <a:p>
            <a:pPr marL="0" indent="0" algn="just">
              <a:buNone/>
            </a:pPr>
            <a:r>
              <a:rPr lang="es-MX" sz="2000" dirty="0"/>
              <a:t>- El gobierno de Lázaro Cárdenas y la educación socialista.</a:t>
            </a:r>
          </a:p>
          <a:p>
            <a:pPr marL="0" indent="0" algn="just">
              <a:buNone/>
            </a:pPr>
            <a:r>
              <a:rPr lang="es-MX" sz="2000" dirty="0"/>
              <a:t>- Educación normal (escuelas normales, proyectos formativos, planes y programas</a:t>
            </a:r>
          </a:p>
          <a:p>
            <a:pPr marL="0" indent="0" algn="just">
              <a:buNone/>
            </a:pPr>
            <a:r>
              <a:rPr lang="es-MX" sz="2000" dirty="0"/>
              <a:t>de estudio, edificios, materiales y apoyos didácticos, organización escolar, alumnos,</a:t>
            </a:r>
          </a:p>
          <a:p>
            <a:pPr marL="0" indent="0" algn="just">
              <a:buNone/>
            </a:pPr>
            <a:r>
              <a:rPr lang="es-MX" sz="2000" dirty="0"/>
              <a:t>etcétera</a:t>
            </a:r>
            <a:r>
              <a:rPr lang="es-MX" sz="2000" dirty="0" smtClean="0"/>
              <a:t>).</a:t>
            </a:r>
            <a:endParaRPr lang="es-MX" sz="2000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33" y="139745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4490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232185" y="5640809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149336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44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3576" y="125760"/>
            <a:ext cx="8229600" cy="1143000"/>
          </a:xfrm>
        </p:spPr>
        <p:txBody>
          <a:bodyPr>
            <a:normAutofit/>
          </a:bodyPr>
          <a:lstStyle/>
          <a:p>
            <a:r>
              <a:rPr lang="es-MX" sz="2800" b="1" dirty="0"/>
              <a:t>SECUENCIA DE </a:t>
            </a:r>
            <a:r>
              <a:rPr lang="es-MX" sz="2800" b="1" dirty="0" smtClean="0"/>
              <a:t>CONTENIDOS 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78095" y="1730769"/>
            <a:ext cx="5921775" cy="377787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000" dirty="0" smtClean="0"/>
              <a:t>- </a:t>
            </a:r>
            <a:r>
              <a:rPr lang="es-MX" sz="2000" dirty="0"/>
              <a:t>Artículo </a:t>
            </a:r>
            <a:r>
              <a:rPr lang="es-MX" sz="2000" dirty="0" smtClean="0"/>
              <a:t>3 </a:t>
            </a:r>
            <a:r>
              <a:rPr lang="es-MX" sz="2000" dirty="0"/>
              <a:t>de la Constitución.</a:t>
            </a:r>
          </a:p>
          <a:p>
            <a:pPr marL="0" indent="0" algn="just">
              <a:buNone/>
            </a:pPr>
            <a:r>
              <a:rPr lang="es-MX" sz="2000" dirty="0"/>
              <a:t>- Libros de texto y materiales educativos.</a:t>
            </a:r>
          </a:p>
          <a:p>
            <a:pPr marL="0" indent="0" algn="just">
              <a:buNone/>
            </a:pPr>
            <a:r>
              <a:rPr lang="es-MX" sz="2000" dirty="0"/>
              <a:t>- Movimientos magisteriales, institucionalización del magisterio y sindicalismo.</a:t>
            </a:r>
          </a:p>
          <a:p>
            <a:pPr marL="0" indent="0" algn="just">
              <a:buNone/>
            </a:pPr>
            <a:r>
              <a:rPr lang="es-MX" sz="2000" dirty="0"/>
              <a:t>- Educación superior, investigación y desarrollo científico y tecnológico.</a:t>
            </a:r>
          </a:p>
          <a:p>
            <a:pPr marL="0" indent="0" algn="just">
              <a:buNone/>
            </a:pPr>
            <a:r>
              <a:rPr lang="es-MX" sz="2000" dirty="0"/>
              <a:t>- Educación para mujeres e indígenas.</a:t>
            </a:r>
            <a:r>
              <a:rPr lang="es-MX" sz="2000" dirty="0" smtClean="0"/>
              <a:t>	</a:t>
            </a:r>
            <a:endParaRPr lang="es-MX" sz="2000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33" y="139745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4490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232185" y="5640809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149336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0129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/>
              <a:t>CURSOS QUE ANTECEDEN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865656"/>
            <a:ext cx="5482952" cy="4525963"/>
          </a:xfrm>
        </p:spPr>
        <p:txBody>
          <a:bodyPr>
            <a:normAutofit/>
          </a:bodyPr>
          <a:lstStyle/>
          <a:p>
            <a:pPr algn="just"/>
            <a:endParaRPr lang="es-MX" sz="2800" dirty="0" smtClean="0"/>
          </a:p>
          <a:p>
            <a:pPr algn="just"/>
            <a:r>
              <a:rPr lang="es-MX" sz="2800" dirty="0" smtClean="0"/>
              <a:t>No existe curso que anteceda.</a:t>
            </a:r>
            <a:endParaRPr lang="es-MX" sz="2800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31494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445224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1051501" y="5445224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293352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968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81401" y="347166"/>
            <a:ext cx="7529234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ES_tradnl" alt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ES" altLang="es-E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E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ENCUADRE </a:t>
            </a: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E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Instrucci</a:t>
            </a:r>
            <a:r>
              <a:rPr kumimoji="0" lang="es-MX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cada docente realiza su encuadre  partiendo del programa de la asignatura a desarrollar  y apeg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ndose a los acuerdos del colegiado en cuanto a los  criterios de evaluaci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s-MX" altLang="es-ES" sz="1200" b="1" dirty="0"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E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ELEMENTOS DEL ENCUADRE 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Trayecto formativo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sito del curso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profesionales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del Curso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Unidades de aprendizaje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Secuencia de contenidos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Cursos que anteceden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Cursos subsecuentes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Relaci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la materia con cursos del mismo semestre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Bibliograf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y materiales de apoyo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Evidencias de aprendizaje por unidad y global con su respectiva rubrica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Fechas de evaluaci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y jornadas de observaci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y pr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 docente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Criterios de evaluaci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n: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Reglamento y acuerdos internos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02" y="322466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468" y="573325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539552" y="573325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2" name="1 Grupo"/>
          <p:cNvGrpSpPr/>
          <p:nvPr/>
        </p:nvGrpSpPr>
        <p:grpSpPr>
          <a:xfrm>
            <a:off x="592308" y="6293352"/>
            <a:ext cx="8030868" cy="520024"/>
            <a:chOff x="109402" y="6088162"/>
            <a:chExt cx="8513774" cy="725214"/>
          </a:xfrm>
        </p:grpSpPr>
        <p:pic>
          <p:nvPicPr>
            <p:cNvPr id="2052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3576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5915000" cy="2404864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endParaRPr lang="es-MX" dirty="0" smtClean="0"/>
          </a:p>
          <a:p>
            <a:pPr algn="ctr"/>
            <a:r>
              <a:rPr lang="es-MX" dirty="0" smtClean="0"/>
              <a:t>Educación Histórica en el Aula.</a:t>
            </a: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 CURSO SUBSECUENTE</a:t>
            </a:r>
            <a:endParaRPr lang="es-MX" sz="2800" b="1" dirty="0"/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30" y="447960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517232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5517232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8" name="7 Grupo"/>
          <p:cNvGrpSpPr/>
          <p:nvPr/>
        </p:nvGrpSpPr>
        <p:grpSpPr>
          <a:xfrm>
            <a:off x="592308" y="6293352"/>
            <a:ext cx="8030868" cy="520024"/>
            <a:chOff x="109402" y="6088162"/>
            <a:chExt cx="8513774" cy="725214"/>
          </a:xfrm>
        </p:grpSpPr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0110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8864" y="11663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es-MX" altLang="es-ES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Relaci</a:t>
            </a:r>
            <a:r>
              <a:rPr lang="es-MX" altLang="es-ES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ES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la materia con </a:t>
            </a:r>
            <a:r>
              <a:rPr lang="es-MX" altLang="es-E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MX" altLang="es-E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altLang="es-E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cursos </a:t>
            </a:r>
            <a:r>
              <a:rPr lang="es-MX" altLang="es-ES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 mismo </a:t>
            </a:r>
            <a:r>
              <a:rPr lang="es-MX" altLang="es-E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semestre</a:t>
            </a:r>
            <a:endParaRPr lang="es-MX" sz="2800" b="1" dirty="0"/>
          </a:p>
        </p:txBody>
      </p:sp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17" y="332656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5949280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uadroTexto 6"/>
          <p:cNvSpPr txBox="1"/>
          <p:nvPr/>
        </p:nvSpPr>
        <p:spPr>
          <a:xfrm>
            <a:off x="251520" y="595747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9" name="8 Grupo"/>
          <p:cNvGrpSpPr/>
          <p:nvPr/>
        </p:nvGrpSpPr>
        <p:grpSpPr>
          <a:xfrm>
            <a:off x="592308" y="6293352"/>
            <a:ext cx="8030868" cy="520024"/>
            <a:chOff x="109402" y="6088162"/>
            <a:chExt cx="8513774" cy="725214"/>
          </a:xfrm>
        </p:grpSpPr>
        <p:pic>
          <p:nvPicPr>
            <p:cNvPr id="10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57200" y="1600200"/>
            <a:ext cx="4258816" cy="4525963"/>
          </a:xfrm>
        </p:spPr>
        <p:txBody>
          <a:bodyPr>
            <a:normAutofit/>
          </a:bodyPr>
          <a:lstStyle/>
          <a:p>
            <a:r>
              <a:rPr lang="es-MX" sz="2400" dirty="0"/>
              <a:t>El sujeto y su formación profesional como </a:t>
            </a:r>
            <a:r>
              <a:rPr lang="es-MX" sz="2400" dirty="0" smtClean="0"/>
              <a:t>docente.</a:t>
            </a:r>
          </a:p>
          <a:p>
            <a:endParaRPr lang="es-MX" sz="2400" dirty="0" smtClean="0"/>
          </a:p>
          <a:p>
            <a:r>
              <a:rPr lang="es-MX" sz="2400" dirty="0"/>
              <a:t>Panorama </a:t>
            </a:r>
            <a:r>
              <a:rPr lang="es-MX" sz="2400" dirty="0" smtClean="0"/>
              <a:t>actual </a:t>
            </a:r>
            <a:r>
              <a:rPr lang="es-MX" sz="2400" dirty="0"/>
              <a:t>de la educación básica en México</a:t>
            </a:r>
          </a:p>
        </p:txBody>
      </p:sp>
    </p:spTree>
    <p:extLst>
      <p:ext uri="{BB962C8B-B14F-4D97-AF65-F5344CB8AC3E}">
        <p14:creationId xmlns:p14="http://schemas.microsoft.com/office/powerpoint/2010/main" val="264738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b="1" dirty="0"/>
              <a:t>RECURSOS MATERIALES Y BIBLIOGRÁFICOS</a:t>
            </a:r>
            <a:r>
              <a:rPr lang="es-MX" sz="2800" dirty="0"/>
              <a:t> </a:t>
            </a:r>
            <a:br>
              <a:rPr lang="es-MX" sz="2800" dirty="0"/>
            </a:b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06896" y="847253"/>
            <a:ext cx="8229600" cy="4525963"/>
          </a:xfrm>
        </p:spPr>
        <p:txBody>
          <a:bodyPr>
            <a:noAutofit/>
          </a:bodyPr>
          <a:lstStyle/>
          <a:p>
            <a:r>
              <a:rPr lang="es-MX" sz="2400" b="1" dirty="0">
                <a:latin typeface="SoberanaSans-Bold"/>
              </a:rPr>
              <a:t>Bibliografía </a:t>
            </a:r>
            <a:r>
              <a:rPr lang="es-MX" sz="2400" b="1" dirty="0" smtClean="0">
                <a:latin typeface="SoberanaSans-Bold"/>
              </a:rPr>
              <a:t>básica, unidad I.</a:t>
            </a:r>
          </a:p>
          <a:p>
            <a:endParaRPr lang="es-MX" sz="2400" b="1" dirty="0">
              <a:latin typeface="SoberanaSans-Bold"/>
            </a:endParaRPr>
          </a:p>
          <a:p>
            <a:r>
              <a:rPr lang="es-MX" sz="1200" b="1" dirty="0">
                <a:latin typeface="SoberanaSans-Bold"/>
              </a:rPr>
              <a:t>Arteaga, B. </a:t>
            </a:r>
            <a:r>
              <a:rPr lang="es-MX" sz="1200" dirty="0">
                <a:latin typeface="SoberanaSans-Light"/>
              </a:rPr>
              <a:t>(1994). Los caminos de Clío. En Cantón, V. y Aguirre Beltrán, M. (</a:t>
            </a:r>
            <a:r>
              <a:rPr lang="es-MX" sz="1200" dirty="0" err="1">
                <a:latin typeface="SoberanaSans-Light"/>
              </a:rPr>
              <a:t>coords</a:t>
            </a:r>
            <a:r>
              <a:rPr lang="es-MX" sz="1200" dirty="0">
                <a:latin typeface="SoberanaSans-Light"/>
              </a:rPr>
              <a:t>.) </a:t>
            </a:r>
            <a:r>
              <a:rPr lang="es-MX" sz="1200" i="1" dirty="0" err="1">
                <a:latin typeface="SoberanaSans-LightItalic"/>
              </a:rPr>
              <a:t>Inventio</a:t>
            </a:r>
            <a:r>
              <a:rPr lang="es-MX" sz="1200" i="1" dirty="0">
                <a:latin typeface="SoberanaSans-LightItalic"/>
              </a:rPr>
              <a:t> varia.</a:t>
            </a:r>
          </a:p>
          <a:p>
            <a:r>
              <a:rPr lang="es-MX" sz="1200" dirty="0">
                <a:latin typeface="SoberanaSans-Light"/>
              </a:rPr>
              <a:t>México: </a:t>
            </a:r>
            <a:r>
              <a:rPr lang="es-MX" sz="1400" dirty="0" err="1">
                <a:latin typeface="SoberanaSans-Light"/>
              </a:rPr>
              <a:t>upn</a:t>
            </a:r>
            <a:r>
              <a:rPr lang="es-MX" sz="1200" dirty="0" smtClean="0">
                <a:latin typeface="SoberanaSans-Light"/>
              </a:rPr>
              <a:t>. (</a:t>
            </a:r>
            <a:r>
              <a:rPr lang="es-MX" sz="1200" dirty="0">
                <a:latin typeface="SoberanaSans-Light"/>
              </a:rPr>
              <a:t>2011). </a:t>
            </a:r>
            <a:r>
              <a:rPr lang="es-MX" sz="1200" i="1" dirty="0">
                <a:latin typeface="SoberanaSans-LightItalic"/>
              </a:rPr>
              <a:t>Bibliografía comentada de la historia de la educación normal en México. </a:t>
            </a:r>
            <a:r>
              <a:rPr lang="es-MX" sz="1200" dirty="0">
                <a:latin typeface="SoberanaSans-Light"/>
              </a:rPr>
              <a:t>2 volúmenes.</a:t>
            </a:r>
          </a:p>
          <a:p>
            <a:r>
              <a:rPr lang="es-MX" sz="1200" dirty="0">
                <a:latin typeface="SoberanaSans-Light"/>
              </a:rPr>
              <a:t>México: </a:t>
            </a:r>
            <a:r>
              <a:rPr lang="es-MX" sz="1400" dirty="0" err="1">
                <a:latin typeface="SoberanaSans-Light"/>
              </a:rPr>
              <a:t>sep</a:t>
            </a:r>
            <a:r>
              <a:rPr lang="es-MX" sz="1400" dirty="0">
                <a:latin typeface="SoberanaSans-Light"/>
              </a:rPr>
              <a:t>/</a:t>
            </a:r>
            <a:r>
              <a:rPr lang="es-MX" sz="1400" dirty="0" err="1">
                <a:latin typeface="SoberanaSans-Light"/>
              </a:rPr>
              <a:t>dgespe</a:t>
            </a:r>
            <a:r>
              <a:rPr lang="es-MX" sz="1200" dirty="0">
                <a:latin typeface="SoberanaSans-Light"/>
              </a:rPr>
              <a:t>. Recuperado de http://www.dgespe.sep.gob.mx/, sección de historia,</a:t>
            </a:r>
          </a:p>
          <a:p>
            <a:pPr marL="0" indent="0">
              <a:buNone/>
            </a:pPr>
            <a:r>
              <a:rPr lang="es-MX" sz="1200" dirty="0">
                <a:latin typeface="SoberanaSans-Light"/>
              </a:rPr>
              <a:t>	</a:t>
            </a:r>
            <a:r>
              <a:rPr lang="es-MX" sz="1200" dirty="0" smtClean="0">
                <a:latin typeface="SoberanaSans-Light"/>
              </a:rPr>
              <a:t>recursos </a:t>
            </a:r>
            <a:r>
              <a:rPr lang="es-MX" sz="1200" dirty="0">
                <a:latin typeface="SoberanaSans-Light"/>
              </a:rPr>
              <a:t>en línea.</a:t>
            </a:r>
          </a:p>
          <a:p>
            <a:r>
              <a:rPr lang="es-MX" sz="1200" b="1" dirty="0">
                <a:latin typeface="SoberanaSans-Bold"/>
              </a:rPr>
              <a:t>Bloch, M. </a:t>
            </a:r>
            <a:r>
              <a:rPr lang="es-MX" sz="1200" dirty="0">
                <a:latin typeface="SoberanaSans-Light"/>
              </a:rPr>
              <a:t>(2011). </a:t>
            </a:r>
            <a:r>
              <a:rPr lang="es-MX" sz="1200" i="1" dirty="0">
                <a:latin typeface="SoberanaSans-LightItalic"/>
              </a:rPr>
              <a:t>Introducción a la historia. </a:t>
            </a:r>
            <a:r>
              <a:rPr lang="es-MX" sz="1200" dirty="0">
                <a:latin typeface="SoberanaSans-Light"/>
              </a:rPr>
              <a:t>México: </a:t>
            </a:r>
            <a:r>
              <a:rPr lang="es-MX" sz="1400" dirty="0" err="1">
                <a:latin typeface="SoberanaSans-Light"/>
              </a:rPr>
              <a:t>fce</a:t>
            </a:r>
            <a:r>
              <a:rPr lang="es-MX" sz="1200" dirty="0">
                <a:latin typeface="SoberanaSans-Light"/>
              </a:rPr>
              <a:t>.</a:t>
            </a:r>
          </a:p>
          <a:p>
            <a:r>
              <a:rPr lang="es-MX" sz="1200" b="1" dirty="0" err="1">
                <a:latin typeface="SoberanaSans-Bold"/>
              </a:rPr>
              <a:t>Canadine</a:t>
            </a:r>
            <a:r>
              <a:rPr lang="es-MX" sz="1200" b="1" dirty="0">
                <a:latin typeface="SoberanaSans-Bold"/>
              </a:rPr>
              <a:t>, D. </a:t>
            </a:r>
            <a:r>
              <a:rPr lang="es-MX" sz="1200" dirty="0">
                <a:latin typeface="SoberanaSans-Light"/>
              </a:rPr>
              <a:t>(2005). </a:t>
            </a:r>
            <a:r>
              <a:rPr lang="es-MX" sz="1200" i="1" dirty="0">
                <a:latin typeface="SoberanaSans-LightItalic"/>
              </a:rPr>
              <a:t>¿Qué es la historia ahora? </a:t>
            </a:r>
            <a:r>
              <a:rPr lang="es-MX" sz="1200" dirty="0">
                <a:latin typeface="SoberanaSans-Light"/>
              </a:rPr>
              <a:t>Granada: Universidad de Granada.</a:t>
            </a:r>
          </a:p>
          <a:p>
            <a:r>
              <a:rPr lang="es-MX" sz="1200" b="1" dirty="0">
                <a:latin typeface="SoberanaSans-Bold"/>
              </a:rPr>
              <a:t>Galván, L. E. </a:t>
            </a:r>
            <a:r>
              <a:rPr lang="es-MX" sz="1200" dirty="0">
                <a:latin typeface="SoberanaSans-Light"/>
              </a:rPr>
              <a:t>(coord.) (2002). </a:t>
            </a:r>
            <a:r>
              <a:rPr lang="es-MX" sz="1200" i="1" dirty="0">
                <a:latin typeface="SoberanaSans-LightItalic"/>
              </a:rPr>
              <a:t>Diccionario de Historia de la Educación en México</a:t>
            </a:r>
            <a:r>
              <a:rPr lang="es-MX" sz="1200" dirty="0">
                <a:latin typeface="SoberanaSans-Light"/>
              </a:rPr>
              <a:t>. México: </a:t>
            </a:r>
            <a:r>
              <a:rPr lang="es-MX" sz="1200" dirty="0" err="1">
                <a:latin typeface="SoberanaSans-Light"/>
              </a:rPr>
              <a:t>Conacyt</a:t>
            </a:r>
            <a:r>
              <a:rPr lang="es-MX" sz="1200" dirty="0">
                <a:latin typeface="SoberanaSans-Light"/>
              </a:rPr>
              <a:t>/</a:t>
            </a:r>
          </a:p>
          <a:p>
            <a:pPr marL="0" indent="0">
              <a:buNone/>
            </a:pPr>
            <a:r>
              <a:rPr lang="es-MX" sz="1400" dirty="0" smtClean="0">
                <a:latin typeface="SoberanaSans-Light"/>
              </a:rPr>
              <a:t>	</a:t>
            </a:r>
            <a:r>
              <a:rPr lang="es-MX" sz="1400" dirty="0" err="1" smtClean="0">
                <a:latin typeface="SoberanaSans-Light"/>
              </a:rPr>
              <a:t>ciesas</a:t>
            </a:r>
            <a:r>
              <a:rPr lang="es-MX" sz="1200" dirty="0" smtClean="0">
                <a:latin typeface="SoberanaSans-Light"/>
              </a:rPr>
              <a:t>/</a:t>
            </a:r>
            <a:r>
              <a:rPr lang="es-MX" sz="1400" dirty="0" err="1" smtClean="0">
                <a:latin typeface="SoberanaSans-Light"/>
              </a:rPr>
              <a:t>unam</a:t>
            </a:r>
            <a:r>
              <a:rPr lang="es-MX" sz="1200" dirty="0">
                <a:latin typeface="SoberanaSans-Light"/>
              </a:rPr>
              <a:t>.</a:t>
            </a:r>
          </a:p>
          <a:p>
            <a:r>
              <a:rPr lang="es-MX" sz="1200" b="1" dirty="0">
                <a:latin typeface="SoberanaSans-Bold"/>
              </a:rPr>
              <a:t>Galván, L. E., Quintanilla, S. y Ramírez, C. </a:t>
            </a:r>
            <a:r>
              <a:rPr lang="es-MX" sz="1200" dirty="0">
                <a:latin typeface="SoberanaSans-Light"/>
              </a:rPr>
              <a:t>(</a:t>
            </a:r>
            <a:r>
              <a:rPr lang="es-MX" sz="1200" dirty="0" err="1">
                <a:latin typeface="SoberanaSans-Light"/>
              </a:rPr>
              <a:t>coords</a:t>
            </a:r>
            <a:r>
              <a:rPr lang="es-MX" sz="1200" dirty="0">
                <a:latin typeface="SoberanaSans-Light"/>
              </a:rPr>
              <a:t>.) (2003). </a:t>
            </a:r>
            <a:r>
              <a:rPr lang="es-MX" sz="1200" i="1" dirty="0">
                <a:latin typeface="SoberanaSans-LightItalic"/>
              </a:rPr>
              <a:t>Historiografía de la educación. </a:t>
            </a:r>
            <a:r>
              <a:rPr lang="es-MX" sz="1200" dirty="0">
                <a:latin typeface="SoberanaSans-Light"/>
              </a:rPr>
              <a:t>México:</a:t>
            </a:r>
          </a:p>
          <a:p>
            <a:pPr marL="0" indent="0">
              <a:buNone/>
            </a:pPr>
            <a:r>
              <a:rPr lang="es-MX" sz="1400" dirty="0" smtClean="0">
                <a:latin typeface="SoberanaSans-Light"/>
              </a:rPr>
              <a:t>	</a:t>
            </a:r>
            <a:r>
              <a:rPr lang="es-MX" sz="1400" dirty="0" err="1" smtClean="0">
                <a:latin typeface="SoberanaSans-Light"/>
              </a:rPr>
              <a:t>comie</a:t>
            </a:r>
            <a:r>
              <a:rPr lang="es-MX" sz="1400" dirty="0" smtClean="0">
                <a:latin typeface="SoberanaSans-Light"/>
              </a:rPr>
              <a:t> </a:t>
            </a:r>
            <a:r>
              <a:rPr lang="es-MX" sz="1200" dirty="0">
                <a:latin typeface="SoberanaSans-Light"/>
              </a:rPr>
              <a:t>(La investigación educativa en México 1992-2002)</a:t>
            </a:r>
            <a:r>
              <a:rPr lang="es-MX" sz="1200" i="1" dirty="0">
                <a:latin typeface="SoberanaSans-LightItalic"/>
              </a:rPr>
              <a:t>.</a:t>
            </a:r>
          </a:p>
          <a:p>
            <a:r>
              <a:rPr lang="es-MX" sz="1200" b="1" dirty="0">
                <a:latin typeface="SoberanaSans-Bold"/>
              </a:rPr>
              <a:t>Hurtado, M. </a:t>
            </a:r>
            <a:r>
              <a:rPr lang="es-MX" sz="1200" dirty="0">
                <a:latin typeface="SoberanaSans-Light"/>
              </a:rPr>
              <a:t>(2012). </a:t>
            </a:r>
            <a:r>
              <a:rPr lang="es-MX" sz="1200" i="1" dirty="0">
                <a:latin typeface="SoberanaSans-LightItalic"/>
              </a:rPr>
              <a:t>Fuentes primarias y secundarias en la construcción del conocimiento histórico.</a:t>
            </a:r>
          </a:p>
          <a:p>
            <a:pPr marL="0" indent="0">
              <a:buNone/>
            </a:pPr>
            <a:r>
              <a:rPr lang="es-MX" sz="1200" dirty="0" smtClean="0">
                <a:latin typeface="SoberanaSans-Light"/>
              </a:rPr>
              <a:t>	Elementos </a:t>
            </a:r>
            <a:r>
              <a:rPr lang="es-MX" sz="1200" dirty="0">
                <a:latin typeface="SoberanaSans-Light"/>
              </a:rPr>
              <a:t>para el estudio de la historia de la educación en México. Reforma Curricular Escuelas</a:t>
            </a:r>
          </a:p>
          <a:p>
            <a:pPr marL="0" indent="0">
              <a:buNone/>
            </a:pPr>
            <a:r>
              <a:rPr lang="es-MX" sz="1200" dirty="0" smtClean="0">
                <a:latin typeface="SoberanaSans-Light"/>
              </a:rPr>
              <a:t>	Normales</a:t>
            </a:r>
            <a:r>
              <a:rPr lang="es-MX" sz="1200" dirty="0">
                <a:latin typeface="SoberanaSans-Light"/>
              </a:rPr>
              <a:t>. Materiales, </a:t>
            </a:r>
            <a:r>
              <a:rPr lang="es-MX" sz="1400" dirty="0" err="1">
                <a:latin typeface="SoberanaSans-Light"/>
              </a:rPr>
              <a:t>dgespe</a:t>
            </a:r>
            <a:r>
              <a:rPr lang="es-MX" sz="1200" dirty="0">
                <a:latin typeface="SoberanaSans-Light"/>
              </a:rPr>
              <a:t>.</a:t>
            </a:r>
          </a:p>
          <a:p>
            <a:r>
              <a:rPr lang="es-MX" sz="1200" b="1" dirty="0">
                <a:latin typeface="SoberanaSans-Bold"/>
              </a:rPr>
              <a:t>Sánchez, A. </a:t>
            </a:r>
            <a:r>
              <a:rPr lang="es-MX" sz="1200" dirty="0">
                <a:latin typeface="SoberanaSans-Light"/>
              </a:rPr>
              <a:t>(2006). </a:t>
            </a:r>
            <a:r>
              <a:rPr lang="es-MX" sz="1200" i="1" dirty="0">
                <a:latin typeface="SoberanaSans-LightItalic"/>
              </a:rPr>
              <a:t>Reencuentro con la historia. Teoría y praxis de su enseñanza en México. </a:t>
            </a:r>
            <a:r>
              <a:rPr lang="es-MX" sz="1200" dirty="0">
                <a:latin typeface="SoberanaSans-Light"/>
              </a:rPr>
              <a:t>México:</a:t>
            </a:r>
          </a:p>
          <a:p>
            <a:pPr marL="0" indent="0">
              <a:buNone/>
            </a:pPr>
            <a:r>
              <a:rPr lang="es-MX" sz="1400" dirty="0" smtClean="0">
                <a:latin typeface="SoberanaSans-Light"/>
              </a:rPr>
              <a:t>	</a:t>
            </a:r>
            <a:r>
              <a:rPr lang="es-MX" sz="1400" dirty="0" err="1" smtClean="0">
                <a:latin typeface="SoberanaSans-Light"/>
              </a:rPr>
              <a:t>unam</a:t>
            </a:r>
            <a:r>
              <a:rPr lang="es-MX" sz="1200" dirty="0">
                <a:latin typeface="SoberanaSans-Light"/>
              </a:rPr>
              <a:t>.</a:t>
            </a:r>
          </a:p>
          <a:p>
            <a:r>
              <a:rPr lang="es-MX" sz="1200" b="1" dirty="0" err="1">
                <a:latin typeface="SoberanaSans-Bold"/>
              </a:rPr>
              <a:t>Tanck</a:t>
            </a:r>
            <a:r>
              <a:rPr lang="es-MX" sz="1200" b="1" dirty="0">
                <a:latin typeface="SoberanaSans-Bold"/>
              </a:rPr>
              <a:t>, D. </a:t>
            </a:r>
            <a:r>
              <a:rPr lang="es-MX" sz="1200" dirty="0">
                <a:latin typeface="SoberanaSans-Light"/>
              </a:rPr>
              <a:t>(coord.) (2010). </a:t>
            </a:r>
            <a:r>
              <a:rPr lang="es-MX" sz="1200" i="1" dirty="0">
                <a:latin typeface="SoberanaSans-LightItalic"/>
              </a:rPr>
              <a:t>Historia mínima. La educación en México</a:t>
            </a:r>
            <a:r>
              <a:rPr lang="es-MX" sz="1200" dirty="0">
                <a:latin typeface="SoberanaSans-Light"/>
              </a:rPr>
              <a:t>. México: El Colegio de México.</a:t>
            </a:r>
          </a:p>
          <a:p>
            <a:r>
              <a:rPr lang="es-MX" sz="1200" b="1" dirty="0">
                <a:latin typeface="SoberanaSans-Bold"/>
              </a:rPr>
              <a:t>Vilar, P. </a:t>
            </a:r>
            <a:r>
              <a:rPr lang="es-MX" sz="1200" dirty="0">
                <a:latin typeface="SoberanaSans-Light"/>
              </a:rPr>
              <a:t>(1997). </a:t>
            </a:r>
            <a:r>
              <a:rPr lang="es-MX" sz="1200" i="1" dirty="0">
                <a:latin typeface="SoberanaSans-LightItalic"/>
              </a:rPr>
              <a:t>Pensar históricamente. </a:t>
            </a:r>
            <a:r>
              <a:rPr lang="es-MX" sz="1200" dirty="0">
                <a:latin typeface="SoberanaSans-Light"/>
              </a:rPr>
              <a:t>Barcelona: Crítica</a:t>
            </a:r>
            <a:r>
              <a:rPr lang="es-MX" sz="1200" dirty="0" smtClean="0">
                <a:latin typeface="SoberanaSans-Light"/>
              </a:rPr>
              <a:t>.</a:t>
            </a:r>
            <a:endParaRPr lang="es-MX" sz="1200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89" y="254483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877272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1051501" y="5877272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237312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8963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b="1" dirty="0"/>
              <a:t>RECURSOS MATERIALES Y BIBLIOGRÁFICOS</a:t>
            </a:r>
            <a:r>
              <a:rPr lang="es-MX" sz="2800" dirty="0"/>
              <a:t> </a:t>
            </a:r>
            <a:br>
              <a:rPr lang="es-MX" sz="2800" dirty="0"/>
            </a:b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92308" y="1466891"/>
            <a:ext cx="8229600" cy="4525963"/>
          </a:xfrm>
        </p:spPr>
        <p:txBody>
          <a:bodyPr>
            <a:noAutofit/>
          </a:bodyPr>
          <a:lstStyle/>
          <a:p>
            <a:r>
              <a:rPr lang="es-MX" sz="1800" b="1" dirty="0" smtClean="0">
                <a:latin typeface="SoberanaSans-Bold"/>
              </a:rPr>
              <a:t>Otros recursos.</a:t>
            </a:r>
            <a:endParaRPr lang="es-MX" sz="1800" b="1" dirty="0">
              <a:latin typeface="SoberanaSans-Bold"/>
            </a:endParaRPr>
          </a:p>
          <a:p>
            <a:r>
              <a:rPr lang="es-MX" sz="1200" dirty="0">
                <a:latin typeface="SoberanaSans-Light"/>
              </a:rPr>
              <a:t>Archivos históricos de sus localidades (escolares, municipales, parroquiales, estatales, de la escuela</a:t>
            </a:r>
          </a:p>
          <a:p>
            <a:pPr marL="0" indent="0">
              <a:buNone/>
            </a:pPr>
            <a:r>
              <a:rPr lang="es-MX" sz="1200" dirty="0" smtClean="0">
                <a:latin typeface="SoberanaSans-Light"/>
              </a:rPr>
              <a:t>	normal</a:t>
            </a:r>
            <a:r>
              <a:rPr lang="es-MX" sz="1200" dirty="0">
                <a:latin typeface="SoberanaSans-Light"/>
              </a:rPr>
              <a:t>, entre otros).</a:t>
            </a:r>
          </a:p>
          <a:p>
            <a:r>
              <a:rPr lang="es-MX" sz="1200" dirty="0">
                <a:latin typeface="SoberanaSans-Light"/>
              </a:rPr>
              <a:t>Conferencia magistral: </a:t>
            </a:r>
            <a:r>
              <a:rPr lang="es-MX" sz="1200" b="1" dirty="0">
                <a:latin typeface="SoberanaSans-Bold"/>
              </a:rPr>
              <a:t>Arteaga, B. </a:t>
            </a:r>
            <a:r>
              <a:rPr lang="es-MX" sz="1200" i="1" dirty="0">
                <a:latin typeface="SoberanaSans-LightItalic"/>
              </a:rPr>
              <a:t>Paradigmas de la historia contemporánea. </a:t>
            </a:r>
            <a:r>
              <a:rPr lang="es-MX" sz="1400" dirty="0" err="1">
                <a:latin typeface="SoberanaSans-Light"/>
              </a:rPr>
              <a:t>dgespetv</a:t>
            </a:r>
            <a:r>
              <a:rPr lang="es-MX" sz="1200" dirty="0">
                <a:latin typeface="SoberanaSans-Light"/>
              </a:rPr>
              <a:t>, sección de</a:t>
            </a:r>
          </a:p>
          <a:p>
            <a:pPr marL="0" indent="0">
              <a:buNone/>
            </a:pPr>
            <a:r>
              <a:rPr lang="es-MX" sz="1200" dirty="0" smtClean="0">
                <a:latin typeface="SoberanaSans-Light"/>
              </a:rPr>
              <a:t>	historia</a:t>
            </a:r>
            <a:r>
              <a:rPr lang="es-MX" sz="1200" dirty="0">
                <a:latin typeface="SoberanaSans-Light"/>
              </a:rPr>
              <a:t>.</a:t>
            </a:r>
          </a:p>
          <a:p>
            <a:r>
              <a:rPr lang="es-MX" sz="1200" dirty="0">
                <a:latin typeface="SoberanaSans-Light"/>
              </a:rPr>
              <a:t>Conferencia magistral: </a:t>
            </a:r>
            <a:r>
              <a:rPr lang="es-MX" sz="1200" b="1" dirty="0">
                <a:latin typeface="SoberanaSans-Bold"/>
              </a:rPr>
              <a:t>Arteaga, B. </a:t>
            </a:r>
            <a:r>
              <a:rPr lang="es-MX" sz="1200" i="1" dirty="0">
                <a:latin typeface="SoberanaSans-LightItalic"/>
              </a:rPr>
              <a:t>Teoría de la historia. </a:t>
            </a:r>
            <a:r>
              <a:rPr lang="es-MX" sz="1200" dirty="0">
                <a:latin typeface="SoberanaSans-Light"/>
              </a:rPr>
              <a:t>Estado del arte.</a:t>
            </a:r>
          </a:p>
          <a:p>
            <a:r>
              <a:rPr lang="es-MX" sz="1200" dirty="0">
                <a:latin typeface="SoberanaSans-Light"/>
              </a:rPr>
              <a:t>Conferencia magistral: </a:t>
            </a:r>
            <a:r>
              <a:rPr lang="es-MX" sz="1200" b="1" dirty="0">
                <a:latin typeface="SoberanaSans-Bold"/>
              </a:rPr>
              <a:t>Brom, J. </a:t>
            </a:r>
            <a:r>
              <a:rPr lang="es-MX" sz="1200" i="1" dirty="0">
                <a:latin typeface="SoberanaSans-LightItalic"/>
              </a:rPr>
              <a:t>Para comprender la historia. </a:t>
            </a:r>
            <a:r>
              <a:rPr lang="es-MX" sz="1400" dirty="0" err="1">
                <a:latin typeface="SoberanaSans-Light"/>
              </a:rPr>
              <a:t>dgespetv</a:t>
            </a:r>
            <a:r>
              <a:rPr lang="es-MX" sz="1200" dirty="0">
                <a:latin typeface="SoberanaSans-Light"/>
              </a:rPr>
              <a:t>, sección de historia.</a:t>
            </a:r>
          </a:p>
          <a:p>
            <a:r>
              <a:rPr lang="es-MX" sz="1200" dirty="0">
                <a:latin typeface="SoberanaSans-Light"/>
              </a:rPr>
              <a:t>Conferencia magistral: </a:t>
            </a:r>
            <a:r>
              <a:rPr lang="es-MX" sz="1200" b="1" dirty="0">
                <a:latin typeface="SoberanaSans-Bold"/>
              </a:rPr>
              <a:t>Galván, L. E. </a:t>
            </a:r>
            <a:r>
              <a:rPr lang="es-MX" sz="1200" i="1" dirty="0">
                <a:latin typeface="SoberanaSans-LightItalic"/>
              </a:rPr>
              <a:t>La historia y su importancia actual. </a:t>
            </a:r>
            <a:r>
              <a:rPr lang="es-MX" sz="1400" dirty="0" err="1">
                <a:latin typeface="SoberanaSans-Light"/>
              </a:rPr>
              <a:t>dgespetv</a:t>
            </a:r>
            <a:r>
              <a:rPr lang="es-MX" sz="1200" dirty="0">
                <a:latin typeface="SoberanaSans-Light"/>
              </a:rPr>
              <a:t>, sección de historia.</a:t>
            </a:r>
          </a:p>
          <a:p>
            <a:r>
              <a:rPr lang="es-MX" sz="1200" dirty="0">
                <a:latin typeface="SoberanaSans-Light"/>
              </a:rPr>
              <a:t>Conferencia magistral: </a:t>
            </a:r>
            <a:r>
              <a:rPr lang="es-MX" sz="1200" b="1" dirty="0">
                <a:latin typeface="SoberanaSans-Bold"/>
              </a:rPr>
              <a:t>Quiñones, L. C. </a:t>
            </a:r>
            <a:r>
              <a:rPr lang="es-MX" sz="1200" i="1" dirty="0">
                <a:latin typeface="SoberanaSans-LightItalic"/>
              </a:rPr>
              <a:t>Historiografía contemporánea. </a:t>
            </a:r>
            <a:r>
              <a:rPr lang="es-MX" sz="1400" dirty="0" err="1">
                <a:latin typeface="SoberanaSans-Light"/>
              </a:rPr>
              <a:t>dgespetv</a:t>
            </a:r>
            <a:r>
              <a:rPr lang="es-MX" sz="1200" dirty="0">
                <a:latin typeface="SoberanaSans-Light"/>
              </a:rPr>
              <a:t>, sección de historia.</a:t>
            </a:r>
          </a:p>
          <a:p>
            <a:r>
              <a:rPr lang="es-MX" sz="1200" dirty="0">
                <a:latin typeface="SoberanaSans-Light"/>
              </a:rPr>
              <a:t>Consulta en bibliotecas especializadas de: bibliografía actualizada, artículos y revistas especializadas,</a:t>
            </a:r>
          </a:p>
          <a:p>
            <a:pPr marL="0" indent="0">
              <a:buNone/>
            </a:pPr>
            <a:r>
              <a:rPr lang="es-MX" sz="1200" dirty="0" smtClean="0">
                <a:latin typeface="SoberanaSans-Light"/>
              </a:rPr>
              <a:t>	estados </a:t>
            </a:r>
            <a:r>
              <a:rPr lang="es-MX" sz="1200" dirty="0">
                <a:latin typeface="SoberanaSans-Light"/>
              </a:rPr>
              <a:t>del conocimiento de historia de la educación, tesis de posgrado de instituciones y programas</a:t>
            </a:r>
          </a:p>
          <a:p>
            <a:pPr marL="0" indent="0">
              <a:buNone/>
            </a:pPr>
            <a:r>
              <a:rPr lang="es-MX" sz="1200" dirty="0" smtClean="0">
                <a:latin typeface="SoberanaSans-Light"/>
              </a:rPr>
              <a:t>	educativos </a:t>
            </a:r>
            <a:r>
              <a:rPr lang="es-MX" sz="1200" dirty="0">
                <a:latin typeface="SoberanaSans-Light"/>
              </a:rPr>
              <a:t>de calidad reconocida, memorias de congresos nacionales e internacionales.</a:t>
            </a:r>
          </a:p>
          <a:p>
            <a:r>
              <a:rPr lang="es-MX" sz="1200" dirty="0">
                <a:latin typeface="SoberanaSans-Light"/>
              </a:rPr>
              <a:t>Publicaciones digitales </a:t>
            </a:r>
            <a:r>
              <a:rPr lang="es-MX" sz="1400" dirty="0" err="1">
                <a:latin typeface="SoberanaSans-Light"/>
              </a:rPr>
              <a:t>unam</a:t>
            </a:r>
            <a:r>
              <a:rPr lang="es-MX" sz="1200" dirty="0">
                <a:latin typeface="SoberanaSans-Light"/>
              </a:rPr>
              <a:t>: http://biblioweb.tic.unam.mx/diccionario/htm/indice.htm</a:t>
            </a:r>
            <a:r>
              <a:rPr lang="es-MX" sz="1200" dirty="0" smtClean="0">
                <a:latin typeface="SoberanaSans-Light"/>
              </a:rPr>
              <a:t>.</a:t>
            </a:r>
            <a:endParaRPr lang="es-MX" sz="1200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6343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877272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1051501" y="5877272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237312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2571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b="1" dirty="0"/>
              <a:t>RECURSOS MATERIALES Y BIBLIOGRÁFICOS</a:t>
            </a:r>
            <a:r>
              <a:rPr lang="es-MX" sz="2800" dirty="0"/>
              <a:t> </a:t>
            </a:r>
            <a:br>
              <a:rPr lang="es-MX" sz="2800" dirty="0"/>
            </a:b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05308" y="1013654"/>
            <a:ext cx="8229600" cy="4525963"/>
          </a:xfrm>
        </p:spPr>
        <p:txBody>
          <a:bodyPr>
            <a:noAutofit/>
          </a:bodyPr>
          <a:lstStyle/>
          <a:p>
            <a:r>
              <a:rPr lang="es-MX" sz="2400" b="1" dirty="0">
                <a:latin typeface="SoberanaSans-Bold"/>
              </a:rPr>
              <a:t>Bibliografía </a:t>
            </a:r>
            <a:r>
              <a:rPr lang="es-MX" sz="2400" b="1" dirty="0" smtClean="0">
                <a:latin typeface="SoberanaSans-Bold"/>
              </a:rPr>
              <a:t>básica, unidad II.</a:t>
            </a:r>
            <a:endParaRPr lang="es-MX" sz="2400" b="1" dirty="0">
              <a:latin typeface="SoberanaSans-Bold"/>
            </a:endParaRPr>
          </a:p>
          <a:p>
            <a:r>
              <a:rPr lang="es-MX" sz="1200" b="1" dirty="0">
                <a:latin typeface="SoberanaSans-Bold"/>
              </a:rPr>
              <a:t>Galván, L. E., Quintanilla, S. y Ramírez, C. </a:t>
            </a:r>
            <a:r>
              <a:rPr lang="es-MX" sz="1200" dirty="0">
                <a:latin typeface="SoberanaSans-Light"/>
              </a:rPr>
              <a:t>(</a:t>
            </a:r>
            <a:r>
              <a:rPr lang="es-MX" sz="1200" dirty="0" err="1">
                <a:latin typeface="SoberanaSans-Light"/>
              </a:rPr>
              <a:t>coords</a:t>
            </a:r>
            <a:r>
              <a:rPr lang="es-MX" sz="1200" dirty="0">
                <a:latin typeface="SoberanaSans-Light"/>
              </a:rPr>
              <a:t>.) (2003). </a:t>
            </a:r>
            <a:r>
              <a:rPr lang="es-MX" sz="1200" i="1" dirty="0">
                <a:latin typeface="SoberanaSans-LightItalic"/>
              </a:rPr>
              <a:t>Historiografía de la educación. </a:t>
            </a:r>
            <a:r>
              <a:rPr lang="es-MX" sz="1200" dirty="0">
                <a:latin typeface="SoberanaSans-Light"/>
              </a:rPr>
              <a:t>México:</a:t>
            </a:r>
          </a:p>
          <a:p>
            <a:pPr marL="0" indent="0">
              <a:buNone/>
            </a:pPr>
            <a:r>
              <a:rPr lang="es-MX" sz="1400" dirty="0" smtClean="0">
                <a:latin typeface="SoberanaSans-Light"/>
              </a:rPr>
              <a:t>	</a:t>
            </a:r>
            <a:r>
              <a:rPr lang="es-MX" sz="1400" dirty="0" err="1" smtClean="0">
                <a:latin typeface="SoberanaSans-Light"/>
              </a:rPr>
              <a:t>comie</a:t>
            </a:r>
            <a:r>
              <a:rPr lang="es-MX" sz="1400" dirty="0" smtClean="0">
                <a:latin typeface="SoberanaSans-Light"/>
              </a:rPr>
              <a:t> </a:t>
            </a:r>
            <a:r>
              <a:rPr lang="es-MX" sz="1200" dirty="0">
                <a:latin typeface="SoberanaSans-Light"/>
              </a:rPr>
              <a:t>(La investigación educativa en México 1992-2002).</a:t>
            </a:r>
          </a:p>
          <a:p>
            <a:r>
              <a:rPr lang="es-MX" sz="1200" b="1" dirty="0" err="1">
                <a:latin typeface="SoberanaSans-Bold"/>
              </a:rPr>
              <a:t>Tanck</a:t>
            </a:r>
            <a:r>
              <a:rPr lang="es-MX" sz="1200" b="1" dirty="0">
                <a:latin typeface="SoberanaSans-Bold"/>
              </a:rPr>
              <a:t>, D. </a:t>
            </a:r>
            <a:r>
              <a:rPr lang="es-MX" sz="1200" dirty="0">
                <a:latin typeface="SoberanaSans-Light"/>
              </a:rPr>
              <a:t>(coord.) (2010). </a:t>
            </a:r>
            <a:r>
              <a:rPr lang="es-MX" sz="1200" i="1" dirty="0">
                <a:latin typeface="SoberanaSans-LightItalic"/>
              </a:rPr>
              <a:t>Historia mínima. La educación en México</a:t>
            </a:r>
            <a:r>
              <a:rPr lang="es-MX" sz="1200" dirty="0">
                <a:latin typeface="SoberanaSans-Light"/>
              </a:rPr>
              <a:t>. México: El Colegio de México</a:t>
            </a:r>
            <a:r>
              <a:rPr lang="es-MX" sz="1200" dirty="0" smtClean="0">
                <a:latin typeface="SoberanaSans-Light"/>
              </a:rPr>
              <a:t>.</a:t>
            </a:r>
          </a:p>
          <a:p>
            <a:pPr marL="0" indent="0">
              <a:buNone/>
            </a:pPr>
            <a:endParaRPr lang="es-MX" sz="1200" dirty="0">
              <a:latin typeface="SoberanaSans-Light"/>
            </a:endParaRPr>
          </a:p>
          <a:p>
            <a:r>
              <a:rPr lang="es-MX" sz="1800" b="1" dirty="0">
                <a:latin typeface="SoberanaSans-Bold"/>
              </a:rPr>
              <a:t>Bibliografía complementaria</a:t>
            </a:r>
          </a:p>
          <a:p>
            <a:r>
              <a:rPr lang="es-MX" sz="1200" b="1" dirty="0">
                <a:latin typeface="SoberanaSans-Bold"/>
              </a:rPr>
              <a:t>Arredondo, A. </a:t>
            </a:r>
            <a:r>
              <a:rPr lang="es-MX" sz="1200" dirty="0">
                <a:latin typeface="SoberanaSans-Light"/>
              </a:rPr>
              <a:t>(2008). </a:t>
            </a:r>
            <a:r>
              <a:rPr lang="es-MX" sz="1200" i="1" dirty="0">
                <a:latin typeface="SoberanaSans-LightItalic"/>
              </a:rPr>
              <a:t>Entre la primaria y la universidad, la educación de la juventud en la historia de</a:t>
            </a:r>
          </a:p>
          <a:p>
            <a:pPr marL="0" indent="0">
              <a:buNone/>
            </a:pPr>
            <a:r>
              <a:rPr lang="es-MX" sz="1200" i="1" dirty="0" smtClean="0">
                <a:latin typeface="SoberanaSans-LightItalic"/>
              </a:rPr>
              <a:t>	México</a:t>
            </a:r>
            <a:r>
              <a:rPr lang="es-MX" sz="1200" i="1" dirty="0">
                <a:latin typeface="SoberanaSans-LightItalic"/>
              </a:rPr>
              <a:t>. </a:t>
            </a:r>
            <a:r>
              <a:rPr lang="es-MX" sz="1200" dirty="0">
                <a:latin typeface="SoberanaSans-Light"/>
              </a:rPr>
              <a:t>México: </a:t>
            </a:r>
            <a:r>
              <a:rPr lang="es-MX" sz="1400" dirty="0" err="1">
                <a:latin typeface="SoberanaSans-Light"/>
              </a:rPr>
              <a:t>upn</a:t>
            </a:r>
            <a:r>
              <a:rPr lang="es-MX" sz="1200" dirty="0">
                <a:latin typeface="SoberanaSans-Light"/>
              </a:rPr>
              <a:t>/Santillana.</a:t>
            </a:r>
          </a:p>
          <a:p>
            <a:r>
              <a:rPr lang="es-MX" sz="1200" b="1" dirty="0">
                <a:latin typeface="SoberanaSans-Bold"/>
              </a:rPr>
              <a:t>Meneses, E. </a:t>
            </a:r>
            <a:r>
              <a:rPr lang="es-MX" sz="1200" dirty="0">
                <a:latin typeface="SoberanaSans-Light"/>
              </a:rPr>
              <a:t>(2001). </a:t>
            </a:r>
            <a:r>
              <a:rPr lang="es-MX" sz="1200" i="1" dirty="0">
                <a:latin typeface="SoberanaSans-LightItalic"/>
              </a:rPr>
              <a:t>Tendencias educativas oficiales en México, </a:t>
            </a:r>
            <a:r>
              <a:rPr lang="es-MX" sz="1200" dirty="0">
                <a:latin typeface="SoberanaSans-Light"/>
              </a:rPr>
              <a:t>1821-1988. (5 volúmenes). México:</a:t>
            </a:r>
          </a:p>
          <a:p>
            <a:pPr marL="0" indent="0">
              <a:buNone/>
            </a:pPr>
            <a:r>
              <a:rPr lang="es-MX" sz="1200" dirty="0" smtClean="0">
                <a:latin typeface="SoberanaSans-Light"/>
              </a:rPr>
              <a:t>	Universidad </a:t>
            </a:r>
            <a:r>
              <a:rPr lang="es-MX" sz="1200" dirty="0">
                <a:latin typeface="SoberanaSans-Light"/>
              </a:rPr>
              <a:t>Iberoamericana.</a:t>
            </a:r>
          </a:p>
          <a:p>
            <a:r>
              <a:rPr lang="es-MX" sz="1200" b="1" dirty="0">
                <a:latin typeface="SoberanaSans-Bold"/>
              </a:rPr>
              <a:t>Quiñones, L. </a:t>
            </a:r>
            <a:r>
              <a:rPr lang="es-MX" sz="1200" dirty="0">
                <a:latin typeface="SoberanaSans-Light"/>
              </a:rPr>
              <a:t>(2010). </a:t>
            </a:r>
            <a:r>
              <a:rPr lang="es-MX" sz="1200" i="1" dirty="0">
                <a:latin typeface="SoberanaSans-LightItalic"/>
              </a:rPr>
              <a:t>La Benemérita y Centenaria Escuela Normal del Estado de Durango</a:t>
            </a:r>
            <a:r>
              <a:rPr lang="es-MX" sz="1200" dirty="0">
                <a:latin typeface="SoberanaSans-Light"/>
              </a:rPr>
              <a:t>. México:</a:t>
            </a:r>
          </a:p>
          <a:p>
            <a:pPr marL="0" indent="0">
              <a:buNone/>
            </a:pPr>
            <a:r>
              <a:rPr lang="es-MX" sz="1200" dirty="0" smtClean="0">
                <a:latin typeface="SoberanaSans-Light"/>
              </a:rPr>
              <a:t>	</a:t>
            </a:r>
            <a:r>
              <a:rPr lang="es-MX" sz="1200" dirty="0" err="1" smtClean="0">
                <a:latin typeface="SoberanaSans-Light"/>
              </a:rPr>
              <a:t>ByCENED</a:t>
            </a:r>
            <a:r>
              <a:rPr lang="es-MX" sz="1200" dirty="0">
                <a:latin typeface="SoberanaSans-Light"/>
              </a:rPr>
              <a:t>.</a:t>
            </a:r>
          </a:p>
          <a:p>
            <a:r>
              <a:rPr lang="es-MX" sz="1200" b="1" dirty="0">
                <a:latin typeface="SoberanaSans-Bold"/>
              </a:rPr>
              <a:t>Rockwell, E. </a:t>
            </a:r>
            <a:r>
              <a:rPr lang="es-MX" sz="1200" dirty="0">
                <a:latin typeface="SoberanaSans-Light"/>
              </a:rPr>
              <a:t>(2007). </a:t>
            </a:r>
            <a:r>
              <a:rPr lang="es-MX" sz="1200" i="1" dirty="0">
                <a:latin typeface="SoberanaSans-LightItalic"/>
              </a:rPr>
              <a:t>Hacer escuela, hacer estado. La educación posrevolucionaria vista desde</a:t>
            </a:r>
          </a:p>
          <a:p>
            <a:pPr marL="0" indent="0">
              <a:buNone/>
            </a:pPr>
            <a:r>
              <a:rPr lang="es-MX" sz="1200" i="1" dirty="0" smtClean="0">
                <a:latin typeface="SoberanaSans-LightItalic"/>
              </a:rPr>
              <a:t>	Tlaxcala</a:t>
            </a:r>
            <a:r>
              <a:rPr lang="es-MX" sz="1200" i="1" dirty="0">
                <a:latin typeface="SoberanaSans-LightItalic"/>
              </a:rPr>
              <a:t>. </a:t>
            </a:r>
            <a:r>
              <a:rPr lang="es-MX" sz="1200" dirty="0">
                <a:latin typeface="SoberanaSans-Light"/>
              </a:rPr>
              <a:t>México: El Colegio de Michoacán.</a:t>
            </a:r>
          </a:p>
          <a:p>
            <a:r>
              <a:rPr lang="es-MX" sz="1200" b="1" dirty="0">
                <a:latin typeface="SoberanaSans-Bold"/>
              </a:rPr>
              <a:t>Roldán, E. </a:t>
            </a:r>
            <a:r>
              <a:rPr lang="es-MX" sz="1200" dirty="0">
                <a:latin typeface="SoberanaSans-Light"/>
              </a:rPr>
              <a:t>(2009). Los orígenes de la radio educativa en México y Alemania: 1924-1935. En </a:t>
            </a:r>
            <a:r>
              <a:rPr lang="es-MX" sz="1200" i="1" dirty="0">
                <a:latin typeface="SoberanaSans-LightItalic"/>
              </a:rPr>
              <a:t>Revista</a:t>
            </a:r>
          </a:p>
          <a:p>
            <a:pPr marL="0" indent="0">
              <a:buNone/>
            </a:pPr>
            <a:r>
              <a:rPr lang="es-MX" sz="1200" i="1" dirty="0" smtClean="0">
                <a:latin typeface="SoberanaSans-LightItalic"/>
              </a:rPr>
              <a:t>	Mexicana </a:t>
            </a:r>
            <a:r>
              <a:rPr lang="es-MX" sz="1200" i="1" dirty="0">
                <a:latin typeface="SoberanaSans-LightItalic"/>
              </a:rPr>
              <a:t>de Investigación Educativa</a:t>
            </a:r>
            <a:r>
              <a:rPr lang="es-MX" sz="1200" dirty="0">
                <a:latin typeface="SoberanaSans-Light"/>
              </a:rPr>
              <a:t>, vol. 14, núm. 40, enero-marzo. México. Recuperado de</a:t>
            </a:r>
          </a:p>
          <a:p>
            <a:pPr marL="0" indent="0">
              <a:buNone/>
            </a:pPr>
            <a:r>
              <a:rPr lang="es-MX" sz="1200" dirty="0" smtClean="0">
                <a:latin typeface="SoberanaSans-Light"/>
              </a:rPr>
              <a:t>	http</a:t>
            </a:r>
            <a:r>
              <a:rPr lang="es-MX" sz="1200" dirty="0">
                <a:latin typeface="SoberanaSans-Light"/>
              </a:rPr>
              <a:t>://www.scielo.org.mx/scielo.php?pid=S1405-66662009000100003&amp;script=sci_arttext.</a:t>
            </a:r>
          </a:p>
          <a:p>
            <a:r>
              <a:rPr lang="es-MX" sz="1200" b="1" dirty="0">
                <a:latin typeface="SoberanaSans-Bold"/>
              </a:rPr>
              <a:t>Solana, F. </a:t>
            </a:r>
            <a:r>
              <a:rPr lang="es-MX" sz="1200" i="1" dirty="0">
                <a:latin typeface="SoberanaSans-Italic"/>
              </a:rPr>
              <a:t>et al. </a:t>
            </a:r>
            <a:r>
              <a:rPr lang="es-MX" sz="1200" dirty="0">
                <a:latin typeface="SoberanaSans-Light"/>
              </a:rPr>
              <a:t>(2005). </a:t>
            </a:r>
            <a:r>
              <a:rPr lang="es-MX" sz="1200" i="1" dirty="0">
                <a:latin typeface="SoberanaSans-LightItalic"/>
              </a:rPr>
              <a:t>Historia de la educación pública en México </a:t>
            </a:r>
            <a:r>
              <a:rPr lang="es-MX" sz="1200" dirty="0">
                <a:latin typeface="SoberanaSans-Light"/>
              </a:rPr>
              <a:t>(1876-1976). México: </a:t>
            </a:r>
            <a:r>
              <a:rPr lang="es-MX" sz="1400" dirty="0" err="1">
                <a:latin typeface="SoberanaSans-Light"/>
              </a:rPr>
              <a:t>fce</a:t>
            </a:r>
            <a:r>
              <a:rPr lang="es-MX" sz="1200" dirty="0">
                <a:latin typeface="SoberanaSans-Light"/>
              </a:rPr>
              <a:t>.</a:t>
            </a:r>
          </a:p>
          <a:p>
            <a:r>
              <a:rPr lang="es-MX" sz="1200" b="1" dirty="0" err="1">
                <a:latin typeface="SoberanaSans-Bold"/>
              </a:rPr>
              <a:t>Tanck</a:t>
            </a:r>
            <a:r>
              <a:rPr lang="es-MX" sz="1200" b="1" dirty="0">
                <a:latin typeface="SoberanaSans-Bold"/>
              </a:rPr>
              <a:t>, D. </a:t>
            </a:r>
            <a:r>
              <a:rPr lang="es-MX" sz="1200" dirty="0">
                <a:latin typeface="SoberanaSans-Light"/>
              </a:rPr>
              <a:t>(2005). </a:t>
            </a:r>
            <a:r>
              <a:rPr lang="es-MX" sz="1200" i="1" dirty="0">
                <a:latin typeface="SoberanaSans-LightItalic"/>
              </a:rPr>
              <a:t>La educación ilustrada (1786-1836)</a:t>
            </a:r>
            <a:r>
              <a:rPr lang="es-MX" sz="1200" dirty="0">
                <a:latin typeface="SoberanaSans-Light"/>
              </a:rPr>
              <a:t>. México: El Colegio de México</a:t>
            </a:r>
            <a:r>
              <a:rPr lang="es-MX" sz="1200" dirty="0" smtClean="0">
                <a:latin typeface="SoberanaSans-Light"/>
              </a:rPr>
              <a:t>.</a:t>
            </a:r>
            <a:endParaRPr lang="es-MX" sz="1200" dirty="0">
              <a:latin typeface="SoberanaSans-Light"/>
            </a:endParaRPr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42" y="254483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877272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1051501" y="5877272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237312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0578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b="1" dirty="0"/>
              <a:t>RECURSOS MATERIALES Y BIBLIOGRÁFICOS</a:t>
            </a:r>
            <a:r>
              <a:rPr lang="es-MX" sz="2800" dirty="0"/>
              <a:t> </a:t>
            </a:r>
            <a:br>
              <a:rPr lang="es-MX" sz="2800" dirty="0"/>
            </a:b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5660" y="1267758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s-MX" sz="1800" b="1" dirty="0" smtClean="0">
                <a:latin typeface="SoberanaSans-Bold"/>
              </a:rPr>
              <a:t>Otros recursos.</a:t>
            </a:r>
          </a:p>
          <a:p>
            <a:pPr marL="0" indent="0" algn="just">
              <a:buNone/>
            </a:pPr>
            <a:endParaRPr lang="es-MX" sz="1800" b="1" dirty="0">
              <a:latin typeface="SoberanaSans-Bold"/>
            </a:endParaRPr>
          </a:p>
          <a:p>
            <a:pPr algn="just"/>
            <a:r>
              <a:rPr lang="es-MX" sz="1200" i="1" dirty="0">
                <a:latin typeface="SoberanaSans-LightItalic"/>
              </a:rPr>
              <a:t>Diccionario de historia de la educación en México</a:t>
            </a:r>
            <a:r>
              <a:rPr lang="es-MX" sz="1200" dirty="0">
                <a:latin typeface="SoberanaSans-Light"/>
              </a:rPr>
              <a:t>.</a:t>
            </a:r>
          </a:p>
          <a:p>
            <a:pPr algn="just"/>
            <a:r>
              <a:rPr lang="es-MX" sz="1200" dirty="0">
                <a:latin typeface="SoberanaSans-Light"/>
              </a:rPr>
              <a:t>Fuentes primarias, fragmentos de fuentes secundarias (libros de historia de la educación), mapas</a:t>
            </a:r>
          </a:p>
          <a:p>
            <a:pPr marL="0" indent="0" algn="just">
              <a:buNone/>
            </a:pPr>
            <a:r>
              <a:rPr lang="es-MX" sz="1200" dirty="0">
                <a:latin typeface="SoberanaSans-Light"/>
              </a:rPr>
              <a:t>	</a:t>
            </a:r>
            <a:r>
              <a:rPr lang="es-MX" sz="1200" dirty="0" smtClean="0">
                <a:latin typeface="SoberanaSans-Light"/>
              </a:rPr>
              <a:t>históricos </a:t>
            </a:r>
            <a:r>
              <a:rPr lang="es-MX" sz="1200" dirty="0">
                <a:latin typeface="SoberanaSans-Light"/>
              </a:rPr>
              <a:t>y esquemas temporales.</a:t>
            </a:r>
          </a:p>
          <a:p>
            <a:pPr algn="just"/>
            <a:r>
              <a:rPr lang="es-MX" sz="1200" dirty="0">
                <a:latin typeface="SoberanaSans-Light"/>
              </a:rPr>
              <a:t>Videos sobre historia, historia de la educación y otros temas del programa en: </a:t>
            </a:r>
            <a:r>
              <a:rPr lang="es-MX" sz="1400" dirty="0" err="1">
                <a:latin typeface="SoberanaSans-Light"/>
              </a:rPr>
              <a:t>dgespetv</a:t>
            </a:r>
            <a:r>
              <a:rPr lang="es-MX" sz="1400" dirty="0">
                <a:latin typeface="SoberanaSans-Light"/>
              </a:rPr>
              <a:t> </a:t>
            </a:r>
            <a:r>
              <a:rPr lang="es-MX" sz="1200" dirty="0">
                <a:latin typeface="SoberanaSans-Light"/>
              </a:rPr>
              <a:t>en Youtube.com</a:t>
            </a:r>
          </a:p>
          <a:p>
            <a:pPr algn="just"/>
            <a:r>
              <a:rPr lang="es-MX" sz="1200" dirty="0">
                <a:latin typeface="SoberanaSans-Light"/>
              </a:rPr>
              <a:t>Publicaciones digitales </a:t>
            </a:r>
            <a:r>
              <a:rPr lang="es-MX" sz="1400" dirty="0" err="1">
                <a:latin typeface="SoberanaSans-Light"/>
              </a:rPr>
              <a:t>unam</a:t>
            </a:r>
            <a:r>
              <a:rPr lang="es-MX" sz="1200" dirty="0">
                <a:latin typeface="SoberanaSans-Light"/>
              </a:rPr>
              <a:t>: http://biblioweb.tic.unam.mx/diccionario/</a:t>
            </a:r>
          </a:p>
          <a:p>
            <a:pPr algn="just"/>
            <a:r>
              <a:rPr lang="es-MX" sz="1200" b="1" dirty="0">
                <a:latin typeface="SoberanaSans-Bold"/>
              </a:rPr>
              <a:t>Cortes, C., Alcocer, M. y Arteaga, B. </a:t>
            </a:r>
            <a:r>
              <a:rPr lang="es-MX" sz="1200" dirty="0">
                <a:latin typeface="SoberanaSans-Light"/>
              </a:rPr>
              <a:t>(Autoras) (1996). </a:t>
            </a:r>
            <a:r>
              <a:rPr lang="es-MX" sz="1200" i="1" dirty="0">
                <a:latin typeface="SoberanaSans-LightItalic"/>
              </a:rPr>
              <a:t>El aulas sin muros. Medio siglo de tareas</a:t>
            </a:r>
          </a:p>
          <a:p>
            <a:pPr marL="0" indent="0" algn="just">
              <a:buNone/>
            </a:pPr>
            <a:r>
              <a:rPr lang="es-MX" sz="1200" dirty="0" smtClean="0">
                <a:latin typeface="SoberanaSans-Light"/>
              </a:rPr>
              <a:t>	[</a:t>
            </a:r>
            <a:r>
              <a:rPr lang="es-MX" sz="1400" dirty="0" err="1">
                <a:latin typeface="SoberanaSans-Light"/>
              </a:rPr>
              <a:t>dvd</a:t>
            </a:r>
            <a:r>
              <a:rPr lang="es-MX" sz="1200" dirty="0">
                <a:latin typeface="SoberanaSans-Light"/>
              </a:rPr>
              <a:t>]. México: </a:t>
            </a:r>
            <a:r>
              <a:rPr lang="es-MX" sz="1400" dirty="0" err="1">
                <a:latin typeface="SoberanaSans-Light"/>
              </a:rPr>
              <a:t>upn</a:t>
            </a:r>
            <a:r>
              <a:rPr lang="es-MX" sz="1200" dirty="0">
                <a:latin typeface="SoberanaSans-Light"/>
              </a:rPr>
              <a:t>/Fomes/</a:t>
            </a:r>
            <a:r>
              <a:rPr lang="es-MX" sz="1400" dirty="0" err="1">
                <a:latin typeface="SoberanaSans-Light"/>
              </a:rPr>
              <a:t>sep</a:t>
            </a:r>
            <a:r>
              <a:rPr lang="es-MX" sz="1200" dirty="0">
                <a:latin typeface="SoberanaSans-Light"/>
              </a:rPr>
              <a:t>/</a:t>
            </a:r>
            <a:r>
              <a:rPr lang="es-MX" sz="1400" dirty="0" err="1">
                <a:latin typeface="SoberanaSans-Light"/>
              </a:rPr>
              <a:t>unam</a:t>
            </a:r>
            <a:r>
              <a:rPr lang="es-MX" sz="1200" dirty="0">
                <a:latin typeface="SoberanaSans-Light"/>
              </a:rPr>
              <a:t>.</a:t>
            </a:r>
          </a:p>
          <a:p>
            <a:pPr algn="just"/>
            <a:r>
              <a:rPr lang="es-MX" sz="1200" dirty="0">
                <a:latin typeface="SoberanaSans-Light"/>
              </a:rPr>
              <a:t>Resumen: La serie </a:t>
            </a:r>
            <a:r>
              <a:rPr lang="es-MX" sz="1200" i="1" dirty="0">
                <a:latin typeface="SoberanaSans-LightItalic"/>
              </a:rPr>
              <a:t>El aula sin muros: medio siglo de tareas</a:t>
            </a:r>
            <a:r>
              <a:rPr lang="es-MX" sz="1200" dirty="0">
                <a:latin typeface="SoberanaSans-Light"/>
              </a:rPr>
              <a:t>, revisa cinco décadas (1900-1950) de Historia</a:t>
            </a:r>
          </a:p>
          <a:p>
            <a:pPr marL="0" indent="0" algn="just">
              <a:buNone/>
            </a:pPr>
            <a:r>
              <a:rPr lang="es-MX" sz="1200" dirty="0" smtClean="0">
                <a:latin typeface="SoberanaSans-Light"/>
              </a:rPr>
              <a:t>	de </a:t>
            </a:r>
            <a:r>
              <a:rPr lang="es-MX" sz="1200" dirty="0">
                <a:latin typeface="SoberanaSans-Light"/>
              </a:rPr>
              <a:t>la educación en México; presenta testimonios en torno a quienes participaron en experiencias</a:t>
            </a:r>
          </a:p>
          <a:p>
            <a:pPr marL="0" indent="0" algn="just">
              <a:buNone/>
            </a:pPr>
            <a:r>
              <a:rPr lang="es-MX" sz="1200" dirty="0" smtClean="0">
                <a:latin typeface="SoberanaSans-Light"/>
              </a:rPr>
              <a:t>	educativas</a:t>
            </a:r>
            <a:r>
              <a:rPr lang="es-MX" sz="1200" dirty="0">
                <a:latin typeface="SoberanaSans-Light"/>
              </a:rPr>
              <a:t>, vinculando la escuela a la vida de las comunidades mediante innovaciones pedagógicas.</a:t>
            </a:r>
            <a:r>
              <a:rPr lang="es-MX" sz="1200" dirty="0" smtClean="0">
                <a:latin typeface="SoberanaSans-Light"/>
              </a:rPr>
              <a:t>.</a:t>
            </a:r>
            <a:endParaRPr lang="es-MX" sz="1200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81" y="254483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877272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1051501" y="5877272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237312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8690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b="1" dirty="0"/>
              <a:t>RECURSOS MATERIALES Y BIBLIOGRÁFICOS</a:t>
            </a:r>
            <a:r>
              <a:rPr lang="es-MX" sz="2800" dirty="0"/>
              <a:t> </a:t>
            </a:r>
            <a:br>
              <a:rPr lang="es-MX" sz="2800" dirty="0"/>
            </a:b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06896" y="847253"/>
            <a:ext cx="8229600" cy="4525963"/>
          </a:xfrm>
        </p:spPr>
        <p:txBody>
          <a:bodyPr>
            <a:noAutofit/>
          </a:bodyPr>
          <a:lstStyle/>
          <a:p>
            <a:r>
              <a:rPr lang="es-MX" sz="2400" b="1" dirty="0">
                <a:latin typeface="SoberanaSans-Bold"/>
              </a:rPr>
              <a:t>Bibliografía </a:t>
            </a:r>
            <a:r>
              <a:rPr lang="es-MX" sz="2400" b="1" dirty="0" smtClean="0">
                <a:latin typeface="SoberanaSans-Bold"/>
              </a:rPr>
              <a:t>básica, unidad III.</a:t>
            </a:r>
            <a:endParaRPr lang="es-MX" sz="2400" b="1" dirty="0">
              <a:latin typeface="SoberanaSans-Bold"/>
            </a:endParaRPr>
          </a:p>
          <a:p>
            <a:r>
              <a:rPr lang="es-MX" sz="1200" b="1" dirty="0">
                <a:latin typeface="SoberanaSans-Bold"/>
              </a:rPr>
              <a:t>Aguirre, M. E. </a:t>
            </a:r>
            <a:r>
              <a:rPr lang="es-MX" sz="1200" dirty="0">
                <a:latin typeface="SoberanaSans-Light"/>
              </a:rPr>
              <a:t>(2008). </a:t>
            </a:r>
            <a:r>
              <a:rPr lang="es-MX" sz="1200" i="1" dirty="0">
                <a:latin typeface="SoberanaSans-LightItalic"/>
              </a:rPr>
              <a:t>Preludio y fuga</a:t>
            </a:r>
            <a:r>
              <a:rPr lang="es-MX" sz="1200" dirty="0">
                <a:latin typeface="SoberanaSans-Light"/>
              </a:rPr>
              <a:t>. </a:t>
            </a:r>
            <a:r>
              <a:rPr lang="es-MX" sz="1200" i="1" dirty="0">
                <a:latin typeface="SoberanaSans-LightItalic"/>
              </a:rPr>
              <a:t>Historias trashumantes de la Escuela Nacional de Música de la</a:t>
            </a:r>
          </a:p>
          <a:p>
            <a:pPr marL="0" indent="0">
              <a:buNone/>
            </a:pPr>
            <a:r>
              <a:rPr lang="es-MX" sz="1400" i="1" dirty="0" smtClean="0">
                <a:latin typeface="SoberanaSans-LightItalic"/>
              </a:rPr>
              <a:t>	</a:t>
            </a:r>
            <a:r>
              <a:rPr lang="es-MX" sz="1400" i="1" dirty="0" err="1" smtClean="0">
                <a:latin typeface="SoberanaSans-LightItalic"/>
              </a:rPr>
              <a:t>unam</a:t>
            </a:r>
            <a:r>
              <a:rPr lang="es-MX" sz="1200" dirty="0">
                <a:latin typeface="SoberanaSans-Light"/>
              </a:rPr>
              <a:t>. México: </a:t>
            </a:r>
            <a:r>
              <a:rPr lang="es-MX" sz="1400" dirty="0" err="1">
                <a:latin typeface="SoberanaSans-Light"/>
              </a:rPr>
              <a:t>iisue</a:t>
            </a:r>
            <a:r>
              <a:rPr lang="es-MX" sz="1200" dirty="0">
                <a:latin typeface="SoberanaSans-Light"/>
              </a:rPr>
              <a:t>/Plaza y Valdés.</a:t>
            </a:r>
          </a:p>
          <a:p>
            <a:r>
              <a:rPr lang="es-MX" sz="1200" b="1" dirty="0">
                <a:latin typeface="SoberanaSans-Bold"/>
              </a:rPr>
              <a:t>Arteaga, B. </a:t>
            </a:r>
            <a:r>
              <a:rPr lang="es-MX" sz="1200" dirty="0">
                <a:latin typeface="SoberanaSans-Light"/>
              </a:rPr>
              <a:t>(1994). </a:t>
            </a:r>
            <a:r>
              <a:rPr lang="es-MX" sz="1200" i="1" dirty="0">
                <a:latin typeface="SoberanaSans-LightItalic"/>
              </a:rPr>
              <a:t>La institucionalización del magisterio (1938-1946). </a:t>
            </a:r>
            <a:r>
              <a:rPr lang="es-MX" sz="1200" dirty="0">
                <a:latin typeface="SoberanaSans-Light"/>
              </a:rPr>
              <a:t>México: </a:t>
            </a:r>
            <a:r>
              <a:rPr lang="es-MX" sz="1400" dirty="0" err="1">
                <a:latin typeface="SoberanaSans-Light"/>
              </a:rPr>
              <a:t>upn</a:t>
            </a:r>
            <a:r>
              <a:rPr lang="es-MX" sz="1200" dirty="0">
                <a:latin typeface="SoberanaSans-Light"/>
              </a:rPr>
              <a:t>.</a:t>
            </a:r>
          </a:p>
          <a:p>
            <a:pPr marL="0" indent="0">
              <a:buNone/>
            </a:pPr>
            <a:r>
              <a:rPr lang="es-MX" sz="1200" dirty="0" smtClean="0">
                <a:latin typeface="SoberanaSans-Light"/>
              </a:rPr>
              <a:t>	(</a:t>
            </a:r>
            <a:r>
              <a:rPr lang="es-MX" sz="1200" dirty="0">
                <a:latin typeface="SoberanaSans-Light"/>
              </a:rPr>
              <a:t>2002). </a:t>
            </a:r>
            <a:r>
              <a:rPr lang="es-MX" sz="1200" i="1" dirty="0">
                <a:latin typeface="SoberanaSans-LightItalic"/>
              </a:rPr>
              <a:t>A gritos y sombrerazos: historia de los debates sobre educación sexual en México</a:t>
            </a:r>
          </a:p>
          <a:p>
            <a:pPr marL="0" indent="0">
              <a:buNone/>
            </a:pPr>
            <a:r>
              <a:rPr lang="es-MX" sz="1200" i="1" dirty="0" smtClean="0">
                <a:latin typeface="SoberanaSans-LightItalic"/>
              </a:rPr>
              <a:t>	(</a:t>
            </a:r>
            <a:r>
              <a:rPr lang="es-MX" sz="1200" i="1" dirty="0">
                <a:latin typeface="SoberanaSans-LightItalic"/>
              </a:rPr>
              <a:t>1906-1946)</a:t>
            </a:r>
            <a:r>
              <a:rPr lang="es-MX" sz="1200" dirty="0">
                <a:latin typeface="SoberanaSans-Light"/>
              </a:rPr>
              <a:t>. México: </a:t>
            </a:r>
            <a:r>
              <a:rPr lang="es-MX" sz="1400" dirty="0" err="1">
                <a:latin typeface="SoberanaSans-Light"/>
              </a:rPr>
              <a:t>upn</a:t>
            </a:r>
            <a:r>
              <a:rPr lang="es-MX" sz="1200" dirty="0">
                <a:latin typeface="SoberanaSans-Light"/>
              </a:rPr>
              <a:t>/Porrúa.</a:t>
            </a:r>
          </a:p>
          <a:p>
            <a:pPr marL="0" indent="0">
              <a:buNone/>
            </a:pPr>
            <a:r>
              <a:rPr lang="es-MX" sz="1200" dirty="0" smtClean="0">
                <a:latin typeface="SoberanaSans-Light"/>
              </a:rPr>
              <a:t>	(</a:t>
            </a:r>
            <a:r>
              <a:rPr lang="es-MX" sz="1200" dirty="0">
                <a:latin typeface="SoberanaSans-Light"/>
              </a:rPr>
              <a:t>2011). </a:t>
            </a:r>
            <a:r>
              <a:rPr lang="es-MX" sz="1200" i="1" dirty="0">
                <a:latin typeface="SoberanaSans-LightItalic"/>
              </a:rPr>
              <a:t>Bibliografía comentada de la historia de la educación normal en México. </a:t>
            </a:r>
            <a:r>
              <a:rPr lang="es-MX" sz="1200" dirty="0">
                <a:latin typeface="SoberanaSans-Light"/>
              </a:rPr>
              <a:t>2 volúmenes.</a:t>
            </a:r>
          </a:p>
          <a:p>
            <a:pPr marL="0" indent="0">
              <a:buNone/>
            </a:pPr>
            <a:r>
              <a:rPr lang="es-MX" sz="1200" dirty="0" smtClean="0">
                <a:latin typeface="SoberanaSans-Light"/>
              </a:rPr>
              <a:t>	México</a:t>
            </a:r>
            <a:r>
              <a:rPr lang="es-MX" sz="1200" dirty="0">
                <a:latin typeface="SoberanaSans-Light"/>
              </a:rPr>
              <a:t>: </a:t>
            </a:r>
            <a:r>
              <a:rPr lang="es-MX" sz="1400" dirty="0" err="1">
                <a:latin typeface="SoberanaSans-Light"/>
              </a:rPr>
              <a:t>sep-dgespe</a:t>
            </a:r>
            <a:r>
              <a:rPr lang="es-MX" sz="1200" dirty="0">
                <a:latin typeface="SoberanaSans-Light"/>
              </a:rPr>
              <a:t>. Recuperado de http://www.dgespe.sep.gob.mx/, sección de historia,</a:t>
            </a:r>
          </a:p>
          <a:p>
            <a:pPr marL="0" indent="0">
              <a:buNone/>
            </a:pPr>
            <a:r>
              <a:rPr lang="es-MX" sz="1200" dirty="0" smtClean="0">
                <a:latin typeface="SoberanaSans-Light"/>
              </a:rPr>
              <a:t>	recursos </a:t>
            </a:r>
            <a:r>
              <a:rPr lang="es-MX" sz="1200" dirty="0">
                <a:latin typeface="SoberanaSans-Light"/>
              </a:rPr>
              <a:t>en línea.</a:t>
            </a:r>
          </a:p>
          <a:p>
            <a:r>
              <a:rPr lang="es-MX" sz="1200" b="1" dirty="0" err="1">
                <a:latin typeface="SoberanaSans-Bold"/>
              </a:rPr>
              <a:t>Bazant</a:t>
            </a:r>
            <a:r>
              <a:rPr lang="es-MX" sz="1200" b="1" dirty="0">
                <a:latin typeface="SoberanaSans-Bold"/>
              </a:rPr>
              <a:t>, M. </a:t>
            </a:r>
            <a:r>
              <a:rPr lang="es-MX" sz="1200" dirty="0">
                <a:latin typeface="SoberanaSans-Light"/>
              </a:rPr>
              <a:t>(2006). </a:t>
            </a:r>
            <a:r>
              <a:rPr lang="es-MX" sz="1200" i="1" dirty="0">
                <a:latin typeface="SoberanaSans-LightItalic"/>
              </a:rPr>
              <a:t>Historia de la educación durante el </a:t>
            </a:r>
            <a:r>
              <a:rPr lang="es-MX" sz="1200" i="1" dirty="0" err="1">
                <a:latin typeface="SoberanaSans-LightItalic"/>
              </a:rPr>
              <a:t>Porfiriato</a:t>
            </a:r>
            <a:r>
              <a:rPr lang="es-MX" sz="1200" i="1" dirty="0">
                <a:latin typeface="SoberanaSans-LightItalic"/>
              </a:rPr>
              <a:t>. </a:t>
            </a:r>
            <a:r>
              <a:rPr lang="es-MX" sz="1200" dirty="0">
                <a:latin typeface="SoberanaSans-Light"/>
              </a:rPr>
              <a:t>México: El Colegio de México.</a:t>
            </a:r>
          </a:p>
          <a:p>
            <a:r>
              <a:rPr lang="es-MX" sz="1200" b="1" dirty="0" err="1">
                <a:latin typeface="SoberanaSans-Bold"/>
              </a:rPr>
              <a:t>Civera</a:t>
            </a:r>
            <a:r>
              <a:rPr lang="es-MX" sz="1200" b="1" dirty="0">
                <a:latin typeface="SoberanaSans-Bold"/>
              </a:rPr>
              <a:t>, A. </a:t>
            </a:r>
            <a:r>
              <a:rPr lang="es-MX" sz="1200" dirty="0">
                <a:latin typeface="SoberanaSans-Light"/>
              </a:rPr>
              <a:t>(2008). </a:t>
            </a:r>
            <a:r>
              <a:rPr lang="es-MX" sz="1200" i="1" dirty="0">
                <a:latin typeface="SoberanaSans-LightItalic"/>
              </a:rPr>
              <a:t>La escuela como opción de vida. La formación de maestros normalistas rurales en</a:t>
            </a:r>
          </a:p>
          <a:p>
            <a:pPr marL="0" indent="0">
              <a:buNone/>
            </a:pPr>
            <a:r>
              <a:rPr lang="es-MX" sz="1200" i="1" dirty="0" smtClean="0">
                <a:latin typeface="SoberanaSans-LightItalic"/>
              </a:rPr>
              <a:t>	México</a:t>
            </a:r>
            <a:r>
              <a:rPr lang="es-MX" sz="1200" i="1" dirty="0">
                <a:latin typeface="SoberanaSans-LightItalic"/>
              </a:rPr>
              <a:t>, 1921-1945. </a:t>
            </a:r>
            <a:r>
              <a:rPr lang="es-MX" sz="1200" dirty="0">
                <a:latin typeface="SoberanaSans-Light"/>
              </a:rPr>
              <a:t>México: El Colegio Mexiquense.</a:t>
            </a:r>
          </a:p>
          <a:p>
            <a:r>
              <a:rPr lang="es-MX" sz="1200" b="1" dirty="0">
                <a:latin typeface="SoberanaSans-Bold"/>
              </a:rPr>
              <a:t>Contreras, L. </a:t>
            </a:r>
            <a:r>
              <a:rPr lang="es-MX" sz="1200" dirty="0">
                <a:latin typeface="SoberanaSans-Light"/>
              </a:rPr>
              <a:t>(2011). </a:t>
            </a:r>
            <a:r>
              <a:rPr lang="es-MX" sz="1200" i="1" dirty="0">
                <a:latin typeface="SoberanaSans-LightItalic"/>
              </a:rPr>
              <a:t>Las escuelas de primeras letras en Zacatecas (1785-1811). </a:t>
            </a:r>
            <a:r>
              <a:rPr lang="es-MX" sz="1200" dirty="0">
                <a:latin typeface="SoberanaSans-Light"/>
              </a:rPr>
              <a:t>México: </a:t>
            </a:r>
            <a:r>
              <a:rPr lang="es-MX" sz="1400" dirty="0" err="1">
                <a:latin typeface="SoberanaSans-Light"/>
              </a:rPr>
              <a:t>sep-dgespe</a:t>
            </a:r>
            <a:r>
              <a:rPr lang="es-MX" sz="1200" dirty="0">
                <a:latin typeface="SoberanaSans-Light"/>
              </a:rPr>
              <a:t>.</a:t>
            </a:r>
          </a:p>
          <a:p>
            <a:pPr marL="0" indent="0">
              <a:buNone/>
            </a:pPr>
            <a:r>
              <a:rPr lang="es-MX" sz="1200" dirty="0" smtClean="0">
                <a:latin typeface="SoberanaSans-Light"/>
              </a:rPr>
              <a:t>	Recuperado </a:t>
            </a:r>
            <a:r>
              <a:rPr lang="es-MX" sz="1200" dirty="0">
                <a:latin typeface="SoberanaSans-Light"/>
              </a:rPr>
              <a:t>de http://www.dgespe.sep.gob.mx/, sección de historia, recursos en línea.</a:t>
            </a:r>
          </a:p>
          <a:p>
            <a:r>
              <a:rPr lang="es-MX" sz="1200" b="1" dirty="0">
                <a:latin typeface="SoberanaSans-Bold"/>
              </a:rPr>
              <a:t>Franco, M. C. </a:t>
            </a:r>
            <a:r>
              <a:rPr lang="es-MX" sz="1200" dirty="0">
                <a:latin typeface="SoberanaSans-Light"/>
              </a:rPr>
              <a:t>(2006). </a:t>
            </a:r>
            <a:r>
              <a:rPr lang="es-MX" sz="1200" i="1" dirty="0">
                <a:latin typeface="SoberanaSans-LightItalic"/>
              </a:rPr>
              <a:t>Imágenes, voces y recuerdos. Una historia de la Escuela Normal del Estado de</a:t>
            </a:r>
          </a:p>
          <a:p>
            <a:pPr marL="0" indent="0">
              <a:buNone/>
            </a:pPr>
            <a:r>
              <a:rPr lang="es-MX" sz="1200" i="1" dirty="0" smtClean="0">
                <a:latin typeface="SoberanaSans-LightItalic"/>
              </a:rPr>
              <a:t>	Chihuahua</a:t>
            </a:r>
            <a:r>
              <a:rPr lang="es-MX" sz="1200" i="1" dirty="0">
                <a:latin typeface="SoberanaSans-LightItalic"/>
              </a:rPr>
              <a:t>. </a:t>
            </a:r>
            <a:r>
              <a:rPr lang="es-MX" sz="1200" dirty="0">
                <a:latin typeface="SoberanaSans-Light"/>
              </a:rPr>
              <a:t>México: Doble Hélice.</a:t>
            </a:r>
          </a:p>
          <a:p>
            <a:r>
              <a:rPr lang="es-MX" sz="1200" b="1" dirty="0">
                <a:latin typeface="SoberanaSans-Bold"/>
              </a:rPr>
              <a:t>Galván, L. E. </a:t>
            </a:r>
            <a:r>
              <a:rPr lang="es-MX" sz="1200" dirty="0">
                <a:latin typeface="SoberanaSans-Light"/>
              </a:rPr>
              <a:t>(2010). </a:t>
            </a:r>
            <a:r>
              <a:rPr lang="es-MX" sz="1200" i="1" dirty="0">
                <a:latin typeface="SoberanaSans-LightItalic"/>
              </a:rPr>
              <a:t>Soledad compartida: una historia de maestros. </a:t>
            </a:r>
            <a:r>
              <a:rPr lang="es-MX" sz="1200" dirty="0">
                <a:latin typeface="SoberanaSans-Light"/>
              </a:rPr>
              <a:t>México: </a:t>
            </a:r>
            <a:r>
              <a:rPr lang="es-MX" sz="1400" dirty="0" err="1">
                <a:latin typeface="SoberanaSans-Light"/>
              </a:rPr>
              <a:t>ciesas</a:t>
            </a:r>
            <a:r>
              <a:rPr lang="es-MX" sz="1200" dirty="0">
                <a:latin typeface="SoberanaSans-Light"/>
              </a:rPr>
              <a:t>.</a:t>
            </a:r>
          </a:p>
          <a:p>
            <a:r>
              <a:rPr lang="es-MX" sz="1200" b="1" dirty="0">
                <a:latin typeface="SoberanaSans-Bold"/>
              </a:rPr>
              <a:t>Galván, L. E. </a:t>
            </a:r>
            <a:r>
              <a:rPr lang="es-MX" sz="1200" i="1" dirty="0">
                <a:latin typeface="SoberanaSans-LightItalic"/>
              </a:rPr>
              <a:t>et al. </a:t>
            </a:r>
            <a:r>
              <a:rPr lang="es-MX" sz="1200" dirty="0">
                <a:latin typeface="SoberanaSans-Light"/>
              </a:rPr>
              <a:t>(2010). </a:t>
            </a:r>
            <a:r>
              <a:rPr lang="es-MX" sz="1200" i="1" dirty="0">
                <a:latin typeface="SoberanaSans-LightItalic"/>
              </a:rPr>
              <a:t>Las disciplinas escolares y sus libros. </a:t>
            </a:r>
            <a:r>
              <a:rPr lang="es-MX" sz="1200" dirty="0">
                <a:latin typeface="SoberanaSans-Light"/>
              </a:rPr>
              <a:t>México: </a:t>
            </a:r>
            <a:r>
              <a:rPr lang="es-MX" sz="1400" dirty="0" err="1">
                <a:latin typeface="SoberanaSans-Light"/>
              </a:rPr>
              <a:t>ciesas</a:t>
            </a:r>
            <a:r>
              <a:rPr lang="es-MX" sz="1200" dirty="0">
                <a:latin typeface="SoberanaSans-Light"/>
              </a:rPr>
              <a:t>/</a:t>
            </a:r>
            <a:r>
              <a:rPr lang="es-MX" sz="1400" dirty="0" err="1">
                <a:latin typeface="SoberanaSans-Light"/>
              </a:rPr>
              <a:t>uaem</a:t>
            </a:r>
            <a:r>
              <a:rPr lang="es-MX" sz="1200" dirty="0">
                <a:latin typeface="SoberanaSans-Light"/>
              </a:rPr>
              <a:t>.</a:t>
            </a:r>
          </a:p>
          <a:p>
            <a:r>
              <a:rPr lang="es-MX" sz="1200" b="1" dirty="0" err="1">
                <a:latin typeface="SoberanaSans-Bold"/>
              </a:rPr>
              <a:t>Gonzalbo</a:t>
            </a:r>
            <a:r>
              <a:rPr lang="es-MX" sz="1200" b="1" dirty="0">
                <a:latin typeface="SoberanaSans-Bold"/>
              </a:rPr>
              <a:t>, P. </a:t>
            </a:r>
            <a:r>
              <a:rPr lang="es-MX" sz="1200" dirty="0">
                <a:latin typeface="SoberanaSans-Light"/>
              </a:rPr>
              <a:t>(2005). </a:t>
            </a:r>
            <a:r>
              <a:rPr lang="es-MX" sz="1200" i="1" dirty="0">
                <a:latin typeface="SoberanaSans-LightItalic"/>
              </a:rPr>
              <a:t>Historia de la educación en la época colonial. La educación de los criollos y la vida</a:t>
            </a:r>
          </a:p>
          <a:p>
            <a:pPr marL="0" indent="0">
              <a:buNone/>
            </a:pPr>
            <a:r>
              <a:rPr lang="es-MX" sz="1200" i="1" dirty="0" smtClean="0">
                <a:latin typeface="SoberanaSans-LightItalic"/>
              </a:rPr>
              <a:t>	urbana</a:t>
            </a:r>
            <a:r>
              <a:rPr lang="es-MX" sz="1200" i="1" dirty="0">
                <a:latin typeface="SoberanaSans-LightItalic"/>
              </a:rPr>
              <a:t>. </a:t>
            </a:r>
            <a:r>
              <a:rPr lang="es-MX" sz="1200" dirty="0">
                <a:latin typeface="SoberanaSans-Light"/>
              </a:rPr>
              <a:t>México: El Colegio de México</a:t>
            </a:r>
            <a:r>
              <a:rPr lang="es-MX" sz="1200" dirty="0" smtClean="0">
                <a:latin typeface="SoberanaSans-Light"/>
              </a:rPr>
              <a:t>.</a:t>
            </a:r>
            <a:endParaRPr lang="es-MX" sz="1200" dirty="0">
              <a:latin typeface="SoberanaSans-Light"/>
            </a:endParaRPr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42" y="247374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877272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1051501" y="5877272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237312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9011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b="1" dirty="0"/>
              <a:t>RECURSOS MATERIALES Y BIBLIOGRÁFICOS</a:t>
            </a:r>
            <a:r>
              <a:rPr lang="es-MX" sz="2800" dirty="0"/>
              <a:t> </a:t>
            </a:r>
            <a:br>
              <a:rPr lang="es-MX" sz="2800" dirty="0"/>
            </a:b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7139" y="169091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s-MX" sz="1800" b="1" dirty="0" smtClean="0">
                <a:latin typeface="SoberanaSans-Bold"/>
              </a:rPr>
              <a:t>Otros recursos</a:t>
            </a:r>
          </a:p>
          <a:p>
            <a:pPr algn="just"/>
            <a:endParaRPr lang="es-MX" sz="1800" b="1" dirty="0">
              <a:latin typeface="SoberanaSans-Bold"/>
            </a:endParaRPr>
          </a:p>
          <a:p>
            <a:pPr algn="just"/>
            <a:r>
              <a:rPr lang="es-MX" sz="1200" dirty="0">
                <a:latin typeface="SoberanaSans-Light"/>
              </a:rPr>
              <a:t>Archivos históricos locales (municipales, estatales, eclesiásticos, de las escuelas normales y/o</a:t>
            </a:r>
          </a:p>
          <a:p>
            <a:pPr marL="0" indent="0" algn="just">
              <a:buNone/>
            </a:pPr>
            <a:r>
              <a:rPr lang="es-MX" sz="1200" dirty="0" smtClean="0">
                <a:latin typeface="SoberanaSans-Light"/>
              </a:rPr>
              <a:t>	personales</a:t>
            </a:r>
            <a:r>
              <a:rPr lang="es-MX" sz="1200" dirty="0">
                <a:latin typeface="SoberanaSans-Light"/>
              </a:rPr>
              <a:t>).</a:t>
            </a:r>
          </a:p>
          <a:p>
            <a:pPr algn="just"/>
            <a:r>
              <a:rPr lang="es-MX" sz="1200" dirty="0">
                <a:latin typeface="SoberanaSans-Light"/>
              </a:rPr>
              <a:t>Dirección General de Educación Superior para Profesionales de la Educación: http://www.dgespe.sep.</a:t>
            </a:r>
          </a:p>
          <a:p>
            <a:pPr marL="0" indent="0" algn="just">
              <a:buNone/>
            </a:pPr>
            <a:r>
              <a:rPr lang="es-MX" sz="1200" dirty="0" smtClean="0">
                <a:latin typeface="SoberanaSans-Light"/>
              </a:rPr>
              <a:t>	gob.mx</a:t>
            </a:r>
            <a:r>
              <a:rPr lang="es-MX" sz="1200" dirty="0">
                <a:latin typeface="SoberanaSans-Light"/>
              </a:rPr>
              <a:t>/, sección de historia, recursos en línea.</a:t>
            </a:r>
          </a:p>
          <a:p>
            <a:pPr algn="just"/>
            <a:r>
              <a:rPr lang="es-MX" sz="1200" dirty="0">
                <a:latin typeface="SoberanaSans-Light"/>
              </a:rPr>
              <a:t>Formatos analíticos adecuados a los distintos tipos de fuentes primarias.</a:t>
            </a:r>
          </a:p>
          <a:p>
            <a:pPr algn="just"/>
            <a:r>
              <a:rPr lang="es-MX" sz="1200" dirty="0">
                <a:latin typeface="SoberanaSans-Light"/>
              </a:rPr>
              <a:t>Fuentes primarias de diversos tipos, entre otros.</a:t>
            </a:r>
            <a:r>
              <a:rPr lang="es-MX" sz="1200" dirty="0" smtClean="0">
                <a:latin typeface="SoberanaSans-Light"/>
              </a:rPr>
              <a:t>.</a:t>
            </a:r>
            <a:endParaRPr lang="es-MX" sz="1200" dirty="0">
              <a:latin typeface="SoberanaSans-Light"/>
            </a:endParaRPr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877272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1051501" y="5877272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237312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0215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b="1" dirty="0"/>
              <a:t>RECURSOS MATERIALES Y BIBLIOGRÁFICOS</a:t>
            </a:r>
            <a:r>
              <a:rPr lang="es-MX" sz="2800" dirty="0"/>
              <a:t> </a:t>
            </a:r>
            <a:br>
              <a:rPr lang="es-MX" sz="2800" dirty="0"/>
            </a:b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33087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s-MX" sz="2400" b="1" dirty="0">
                <a:latin typeface="SoberanaSans-Bold"/>
              </a:rPr>
              <a:t>Bibliografía </a:t>
            </a:r>
            <a:r>
              <a:rPr lang="es-MX" sz="2400" b="1" dirty="0" smtClean="0">
                <a:latin typeface="SoberanaSans-Bold"/>
              </a:rPr>
              <a:t>básica, unidad IV.</a:t>
            </a:r>
          </a:p>
          <a:p>
            <a:pPr algn="just"/>
            <a:endParaRPr lang="es-MX" sz="2400" b="1" dirty="0">
              <a:latin typeface="SoberanaSans-Bold"/>
            </a:endParaRPr>
          </a:p>
          <a:p>
            <a:pPr algn="just"/>
            <a:r>
              <a:rPr lang="es-MX" sz="1200" b="1" dirty="0" err="1">
                <a:latin typeface="SoberanaSans-Bold"/>
              </a:rPr>
              <a:t>Canadine</a:t>
            </a:r>
            <a:r>
              <a:rPr lang="es-MX" sz="1200" b="1" dirty="0">
                <a:latin typeface="SoberanaSans-Bold"/>
              </a:rPr>
              <a:t>, D. </a:t>
            </a:r>
            <a:r>
              <a:rPr lang="es-MX" sz="1200" dirty="0">
                <a:latin typeface="SoberanaSans-Light"/>
              </a:rPr>
              <a:t>(2005). </a:t>
            </a:r>
            <a:r>
              <a:rPr lang="es-MX" sz="1200" i="1" dirty="0">
                <a:latin typeface="SoberanaSans-LightItalic"/>
              </a:rPr>
              <a:t>¿Qué es la historia ahora? </a:t>
            </a:r>
            <a:r>
              <a:rPr lang="es-MX" sz="1200" dirty="0">
                <a:latin typeface="SoberanaSans-Light"/>
              </a:rPr>
              <a:t>Granada: Universidad de Granada.</a:t>
            </a:r>
          </a:p>
          <a:p>
            <a:pPr algn="just"/>
            <a:r>
              <a:rPr lang="es-MX" sz="1200" b="1" dirty="0">
                <a:latin typeface="SoberanaSans-Bold"/>
              </a:rPr>
              <a:t>Lee, P., </a:t>
            </a:r>
            <a:r>
              <a:rPr lang="es-MX" sz="1200" b="1" dirty="0" err="1">
                <a:latin typeface="SoberanaSans-Bold"/>
              </a:rPr>
              <a:t>Dickinson</a:t>
            </a:r>
            <a:r>
              <a:rPr lang="es-MX" sz="1200" b="1" dirty="0">
                <a:latin typeface="SoberanaSans-Bold"/>
              </a:rPr>
              <a:t>, A. y Ashby R. </a:t>
            </a:r>
            <a:r>
              <a:rPr lang="es-MX" sz="1200" dirty="0">
                <a:latin typeface="SoberanaSans-Light"/>
              </a:rPr>
              <a:t>(2004). Las ideas de los niños sobre la historia. En Carretero, M. y</a:t>
            </a:r>
          </a:p>
          <a:p>
            <a:pPr marL="0" indent="0" algn="just">
              <a:buNone/>
            </a:pPr>
            <a:r>
              <a:rPr lang="es-MX" sz="1200" dirty="0">
                <a:latin typeface="SoberanaSans-Light"/>
              </a:rPr>
              <a:t>	</a:t>
            </a:r>
            <a:r>
              <a:rPr lang="es-MX" sz="1200" dirty="0" smtClean="0">
                <a:latin typeface="SoberanaSans-Light"/>
              </a:rPr>
              <a:t>James</a:t>
            </a:r>
            <a:r>
              <a:rPr lang="es-MX" sz="1200" dirty="0">
                <a:latin typeface="SoberanaSans-Light"/>
              </a:rPr>
              <a:t>, F. V., </a:t>
            </a:r>
            <a:r>
              <a:rPr lang="es-MX" sz="1200" i="1" dirty="0">
                <a:latin typeface="SoberanaSans-LightItalic"/>
              </a:rPr>
              <a:t>Aprender y pensar historia. </a:t>
            </a:r>
            <a:r>
              <a:rPr lang="es-MX" sz="1200" dirty="0">
                <a:latin typeface="SoberanaSans-Light"/>
              </a:rPr>
              <a:t>Buenos Aires: </a:t>
            </a:r>
            <a:r>
              <a:rPr lang="es-MX" sz="1200" dirty="0" err="1">
                <a:latin typeface="SoberanaSans-Light"/>
              </a:rPr>
              <a:t>Amorrortu</a:t>
            </a:r>
            <a:r>
              <a:rPr lang="es-MX" sz="1200" dirty="0">
                <a:latin typeface="SoberanaSans-Light"/>
              </a:rPr>
              <a:t>.</a:t>
            </a:r>
          </a:p>
          <a:p>
            <a:pPr algn="just"/>
            <a:r>
              <a:rPr lang="en-US" sz="1200" b="1" dirty="0">
                <a:latin typeface="SoberanaSans-Bold"/>
              </a:rPr>
              <a:t>Lévesque, S. </a:t>
            </a:r>
            <a:r>
              <a:rPr lang="en-US" sz="1200" dirty="0">
                <a:latin typeface="SoberanaSans-Light"/>
              </a:rPr>
              <a:t>(2005). Teaching Second-Order Concepts in Canadian History: The Importance of</a:t>
            </a:r>
          </a:p>
          <a:p>
            <a:pPr marL="0" indent="0" algn="just">
              <a:buNone/>
            </a:pPr>
            <a:r>
              <a:rPr lang="es-MX" sz="1200" dirty="0" smtClean="0">
                <a:latin typeface="SoberanaSans-Light"/>
              </a:rPr>
              <a:t>	“</a:t>
            </a:r>
            <a:r>
              <a:rPr lang="es-MX" sz="1200" dirty="0" err="1">
                <a:latin typeface="SoberanaSans-Light"/>
              </a:rPr>
              <a:t>Historical</a:t>
            </a:r>
            <a:r>
              <a:rPr lang="es-MX" sz="1200" dirty="0">
                <a:latin typeface="SoberanaSans-Light"/>
              </a:rPr>
              <a:t> </a:t>
            </a:r>
            <a:r>
              <a:rPr lang="es-MX" sz="1200" dirty="0" err="1">
                <a:latin typeface="SoberanaSans-Light"/>
              </a:rPr>
              <a:t>Significance</a:t>
            </a:r>
            <a:r>
              <a:rPr lang="es-MX" sz="1200" dirty="0">
                <a:latin typeface="SoberanaSans-Light"/>
              </a:rPr>
              <a:t>”. En </a:t>
            </a:r>
            <a:r>
              <a:rPr lang="es-MX" sz="1200" i="1" dirty="0">
                <a:latin typeface="SoberanaSans-LightItalic"/>
              </a:rPr>
              <a:t>Canadian Social </a:t>
            </a:r>
            <a:r>
              <a:rPr lang="es-MX" sz="1200" i="1" dirty="0" err="1">
                <a:latin typeface="SoberanaSans-LightItalic"/>
              </a:rPr>
              <a:t>studies</a:t>
            </a:r>
            <a:r>
              <a:rPr lang="es-MX" sz="1200" dirty="0">
                <a:latin typeface="SoberanaSans-Light"/>
              </a:rPr>
              <a:t>, vol. 39, núm. 2. Recuperado de http://www2.</a:t>
            </a:r>
          </a:p>
          <a:p>
            <a:pPr marL="0" indent="0" algn="just">
              <a:buNone/>
            </a:pPr>
            <a:r>
              <a:rPr lang="es-MX" sz="1200" dirty="0" smtClean="0">
                <a:latin typeface="SoberanaSans-Light"/>
              </a:rPr>
              <a:t>	education.ualberta.ca/</a:t>
            </a:r>
            <a:r>
              <a:rPr lang="es-MX" sz="1200" dirty="0" err="1" smtClean="0">
                <a:latin typeface="SoberanaSans-Light"/>
              </a:rPr>
              <a:t>css</a:t>
            </a:r>
            <a:r>
              <a:rPr lang="es-MX" sz="1200" dirty="0" smtClean="0">
                <a:latin typeface="SoberanaSans-Light"/>
              </a:rPr>
              <a:t>/</a:t>
            </a:r>
            <a:r>
              <a:rPr lang="es-MX" sz="1200" dirty="0" err="1" smtClean="0">
                <a:latin typeface="SoberanaSans-Light"/>
              </a:rPr>
              <a:t>css_39_2</a:t>
            </a:r>
            <a:r>
              <a:rPr lang="es-MX" sz="1200" dirty="0" smtClean="0">
                <a:latin typeface="SoberanaSans-Light"/>
              </a:rPr>
              <a:t>/ARLevesque_second-order_concepts.htm.</a:t>
            </a:r>
          </a:p>
          <a:p>
            <a:pPr marL="0" indent="0" algn="just">
              <a:buNone/>
            </a:pPr>
            <a:endParaRPr lang="es-MX" sz="1200" dirty="0">
              <a:latin typeface="SoberanaSans-Light"/>
            </a:endParaRPr>
          </a:p>
          <a:p>
            <a:pPr algn="just"/>
            <a:r>
              <a:rPr lang="es-MX" sz="1800" b="1" dirty="0">
                <a:latin typeface="SoberanaSans-Bold"/>
              </a:rPr>
              <a:t>Otros </a:t>
            </a:r>
            <a:r>
              <a:rPr lang="es-MX" sz="1800" b="1" dirty="0" smtClean="0">
                <a:latin typeface="SoberanaSans-Bold"/>
              </a:rPr>
              <a:t>recursos.</a:t>
            </a:r>
            <a:endParaRPr lang="es-MX" sz="1800" b="1" dirty="0">
              <a:latin typeface="SoberanaSans-Bold"/>
            </a:endParaRPr>
          </a:p>
          <a:p>
            <a:pPr algn="just"/>
            <a:r>
              <a:rPr lang="es-MX" sz="1200" dirty="0">
                <a:latin typeface="SoberanaSans-Light"/>
              </a:rPr>
              <a:t>Dirección General de Educación Superior para Profesionales de la Educación: http://www.dgespe.sep.</a:t>
            </a:r>
          </a:p>
          <a:p>
            <a:pPr marL="0" indent="0" algn="just">
              <a:buNone/>
            </a:pPr>
            <a:r>
              <a:rPr lang="es-MX" sz="1200" dirty="0" smtClean="0">
                <a:latin typeface="SoberanaSans-Light"/>
              </a:rPr>
              <a:t>	gob.mx</a:t>
            </a:r>
            <a:r>
              <a:rPr lang="es-MX" sz="1200" dirty="0">
                <a:latin typeface="SoberanaSans-Light"/>
              </a:rPr>
              <a:t>/, sección de historia, recursos en línea.</a:t>
            </a:r>
          </a:p>
          <a:p>
            <a:pPr algn="just"/>
            <a:r>
              <a:rPr lang="es-MX" sz="1200" dirty="0">
                <a:latin typeface="SoberanaSans-Light"/>
              </a:rPr>
              <a:t>Formatos analíticos para el empleo de conceptos históricos de segundo orden.</a:t>
            </a:r>
          </a:p>
          <a:p>
            <a:pPr algn="just"/>
            <a:r>
              <a:rPr lang="es-MX" sz="1200" dirty="0">
                <a:latin typeface="SoberanaSans-Light"/>
              </a:rPr>
              <a:t>Fuentes históricas primarias.</a:t>
            </a:r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877272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1051501" y="5877272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237312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0333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Evidencias de aprendizaje por unidad y global</a:t>
            </a:r>
            <a:endParaRPr lang="es-MX" sz="2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63537"/>
            <a:ext cx="5065194" cy="4525963"/>
          </a:xfrm>
        </p:spPr>
        <p:txBody>
          <a:bodyPr>
            <a:normAutofit fontScale="77500" lnSpcReduction="20000"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es-MX" sz="2800" dirty="0" err="1" smtClean="0"/>
              <a:t>U1</a:t>
            </a:r>
            <a:r>
              <a:rPr lang="es-MX" sz="2800" dirty="0" smtClean="0"/>
              <a:t>. Ensayo. La historia de la educación como campo especializado de la historia.</a:t>
            </a:r>
          </a:p>
          <a:p>
            <a:pPr marL="0" lvl="0" indent="0" algn="just">
              <a:lnSpc>
                <a:spcPct val="115000"/>
              </a:lnSpc>
              <a:buNone/>
            </a:pPr>
            <a:r>
              <a:rPr lang="es-MX" sz="2800" dirty="0" err="1" smtClean="0"/>
              <a:t>U2</a:t>
            </a:r>
            <a:r>
              <a:rPr lang="es-MX" sz="2800" dirty="0" smtClean="0"/>
              <a:t>. Línea del tiempo sobre la Historia de la Educación en México.</a:t>
            </a:r>
          </a:p>
          <a:p>
            <a:pPr marL="0" lvl="0" indent="0" algn="just">
              <a:lnSpc>
                <a:spcPct val="115000"/>
              </a:lnSpc>
              <a:buNone/>
            </a:pPr>
            <a:r>
              <a:rPr lang="es-MX" sz="2800" dirty="0" err="1" smtClean="0"/>
              <a:t>U3</a:t>
            </a:r>
            <a:r>
              <a:rPr lang="es-MX" sz="2800" dirty="0"/>
              <a:t>-</a:t>
            </a:r>
            <a:r>
              <a:rPr lang="es-MX" sz="2800" dirty="0" smtClean="0"/>
              <a:t>4. Investigación de un acontecimiento histórico atendiendo los elementos de primer y segundo orden.</a:t>
            </a:r>
          </a:p>
          <a:p>
            <a:pPr marL="0" lvl="0" indent="0" algn="just">
              <a:lnSpc>
                <a:spcPct val="115000"/>
              </a:lnSpc>
              <a:buNone/>
            </a:pPr>
            <a:endParaRPr lang="es-MX" sz="2800" dirty="0"/>
          </a:p>
          <a:p>
            <a:pPr marL="0" lvl="0" indent="0" algn="just">
              <a:lnSpc>
                <a:spcPct val="115000"/>
              </a:lnSpc>
              <a:buNone/>
            </a:pPr>
            <a:r>
              <a:rPr lang="es-MX" sz="2800" dirty="0" smtClean="0"/>
              <a:t>Global. Video </a:t>
            </a: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 smtClean="0"/>
              <a:t>¿Cómo fomentar la enseñanza de la historia en educación preescolar?</a:t>
            </a:r>
            <a:endParaRPr lang="es-MX" sz="2800" dirty="0"/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47960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589240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5589240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8" name="7 Grupo"/>
          <p:cNvGrpSpPr/>
          <p:nvPr/>
        </p:nvGrpSpPr>
        <p:grpSpPr>
          <a:xfrm>
            <a:off x="592308" y="6293352"/>
            <a:ext cx="8030868" cy="520024"/>
            <a:chOff x="109402" y="6088162"/>
            <a:chExt cx="8513774" cy="725214"/>
          </a:xfrm>
        </p:grpSpPr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4506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/>
              <a:t>TRAYECTO </a:t>
            </a:r>
            <a:r>
              <a:rPr lang="es-MX" sz="2800" b="1" dirty="0" smtClean="0"/>
              <a:t>FORMATIVO </a:t>
            </a:r>
            <a:endParaRPr lang="es-MX" sz="2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365" y="2708920"/>
            <a:ext cx="6215001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000" dirty="0" smtClean="0"/>
              <a:t>Psicopedagógico</a:t>
            </a:r>
            <a:endParaRPr lang="es-MX" sz="3000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31" y="450785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517232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1051501" y="5517232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8" name="7 Grupo"/>
          <p:cNvGrpSpPr/>
          <p:nvPr/>
        </p:nvGrpSpPr>
        <p:grpSpPr>
          <a:xfrm>
            <a:off x="592308" y="6149336"/>
            <a:ext cx="8030868" cy="520024"/>
            <a:chOff x="109402" y="6088162"/>
            <a:chExt cx="8513774" cy="725214"/>
          </a:xfrm>
        </p:grpSpPr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432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51501" y="21350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MX" b="1" dirty="0" smtClean="0"/>
              <a:t>Rubrica ensayo</a:t>
            </a:r>
          </a:p>
          <a:p>
            <a:pPr marL="0" indent="0">
              <a:buNone/>
            </a:pPr>
            <a:endParaRPr lang="es-MX" b="1" dirty="0" smtClean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89" y="188640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73325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1051501" y="573325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293352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1" name="Imagen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809" y="287035"/>
            <a:ext cx="4024671" cy="536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51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117973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es-MX" altLang="es-E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FECHAS DE EVALUACIÓN Y JORNADAS DE OBSERVACIÓN DOCENTE</a:t>
            </a:r>
            <a:endParaRPr lang="es-MX" sz="2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 smtClean="0"/>
              <a:t>Evaluación.</a:t>
            </a:r>
          </a:p>
          <a:p>
            <a:pPr marL="514350" indent="-514350">
              <a:buAutoNum type="arabicPeriod"/>
            </a:pPr>
            <a:r>
              <a:rPr lang="es-MX" dirty="0" smtClean="0"/>
              <a:t>3-7 Octubre 2016.</a:t>
            </a:r>
          </a:p>
          <a:p>
            <a:pPr marL="514350" indent="-514350">
              <a:buAutoNum type="arabicPeriod"/>
            </a:pPr>
            <a:r>
              <a:rPr lang="es-MX" dirty="0" smtClean="0"/>
              <a:t>21-25 Noviembre 2016. </a:t>
            </a:r>
          </a:p>
          <a:p>
            <a:pPr marL="514350" indent="-514350">
              <a:buAutoNum type="arabicPeriod"/>
            </a:pPr>
            <a:r>
              <a:rPr lang="es-MX" dirty="0" smtClean="0"/>
              <a:t>16-20 Enero 2016.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b="1" dirty="0" smtClean="0"/>
              <a:t>Observación.</a:t>
            </a:r>
          </a:p>
          <a:p>
            <a:pPr marL="0" indent="0">
              <a:buNone/>
            </a:pPr>
            <a:r>
              <a:rPr lang="es-MX" dirty="0" smtClean="0"/>
              <a:t>7-9 Noviembre 2016. </a:t>
            </a:r>
            <a:endParaRPr lang="es-MX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89" y="188640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73325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1051501" y="573325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293352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731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s-ES" altLang="es-E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CRITERIOS DE EVALUACIÓN</a:t>
            </a:r>
            <a:endParaRPr lang="es-MX" sz="2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Examen Institucional. 		30 %.</a:t>
            </a:r>
          </a:p>
          <a:p>
            <a:r>
              <a:rPr lang="es-MX" dirty="0" smtClean="0"/>
              <a:t>Examen intermedio:		10 %.</a:t>
            </a:r>
          </a:p>
          <a:p>
            <a:r>
              <a:rPr lang="es-MX" dirty="0" smtClean="0"/>
              <a:t>Exposición y participación.	15 %.</a:t>
            </a:r>
          </a:p>
          <a:p>
            <a:r>
              <a:rPr lang="es-MX" dirty="0" smtClean="0"/>
              <a:t>Portafolio.				15. %</a:t>
            </a:r>
          </a:p>
          <a:p>
            <a:r>
              <a:rPr lang="es-MX" dirty="0" smtClean="0"/>
              <a:t>Programa de lectura.		10 %	</a:t>
            </a:r>
          </a:p>
          <a:p>
            <a:endParaRPr lang="es-MX" dirty="0"/>
          </a:p>
          <a:p>
            <a:r>
              <a:rPr lang="es-MX" dirty="0" smtClean="0"/>
              <a:t>Total.					100 %</a:t>
            </a:r>
            <a:endParaRPr lang="es-MX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399963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661248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1051501" y="5661248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293352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9132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s-MX" altLang="es-E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REGLAMENTO Y ACUERDOS INTERNOS</a:t>
            </a:r>
            <a:endParaRPr lang="es-MX" sz="2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Estudiar.</a:t>
            </a:r>
          </a:p>
          <a:p>
            <a:r>
              <a:rPr lang="es-MX" dirty="0" smtClean="0"/>
              <a:t>Leer.</a:t>
            </a:r>
          </a:p>
          <a:p>
            <a:r>
              <a:rPr lang="es-MX" dirty="0" smtClean="0"/>
              <a:t>Tolerancia.</a:t>
            </a:r>
          </a:p>
          <a:p>
            <a:r>
              <a:rPr lang="es-MX" dirty="0" smtClean="0"/>
              <a:t>Respeto.</a:t>
            </a:r>
            <a:endParaRPr lang="es-MX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5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73325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1051501" y="573325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293352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7429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5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897711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1051501" y="5909210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293352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" name="Picture 2" descr="http://marciaroman.blogia.com/upload/20060502184038-20060409025632-gracias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347" y="767055"/>
            <a:ext cx="5378477" cy="5110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980027" y="116632"/>
            <a:ext cx="5536189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altLang="es-MX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</a:rPr>
              <a:t>El presente es producto del ayer, tu mañana  será el resultado de lo que realices hoy.</a:t>
            </a: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ES_tradnl" altLang="es-MX" sz="2000" b="1" kern="0" dirty="0"/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altLang="es-MX" sz="20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ES_tradnl" altLang="es-MX" sz="2000" b="1" kern="0" dirty="0"/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altLang="es-MX" sz="20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ES_tradnl" altLang="es-MX" sz="2000" b="1" kern="0" dirty="0"/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altLang="es-MX" sz="20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ES_tradnl" altLang="es-MX" sz="2000" b="1" kern="0" dirty="0"/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altLang="es-MX" sz="20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ES_tradnl" altLang="es-MX" sz="2000" b="1" kern="0" dirty="0"/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altLang="es-MX" sz="20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ES_tradnl" altLang="es-MX" sz="2000" b="1" kern="0" dirty="0"/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altLang="es-MX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</a:rPr>
              <a:t>		</a:t>
            </a:r>
            <a:r>
              <a:rPr kumimoji="0" lang="es-ES_tradnl" altLang="es-MX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</a:rPr>
              <a:t>Arturo Flores Rodriguez</a:t>
            </a:r>
          </a:p>
        </p:txBody>
      </p:sp>
    </p:spTree>
    <p:extLst>
      <p:ext uri="{BB962C8B-B14F-4D97-AF65-F5344CB8AC3E}">
        <p14:creationId xmlns:p14="http://schemas.microsoft.com/office/powerpoint/2010/main" val="265051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670" y="241548"/>
            <a:ext cx="8229600" cy="1143000"/>
          </a:xfrm>
        </p:spPr>
        <p:txBody>
          <a:bodyPr>
            <a:normAutofit/>
          </a:bodyPr>
          <a:lstStyle/>
          <a:p>
            <a:r>
              <a:rPr lang="es-MX" sz="2800" b="1" dirty="0"/>
              <a:t>PROPOSITO DEL </a:t>
            </a:r>
            <a:r>
              <a:rPr lang="es-MX" sz="2800" b="1" dirty="0" smtClean="0"/>
              <a:t>CURSO 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5696" y="1384548"/>
            <a:ext cx="6766584" cy="4525963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s-MX" sz="2200" dirty="0" smtClean="0"/>
              <a:t>Que </a:t>
            </a:r>
            <a:r>
              <a:rPr lang="es-MX" sz="2200" dirty="0"/>
              <a:t>el estudiante normalista </a:t>
            </a:r>
            <a:r>
              <a:rPr lang="es-MX" sz="2200" dirty="0" smtClean="0"/>
              <a:t>comprenda </a:t>
            </a:r>
            <a:r>
              <a:rPr lang="es-MX" sz="2200" dirty="0"/>
              <a:t>a la educación en un contexto temporal amplio que </a:t>
            </a:r>
            <a:r>
              <a:rPr lang="es-MX" sz="2200" dirty="0" smtClean="0"/>
              <a:t>relaciona el </a:t>
            </a:r>
            <a:r>
              <a:rPr lang="es-MX" sz="2200" dirty="0"/>
              <a:t>presente con el pasado y con escenarios del futuro; al mismo tiempo que </a:t>
            </a:r>
            <a:r>
              <a:rPr lang="es-MX" sz="2200" dirty="0" smtClean="0"/>
              <a:t>vincule los </a:t>
            </a:r>
            <a:r>
              <a:rPr lang="es-MX" sz="2200" dirty="0"/>
              <a:t>contextos locales, nacionales e internacionales con la historia de la profesión docente</a:t>
            </a:r>
            <a:r>
              <a:rPr lang="es-MX" sz="2200" dirty="0" smtClean="0"/>
              <a:t>.</a:t>
            </a:r>
            <a:endParaRPr lang="es-MX" sz="2200" dirty="0"/>
          </a:p>
          <a:p>
            <a:pPr marL="0" indent="0" algn="just">
              <a:buNone/>
            </a:pPr>
            <a:endParaRPr lang="es-MX" sz="2200" dirty="0"/>
          </a:p>
          <a:p>
            <a:pPr algn="just"/>
            <a:r>
              <a:rPr lang="es-MX" sz="2200" dirty="0"/>
              <a:t>Que el estudiante normalista análisis e interpretación de fuentes históricas de primera y </a:t>
            </a:r>
            <a:r>
              <a:rPr lang="es-MX" sz="2200" dirty="0" smtClean="0"/>
              <a:t>segunda mano</a:t>
            </a:r>
            <a:r>
              <a:rPr lang="es-MX" sz="2200" dirty="0"/>
              <a:t>, y en el desarrollo de conceptos que permiten ordenar la información </a:t>
            </a:r>
            <a:r>
              <a:rPr lang="es-MX" sz="2200" dirty="0" smtClean="0"/>
              <a:t>contenida en </a:t>
            </a:r>
            <a:r>
              <a:rPr lang="es-MX" sz="2200" dirty="0"/>
              <a:t>las fuentes primarias y avanzar hacia la comprensión de los procesos que se analizan</a:t>
            </a:r>
            <a:r>
              <a:rPr lang="es-MX" sz="2200" dirty="0" smtClean="0"/>
              <a:t>.</a:t>
            </a:r>
            <a:endParaRPr lang="es-MX" sz="2200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94556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805264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1051501" y="5805264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293352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1160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8362" y="1377093"/>
            <a:ext cx="671191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200" dirty="0"/>
              <a:t>• Usa las Tecnologías de la Información y la Comunicación (tic) como herramienta </a:t>
            </a:r>
            <a:r>
              <a:rPr lang="es-MX" sz="2200" dirty="0" smtClean="0"/>
              <a:t>de enseñanza </a:t>
            </a:r>
            <a:r>
              <a:rPr lang="es-MX" sz="2200" dirty="0"/>
              <a:t>y aprendizaje</a:t>
            </a:r>
            <a:r>
              <a:rPr lang="es-MX" sz="2200" dirty="0" smtClean="0"/>
              <a:t>.</a:t>
            </a:r>
          </a:p>
          <a:p>
            <a:pPr marL="0" indent="0" algn="just">
              <a:buNone/>
            </a:pPr>
            <a:endParaRPr lang="es-MX" sz="2200" dirty="0"/>
          </a:p>
          <a:p>
            <a:pPr marL="0" indent="0" algn="just">
              <a:buNone/>
            </a:pPr>
            <a:r>
              <a:rPr lang="es-MX" sz="2200" dirty="0"/>
              <a:t>• Actúa de manera ética ante la diversidad de situaciones que se presentan en </a:t>
            </a:r>
            <a:r>
              <a:rPr lang="es-MX" sz="2200" dirty="0" smtClean="0"/>
              <a:t>su práctica </a:t>
            </a:r>
            <a:r>
              <a:rPr lang="es-MX" sz="2200" dirty="0"/>
              <a:t>profesional</a:t>
            </a:r>
            <a:r>
              <a:rPr lang="es-MX" sz="2200" dirty="0" smtClean="0"/>
              <a:t>.</a:t>
            </a:r>
          </a:p>
          <a:p>
            <a:pPr marL="0" indent="0" algn="just">
              <a:buNone/>
            </a:pPr>
            <a:endParaRPr lang="es-MX" sz="2200" dirty="0"/>
          </a:p>
          <a:p>
            <a:pPr marL="0" indent="0" algn="just">
              <a:buNone/>
            </a:pPr>
            <a:r>
              <a:rPr lang="es-MX" sz="2200" dirty="0"/>
              <a:t>• Utiliza recursos de la investigación educativa para enriquecer la práctica docente</a:t>
            </a:r>
            <a:r>
              <a:rPr lang="es-MX" sz="2200" dirty="0" smtClean="0"/>
              <a:t>, expresando </a:t>
            </a:r>
            <a:r>
              <a:rPr lang="es-MX" sz="2200" dirty="0"/>
              <a:t>su interés por la ciencia y la propia investigación.</a:t>
            </a:r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18" y="176581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73325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1051501" y="573325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880" y="341784"/>
            <a:ext cx="8229600" cy="1143000"/>
          </a:xfrm>
        </p:spPr>
        <p:txBody>
          <a:bodyPr>
            <a:normAutofit/>
          </a:bodyPr>
          <a:lstStyle/>
          <a:p>
            <a:r>
              <a:rPr lang="es-MX" sz="2800" b="1" dirty="0"/>
              <a:t>COMPETENCIAS </a:t>
            </a:r>
            <a:r>
              <a:rPr lang="es-MX" sz="2800" b="1" dirty="0" smtClean="0"/>
              <a:t>PROFESIONALES</a:t>
            </a:r>
            <a:endParaRPr lang="es-MX" sz="28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237312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7774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/>
              <a:t>COMPETENCIAS DEL </a:t>
            </a:r>
            <a:r>
              <a:rPr lang="es-MX" sz="2800" b="1" dirty="0" smtClean="0"/>
              <a:t>CURSO</a:t>
            </a:r>
            <a:r>
              <a:rPr lang="es-MX" sz="2800" dirty="0" smtClean="0"/>
              <a:t> 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13184" y="1272760"/>
            <a:ext cx="5987008" cy="4665979"/>
          </a:xfrm>
        </p:spPr>
        <p:txBody>
          <a:bodyPr>
            <a:normAutofit fontScale="77500" lnSpcReduction="20000"/>
          </a:bodyPr>
          <a:lstStyle/>
          <a:p>
            <a:pPr marL="0" lvl="0" indent="0" algn="just">
              <a:buNone/>
            </a:pPr>
            <a:r>
              <a:rPr lang="es-MX" sz="2200" dirty="0"/>
              <a:t>• Conoce, comprende y emplea las nociones teóricas, los conceptos organizadores y </a:t>
            </a:r>
            <a:r>
              <a:rPr lang="es-MX" sz="2200" dirty="0" smtClean="0"/>
              <a:t>los recursos </a:t>
            </a:r>
            <a:r>
              <a:rPr lang="es-MX" sz="2200" dirty="0"/>
              <a:t>metodológicos de la historia y de la historia de la educación para propiciar </a:t>
            </a:r>
            <a:r>
              <a:rPr lang="es-MX" sz="2200" dirty="0" smtClean="0"/>
              <a:t>el desarrollo </a:t>
            </a:r>
            <a:r>
              <a:rPr lang="es-MX" sz="2200" dirty="0"/>
              <a:t>de su pensamiento histórico mediante el análisis centrado en el trabajo </a:t>
            </a:r>
            <a:r>
              <a:rPr lang="es-MX" sz="2200" dirty="0" smtClean="0"/>
              <a:t>con fuentes.</a:t>
            </a:r>
          </a:p>
          <a:p>
            <a:pPr marL="0" lvl="0" indent="0" algn="just">
              <a:buNone/>
            </a:pPr>
            <a:endParaRPr lang="es-MX" sz="2200" dirty="0"/>
          </a:p>
          <a:p>
            <a:pPr marL="0" lvl="0" indent="0" algn="just">
              <a:buNone/>
            </a:pPr>
            <a:r>
              <a:rPr lang="es-MX" sz="2200" dirty="0"/>
              <a:t>• Comprende que la historia de la educación contribuye al desarrollo de las </a:t>
            </a:r>
            <a:r>
              <a:rPr lang="es-MX" sz="2200" dirty="0" smtClean="0"/>
              <a:t>identidades docentes </a:t>
            </a:r>
            <a:r>
              <a:rPr lang="es-MX" sz="2200" dirty="0"/>
              <a:t>mediante el análisis crítico del pasado y el presente</a:t>
            </a:r>
            <a:r>
              <a:rPr lang="es-MX" sz="2200" dirty="0" smtClean="0"/>
              <a:t>.</a:t>
            </a:r>
          </a:p>
          <a:p>
            <a:pPr marL="0" lvl="0" indent="0" algn="just">
              <a:buNone/>
            </a:pPr>
            <a:endParaRPr lang="es-MX" sz="2200" dirty="0"/>
          </a:p>
          <a:p>
            <a:pPr marL="0" lvl="0" indent="0" algn="just">
              <a:buNone/>
            </a:pPr>
            <a:r>
              <a:rPr lang="es-MX" sz="2200" dirty="0"/>
              <a:t>• Analiza críticamente diversas interpretaciones históricas y fuentes secundarias </a:t>
            </a:r>
            <a:r>
              <a:rPr lang="es-MX" sz="2200" dirty="0" smtClean="0"/>
              <a:t>sobre sucesos</a:t>
            </a:r>
            <a:r>
              <a:rPr lang="es-MX" sz="2200" dirty="0"/>
              <a:t>, procesos, personajes y conceptos o nociones históricas y las incorpora en </a:t>
            </a:r>
            <a:r>
              <a:rPr lang="es-MX" sz="2200" dirty="0" smtClean="0"/>
              <a:t>la construcción </a:t>
            </a:r>
            <a:r>
              <a:rPr lang="es-MX" sz="2200" dirty="0"/>
              <a:t>del conocimiento histórico con sus alumnos</a:t>
            </a:r>
            <a:r>
              <a:rPr lang="es-MX" sz="2200" dirty="0" smtClean="0"/>
              <a:t>.</a:t>
            </a:r>
          </a:p>
          <a:p>
            <a:pPr marL="0" lvl="0" indent="0" algn="just">
              <a:buNone/>
            </a:pPr>
            <a:endParaRPr lang="es-MX" sz="2200" dirty="0"/>
          </a:p>
          <a:p>
            <a:pPr marL="0" lvl="0" indent="0" algn="just">
              <a:buNone/>
            </a:pPr>
            <a:r>
              <a:rPr lang="es-MX" sz="2200" dirty="0"/>
              <a:t>• Selecciona fuentes históricas primarias pertinentes para ser incorporadas en las </a:t>
            </a:r>
            <a:r>
              <a:rPr lang="es-MX" sz="2200" dirty="0" smtClean="0"/>
              <a:t>actividades de </a:t>
            </a:r>
            <a:r>
              <a:rPr lang="es-MX" sz="2200" dirty="0"/>
              <a:t>aprendizaje en el aula. Conduce su propio aprendizaje histórico a través </a:t>
            </a:r>
            <a:r>
              <a:rPr lang="es-MX" sz="2200" dirty="0" smtClean="0"/>
              <a:t>de la </a:t>
            </a:r>
            <a:r>
              <a:rPr lang="es-MX" sz="2200" dirty="0"/>
              <a:t>investigación permanente.</a:t>
            </a:r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89" y="447260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73325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179512" y="573325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39552" y="6237312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0296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404" y="263293"/>
            <a:ext cx="8229600" cy="1143000"/>
          </a:xfrm>
        </p:spPr>
        <p:txBody>
          <a:bodyPr>
            <a:normAutofit/>
          </a:bodyPr>
          <a:lstStyle/>
          <a:p>
            <a:r>
              <a:rPr lang="es-MX" sz="2800" b="1" dirty="0" smtClean="0"/>
              <a:t>Unidades </a:t>
            </a:r>
            <a:r>
              <a:rPr lang="es-MX" sz="2800" b="1" dirty="0"/>
              <a:t>de aprendizaje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6428" y="1241382"/>
            <a:ext cx="6375812" cy="4525963"/>
          </a:xfrm>
        </p:spPr>
        <p:txBody>
          <a:bodyPr>
            <a:normAutofit fontScale="77500" lnSpcReduction="20000"/>
          </a:bodyPr>
          <a:lstStyle/>
          <a:p>
            <a:pPr lvl="0" algn="just"/>
            <a:endParaRPr lang="es-MX" sz="2800" dirty="0" smtClean="0"/>
          </a:p>
          <a:p>
            <a:pPr lvl="0" algn="just"/>
            <a:r>
              <a:rPr lang="es-MX" sz="2800" dirty="0" smtClean="0"/>
              <a:t>I</a:t>
            </a:r>
            <a:r>
              <a:rPr lang="es-MX" sz="2800" dirty="0"/>
              <a:t>. La historia de la educación como campo especializado de la </a:t>
            </a:r>
            <a:r>
              <a:rPr lang="es-MX" sz="2800" dirty="0" smtClean="0"/>
              <a:t>historia.</a:t>
            </a:r>
            <a:endParaRPr lang="es-MX" sz="2800" dirty="0"/>
          </a:p>
          <a:p>
            <a:pPr algn="just"/>
            <a:endParaRPr lang="es-MX" sz="2800" dirty="0" smtClean="0"/>
          </a:p>
          <a:p>
            <a:pPr algn="just"/>
            <a:r>
              <a:rPr lang="es-MX" sz="2800" dirty="0" smtClean="0"/>
              <a:t>II</a:t>
            </a:r>
            <a:r>
              <a:rPr lang="es-MX" sz="2800" dirty="0"/>
              <a:t>. Historia de la e</a:t>
            </a:r>
            <a:r>
              <a:rPr lang="es-MX" sz="2800" dirty="0" smtClean="0"/>
              <a:t>ducación </a:t>
            </a:r>
            <a:r>
              <a:rPr lang="es-MX" sz="2800" dirty="0"/>
              <a:t>en México: una mirada </a:t>
            </a:r>
            <a:r>
              <a:rPr lang="es-MX" sz="2800" dirty="0" smtClean="0"/>
              <a:t>panorámica.</a:t>
            </a:r>
          </a:p>
          <a:p>
            <a:pPr algn="just"/>
            <a:endParaRPr lang="es-MX" sz="2800" dirty="0" smtClean="0"/>
          </a:p>
          <a:p>
            <a:pPr algn="just"/>
            <a:r>
              <a:rPr lang="es-MX" sz="2800" dirty="0"/>
              <a:t>III. Ejercicios de relevancia, selección de </a:t>
            </a:r>
            <a:r>
              <a:rPr lang="es-MX" sz="2800" dirty="0" smtClean="0"/>
              <a:t>contenidos y </a:t>
            </a:r>
            <a:r>
              <a:rPr lang="es-MX" sz="2800" dirty="0"/>
              <a:t>análisis histórico de procesos </a:t>
            </a:r>
            <a:r>
              <a:rPr lang="es-MX" sz="2800" dirty="0" smtClean="0"/>
              <a:t>educativos.</a:t>
            </a:r>
          </a:p>
          <a:p>
            <a:pPr algn="just"/>
            <a:endParaRPr lang="es-MX" sz="2800" dirty="0" smtClean="0"/>
          </a:p>
          <a:p>
            <a:pPr algn="just"/>
            <a:r>
              <a:rPr lang="es-MX" sz="2800" dirty="0" smtClean="0"/>
              <a:t>IV</a:t>
            </a:r>
            <a:r>
              <a:rPr lang="es-MX" sz="2800" dirty="0"/>
              <a:t>. Los conceptos de segundo orden y el trabajo con </a:t>
            </a:r>
            <a:r>
              <a:rPr lang="es-MX" sz="2800" dirty="0" smtClean="0"/>
              <a:t>fuentes primarias </a:t>
            </a:r>
            <a:r>
              <a:rPr lang="es-MX" sz="2800" dirty="0"/>
              <a:t>para la comprensión de la historia de la </a:t>
            </a:r>
            <a:r>
              <a:rPr lang="es-MX" sz="2800" dirty="0" smtClean="0"/>
              <a:t>educación.</a:t>
            </a:r>
            <a:endParaRPr lang="es-MX" sz="2800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89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7032" y="5603397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554305" y="5603397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165304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6074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3576" y="145034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es-MX" sz="2800" b="1" dirty="0"/>
              <a:t>I. </a:t>
            </a:r>
            <a:r>
              <a:rPr lang="es-MX" sz="2800" b="1" dirty="0" smtClean="0"/>
              <a:t>La </a:t>
            </a:r>
            <a:r>
              <a:rPr lang="es-MX" sz="2800" b="1" dirty="0"/>
              <a:t>historia de la educación como campo especializado de la </a:t>
            </a:r>
            <a:r>
              <a:rPr lang="es-MX" sz="2800" b="1" dirty="0" smtClean="0"/>
              <a:t>historia</a:t>
            </a:r>
            <a:r>
              <a:rPr lang="es-MX" sz="2800" b="1" dirty="0"/>
              <a:t/>
            </a:r>
            <a:br>
              <a:rPr lang="es-MX" sz="2800" b="1" dirty="0"/>
            </a:br>
            <a:endParaRPr lang="es-MX" sz="2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4977" y="1098068"/>
            <a:ext cx="6593287" cy="5069160"/>
          </a:xfrm>
        </p:spPr>
        <p:txBody>
          <a:bodyPr>
            <a:noAutofit/>
          </a:bodyPr>
          <a:lstStyle/>
          <a:p>
            <a:pPr algn="just"/>
            <a:r>
              <a:rPr lang="es-MX" sz="1600" dirty="0"/>
              <a:t>La primera unidad, La historia de la educación como campo especializado de la historia</a:t>
            </a:r>
            <a:r>
              <a:rPr lang="es-MX" sz="1600" dirty="0" smtClean="0"/>
              <a:t>, sitúa </a:t>
            </a:r>
            <a:r>
              <a:rPr lang="es-MX" sz="1600" dirty="0"/>
              <a:t>a los alumnos en el terreno de la disciplina histórica y les propone una serie </a:t>
            </a:r>
            <a:r>
              <a:rPr lang="es-MX" sz="1600" dirty="0" smtClean="0"/>
              <a:t>de aproximaciones </a:t>
            </a:r>
            <a:r>
              <a:rPr lang="es-MX" sz="1600" dirty="0"/>
              <a:t>teóricas a la definición y al sentido de la misma</a:t>
            </a:r>
            <a:r>
              <a:rPr lang="es-MX" sz="1600" dirty="0" smtClean="0"/>
              <a:t>.</a:t>
            </a:r>
          </a:p>
          <a:p>
            <a:pPr algn="just"/>
            <a:endParaRPr lang="es-MX" sz="1600" dirty="0"/>
          </a:p>
          <a:p>
            <a:pPr algn="just"/>
            <a:r>
              <a:rPr lang="es-MX" sz="1600" dirty="0"/>
              <a:t>A partir de una serie de lecturas propuestas, les plantea abordar y diferenciar los </a:t>
            </a:r>
            <a:r>
              <a:rPr lang="es-MX" sz="1600" dirty="0" smtClean="0"/>
              <a:t>conceptos de </a:t>
            </a:r>
            <a:r>
              <a:rPr lang="es-MX" sz="1600" dirty="0"/>
              <a:t>conocimiento, pensamiento, conciencia y cultura histórica como formas y </a:t>
            </a:r>
            <a:r>
              <a:rPr lang="es-MX" sz="1600" dirty="0" smtClean="0"/>
              <a:t>niveles de </a:t>
            </a:r>
            <a:r>
              <a:rPr lang="es-MX" sz="1600" dirty="0"/>
              <a:t>aproximación a la disciplina</a:t>
            </a:r>
            <a:r>
              <a:rPr lang="es-MX" sz="1600" dirty="0" smtClean="0"/>
              <a:t>.</a:t>
            </a:r>
          </a:p>
          <a:p>
            <a:pPr algn="just"/>
            <a:endParaRPr lang="es-MX" sz="1600" dirty="0"/>
          </a:p>
          <a:p>
            <a:pPr algn="just"/>
            <a:r>
              <a:rPr lang="es-MX" sz="1600" dirty="0"/>
              <a:t>Además, les permite realizar una aproximación inicial a la investigación en el campo de </a:t>
            </a:r>
            <a:r>
              <a:rPr lang="es-MX" sz="1600" dirty="0" smtClean="0"/>
              <a:t>la historia </a:t>
            </a:r>
            <a:r>
              <a:rPr lang="es-MX" sz="1600" dirty="0"/>
              <a:t>de la educación que incluye acercamientos tanto a diversos paradigmas </a:t>
            </a:r>
            <a:r>
              <a:rPr lang="es-MX" sz="1600" dirty="0" smtClean="0"/>
              <a:t>teóricos como </a:t>
            </a:r>
            <a:r>
              <a:rPr lang="es-MX" sz="1600" dirty="0"/>
              <a:t>a los avances alcanzados y los interrogantes y debates que permanecen abiertos</a:t>
            </a:r>
            <a:r>
              <a:rPr lang="es-MX" sz="1600" dirty="0" smtClean="0"/>
              <a:t>.</a:t>
            </a:r>
          </a:p>
          <a:p>
            <a:pPr algn="just"/>
            <a:endParaRPr lang="es-MX" sz="1600" dirty="0"/>
          </a:p>
          <a:p>
            <a:pPr algn="just"/>
            <a:r>
              <a:rPr lang="es-MX" sz="1600" dirty="0"/>
              <a:t>Finalmente, conocerán y analizarán fuentes primarias de diversos tipos como </a:t>
            </a:r>
            <a:r>
              <a:rPr lang="es-MX" sz="1600" dirty="0" smtClean="0"/>
              <a:t>evidencias de </a:t>
            </a:r>
            <a:r>
              <a:rPr lang="es-MX" sz="1600" dirty="0"/>
              <a:t>la historia de la educación.</a:t>
            </a:r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2" y="116632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877272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168153" y="5640994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293352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9160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/>
              <a:t>SECUENCIA DE </a:t>
            </a:r>
            <a:r>
              <a:rPr lang="es-MX" sz="2800" b="1" dirty="0" smtClean="0"/>
              <a:t>CONTENIDOS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73721" y="1202749"/>
            <a:ext cx="7366631" cy="3629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000" b="1" dirty="0" smtClean="0"/>
              <a:t>Unidad </a:t>
            </a:r>
            <a:r>
              <a:rPr lang="es-MX" sz="2000" b="1" dirty="0"/>
              <a:t>de aprendizaje </a:t>
            </a:r>
            <a:r>
              <a:rPr lang="es-MX" sz="2000" b="1" dirty="0" smtClean="0"/>
              <a:t>I.</a:t>
            </a:r>
            <a:endParaRPr lang="es-MX" sz="2000" b="1" dirty="0"/>
          </a:p>
          <a:p>
            <a:pPr marL="0" indent="0" algn="just">
              <a:buNone/>
            </a:pPr>
            <a:r>
              <a:rPr lang="es-MX" sz="2000" b="1" dirty="0"/>
              <a:t>La historia de la educación como campo especializado de la </a:t>
            </a:r>
            <a:r>
              <a:rPr lang="es-MX" sz="2000" b="1" dirty="0" smtClean="0"/>
              <a:t>historia</a:t>
            </a:r>
            <a:r>
              <a:rPr lang="es-MX" sz="2000" dirty="0" smtClean="0"/>
              <a:t>.</a:t>
            </a:r>
            <a:endParaRPr lang="es-MX" sz="2000" dirty="0"/>
          </a:p>
          <a:p>
            <a:pPr marL="0" indent="0" algn="just">
              <a:buNone/>
            </a:pPr>
            <a:r>
              <a:rPr lang="es-MX" sz="2000" dirty="0"/>
              <a:t>• La teoría de la historia y las diversas interpretaciones sobre la definición y el </a:t>
            </a:r>
            <a:r>
              <a:rPr lang="es-MX" sz="2000" dirty="0" smtClean="0"/>
              <a:t>sentido de </a:t>
            </a:r>
            <a:r>
              <a:rPr lang="es-MX" sz="2000" dirty="0"/>
              <a:t>la disciplina</a:t>
            </a:r>
            <a:r>
              <a:rPr lang="es-MX" sz="2000" dirty="0" smtClean="0"/>
              <a:t>.</a:t>
            </a:r>
          </a:p>
          <a:p>
            <a:pPr marL="0" indent="0" algn="just">
              <a:buNone/>
            </a:pPr>
            <a:endParaRPr lang="es-MX" sz="2000" dirty="0"/>
          </a:p>
          <a:p>
            <a:pPr marL="0" indent="0" algn="just">
              <a:buNone/>
            </a:pPr>
            <a:r>
              <a:rPr lang="es-MX" sz="2000" dirty="0"/>
              <a:t>• Conocimiento, pensamiento, conciencia y cultura histórica como niveles de </a:t>
            </a:r>
            <a:r>
              <a:rPr lang="es-MX" sz="2000" dirty="0" smtClean="0"/>
              <a:t>aproximación a </a:t>
            </a:r>
            <a:r>
              <a:rPr lang="es-MX" sz="2000" dirty="0"/>
              <a:t>la disciplina</a:t>
            </a:r>
            <a:r>
              <a:rPr lang="es-MX" sz="2000" dirty="0" smtClean="0"/>
              <a:t>.</a:t>
            </a:r>
          </a:p>
          <a:p>
            <a:pPr marL="0" indent="0" algn="just">
              <a:buNone/>
            </a:pPr>
            <a:endParaRPr lang="es-MX" sz="2000" dirty="0"/>
          </a:p>
          <a:p>
            <a:pPr marL="0" indent="0" algn="just">
              <a:buNone/>
            </a:pPr>
            <a:r>
              <a:rPr lang="es-MX" sz="2000" dirty="0"/>
              <a:t>• Investigación en historia de la educación: paradigmas, avances e interrogantes</a:t>
            </a:r>
            <a:r>
              <a:rPr lang="es-MX" sz="2000" dirty="0" smtClean="0"/>
              <a:t>.</a:t>
            </a:r>
          </a:p>
          <a:p>
            <a:pPr marL="0" indent="0" algn="just">
              <a:buNone/>
            </a:pPr>
            <a:endParaRPr lang="es-MX" sz="2000" dirty="0"/>
          </a:p>
          <a:p>
            <a:pPr marL="0" indent="0" algn="just">
              <a:buNone/>
            </a:pPr>
            <a:r>
              <a:rPr lang="es-MX" sz="2000" dirty="0"/>
              <a:t>• Las fuentes primarias como evidencias de la historia de la educación</a:t>
            </a:r>
            <a:r>
              <a:rPr lang="es-MX" sz="2000" dirty="0" smtClean="0"/>
              <a:t>. </a:t>
            </a:r>
            <a:endParaRPr lang="es-MX" sz="2000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89" y="447960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495386"/>
            <a:ext cx="402972" cy="34547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6"/>
          <p:cNvSpPr txBox="1"/>
          <p:nvPr/>
        </p:nvSpPr>
        <p:spPr>
          <a:xfrm>
            <a:off x="203192" y="5640809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grpSp>
        <p:nvGrpSpPr>
          <p:cNvPr id="7" name="6 Grupo"/>
          <p:cNvGrpSpPr/>
          <p:nvPr/>
        </p:nvGrpSpPr>
        <p:grpSpPr>
          <a:xfrm>
            <a:off x="592308" y="6021288"/>
            <a:ext cx="8030868" cy="520024"/>
            <a:chOff x="109402" y="6088162"/>
            <a:chExt cx="8513774" cy="725214"/>
          </a:xfrm>
        </p:grpSpPr>
        <p:pic>
          <p:nvPicPr>
            <p:cNvPr id="8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109402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st2.depositphotos.com/1501832/5689/v/450/depositphotos_56892589-Seamless-kids-in-costumes-professions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35" b="31045"/>
            <a:stretch/>
          </p:blipFill>
          <p:spPr bwMode="auto">
            <a:xfrm>
              <a:off x="4355976" y="6088162"/>
              <a:ext cx="4267200" cy="725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8057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1753</Words>
  <Application>Microsoft Office PowerPoint</Application>
  <PresentationFormat>Presentación en pantalla (4:3)</PresentationFormat>
  <Paragraphs>371</Paragraphs>
  <Slides>34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42" baseType="lpstr">
      <vt:lpstr>Arial</vt:lpstr>
      <vt:lpstr>Calibri</vt:lpstr>
      <vt:lpstr>SoberanaSans-Bold</vt:lpstr>
      <vt:lpstr>SoberanaSans-Italic</vt:lpstr>
      <vt:lpstr>SoberanaSans-Light</vt:lpstr>
      <vt:lpstr>SoberanaSans-LightItalic</vt:lpstr>
      <vt:lpstr>Times New Roman</vt:lpstr>
      <vt:lpstr>Tema de Office</vt:lpstr>
      <vt:lpstr>Presentación de PowerPoint</vt:lpstr>
      <vt:lpstr>Presentación de PowerPoint</vt:lpstr>
      <vt:lpstr>TRAYECTO FORMATIVO </vt:lpstr>
      <vt:lpstr>PROPOSITO DEL CURSO </vt:lpstr>
      <vt:lpstr>COMPETENCIAS PROFESIONALES</vt:lpstr>
      <vt:lpstr>COMPETENCIAS DEL CURSO </vt:lpstr>
      <vt:lpstr>Unidades de aprendizaje </vt:lpstr>
      <vt:lpstr>I. La historia de la educación como campo especializado de la historia </vt:lpstr>
      <vt:lpstr>SECUENCIA DE CONTENIDOS</vt:lpstr>
      <vt:lpstr> Unidad de aprendizaje II. Historia de la educación en México:  una mirada panorámica </vt:lpstr>
      <vt:lpstr>SECUENCIA DE CONTENIDOS</vt:lpstr>
      <vt:lpstr>SECUENCIA DE CONTENIDOS </vt:lpstr>
      <vt:lpstr>Presentación de PowerPoint</vt:lpstr>
      <vt:lpstr>SECUENCIA DE CONTENIDOS </vt:lpstr>
      <vt:lpstr>Presentación de PowerPoint</vt:lpstr>
      <vt:lpstr>SECUENCIA DE CONTENIDOS </vt:lpstr>
      <vt:lpstr>SECUENCIA DE CONTENIDOS </vt:lpstr>
      <vt:lpstr>SECUENCIA DE CONTENIDOS </vt:lpstr>
      <vt:lpstr>CURSOS QUE ANTECEDEN</vt:lpstr>
      <vt:lpstr> CURSO SUBSECUENTE</vt:lpstr>
      <vt:lpstr>Relación de la materia con  cursos del mismo semestre</vt:lpstr>
      <vt:lpstr>RECURSOS MATERIALES Y BIBLIOGRÁFICOS  </vt:lpstr>
      <vt:lpstr>RECURSOS MATERIALES Y BIBLIOGRÁFICOS  </vt:lpstr>
      <vt:lpstr>RECURSOS MATERIALES Y BIBLIOGRÁFICOS  </vt:lpstr>
      <vt:lpstr>RECURSOS MATERIALES Y BIBLIOGRÁFICOS  </vt:lpstr>
      <vt:lpstr>RECURSOS MATERIALES Y BIBLIOGRÁFICOS  </vt:lpstr>
      <vt:lpstr>RECURSOS MATERIALES Y BIBLIOGRÁFICOS  </vt:lpstr>
      <vt:lpstr>RECURSOS MATERIALES Y BIBLIOGRÁFICOS  </vt:lpstr>
      <vt:lpstr>Evidencias de aprendizaje por unidad y global</vt:lpstr>
      <vt:lpstr>Presentación de PowerPoint</vt:lpstr>
      <vt:lpstr>FECHAS DE EVALUACIÓN Y JORNADAS DE OBSERVACIÓN DOCENTE</vt:lpstr>
      <vt:lpstr>CRITERIOS DE EVALUACIÓN</vt:lpstr>
      <vt:lpstr>REGLAMENTO Y ACUERDOS INTERNOS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Arturo Flores Rodríguez</cp:lastModifiedBy>
  <cp:revision>42</cp:revision>
  <cp:lastPrinted>2016-09-06T20:21:37Z</cp:lastPrinted>
  <dcterms:created xsi:type="dcterms:W3CDTF">2015-02-09T15:06:54Z</dcterms:created>
  <dcterms:modified xsi:type="dcterms:W3CDTF">2016-09-06T21:22:44Z</dcterms:modified>
</cp:coreProperties>
</file>