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94B9F2E-AF75-4D24-B46D-4A45BECA8DED}" type="datetimeFigureOut">
              <a:rPr lang="es-MX" smtClean="0"/>
              <a:t>05/09/2016</a:t>
            </a:fld>
            <a:endParaRPr lang="es-MX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979664E-2DBA-4092-829B-B4B1D4B66F56}" type="slidenum">
              <a:rPr lang="es-MX" smtClean="0"/>
              <a:t>‹Nº›</a:t>
            </a:fld>
            <a:endParaRPr lang="es-MX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9F2E-AF75-4D24-B46D-4A45BECA8DED}" type="datetimeFigureOut">
              <a:rPr lang="es-MX" smtClean="0"/>
              <a:t>05/09/2016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9664E-2DBA-4092-829B-B4B1D4B66F5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9F2E-AF75-4D24-B46D-4A45BECA8DED}" type="datetimeFigureOut">
              <a:rPr lang="es-MX" smtClean="0"/>
              <a:t>05/09/2016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9664E-2DBA-4092-829B-B4B1D4B66F5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9F2E-AF75-4D24-B46D-4A45BECA8DED}" type="datetimeFigureOut">
              <a:rPr lang="es-MX" smtClean="0"/>
              <a:t>05/09/2016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9664E-2DBA-4092-829B-B4B1D4B66F5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9F2E-AF75-4D24-B46D-4A45BECA8DED}" type="datetimeFigureOut">
              <a:rPr lang="es-MX" smtClean="0"/>
              <a:t>05/09/2016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9664E-2DBA-4092-829B-B4B1D4B66F5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9F2E-AF75-4D24-B46D-4A45BECA8DED}" type="datetimeFigureOut">
              <a:rPr lang="es-MX" smtClean="0"/>
              <a:t>05/09/2016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9664E-2DBA-4092-829B-B4B1D4B66F56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9F2E-AF75-4D24-B46D-4A45BECA8DED}" type="datetimeFigureOut">
              <a:rPr lang="es-MX" smtClean="0"/>
              <a:t>05/09/2016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9664E-2DBA-4092-829B-B4B1D4B66F5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9F2E-AF75-4D24-B46D-4A45BECA8DED}" type="datetimeFigureOut">
              <a:rPr lang="es-MX" smtClean="0"/>
              <a:t>05/09/2016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9664E-2DBA-4092-829B-B4B1D4B66F5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9F2E-AF75-4D24-B46D-4A45BECA8DED}" type="datetimeFigureOut">
              <a:rPr lang="es-MX" smtClean="0"/>
              <a:t>05/09/2016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9664E-2DBA-4092-829B-B4B1D4B66F5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9F2E-AF75-4D24-B46D-4A45BECA8DED}" type="datetimeFigureOut">
              <a:rPr lang="es-MX" smtClean="0"/>
              <a:t>05/09/2016</a:t>
            </a:fld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9664E-2DBA-4092-829B-B4B1D4B66F56}" type="slidenum">
              <a:rPr lang="es-MX" smtClean="0"/>
              <a:t>‹Nº›</a:t>
            </a:fld>
            <a:endParaRPr lang="es-MX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B9F2E-AF75-4D24-B46D-4A45BECA8DED}" type="datetimeFigureOut">
              <a:rPr lang="es-MX" smtClean="0"/>
              <a:t>05/09/2016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9664E-2DBA-4092-829B-B4B1D4B66F5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394B9F2E-AF75-4D24-B46D-4A45BECA8DED}" type="datetimeFigureOut">
              <a:rPr lang="es-MX" smtClean="0"/>
              <a:t>05/09/2016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979664E-2DBA-4092-829B-B4B1D4B66F56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716017" y="2420888"/>
            <a:ext cx="3330704" cy="1989748"/>
          </a:xfrm>
        </p:spPr>
        <p:txBody>
          <a:bodyPr>
            <a:noAutofit/>
          </a:bodyPr>
          <a:lstStyle/>
          <a:p>
            <a:pPr algn="ctr"/>
            <a:r>
              <a:rPr lang="es-MX" sz="4400" b="1" dirty="0" smtClean="0"/>
              <a:t>Trabajo Docente e Innovación </a:t>
            </a:r>
            <a:endParaRPr lang="es-MX" sz="44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528200"/>
          </a:xfrm>
        </p:spPr>
        <p:txBody>
          <a:bodyPr>
            <a:normAutofit fontScale="92500" lnSpcReduction="20000"/>
          </a:bodyPr>
          <a:lstStyle/>
          <a:p>
            <a:pPr algn="ctr"/>
            <a:endParaRPr lang="es-MX" dirty="0" smtClean="0"/>
          </a:p>
          <a:p>
            <a:pPr algn="ctr"/>
            <a:r>
              <a:rPr lang="es-MX" dirty="0" smtClean="0"/>
              <a:t>Ciclo escolar 2016- 2017</a:t>
            </a:r>
          </a:p>
          <a:p>
            <a:pPr algn="ctr"/>
            <a:endParaRPr lang="es-MX" dirty="0" smtClean="0"/>
          </a:p>
          <a:p>
            <a:pPr algn="ctr"/>
            <a:r>
              <a:rPr lang="es-MX" sz="2100" dirty="0" smtClean="0"/>
              <a:t>Sonia Yvonne Garza Flores </a:t>
            </a:r>
          </a:p>
          <a:p>
            <a:pPr algn="ctr"/>
            <a:r>
              <a:rPr lang="es-MX" sz="2100" dirty="0"/>
              <a:t>Rosa Velia Del Rio Tijerina  </a:t>
            </a:r>
            <a:endParaRPr lang="es-MX" sz="21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147649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80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3140968"/>
            <a:ext cx="237626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 smtClean="0"/>
              <a:t>Fechas de Jornada de Practica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3" y="2348880"/>
            <a:ext cx="6948772" cy="3555757"/>
          </a:xfrm>
        </p:spPr>
        <p:txBody>
          <a:bodyPr>
            <a:noAutofit/>
          </a:bodyPr>
          <a:lstStyle/>
          <a:p>
            <a:r>
              <a:rPr lang="es-MX" sz="3200" u="sng" dirty="0" smtClean="0"/>
              <a:t>Visita previa 26 de septiembre  </a:t>
            </a:r>
          </a:p>
          <a:p>
            <a:pPr algn="ctr"/>
            <a:r>
              <a:rPr lang="es-MX" sz="3200" dirty="0" smtClean="0"/>
              <a:t>Primera jornada</a:t>
            </a:r>
          </a:p>
          <a:p>
            <a:pPr marL="68580" indent="0">
              <a:buNone/>
            </a:pPr>
            <a:r>
              <a:rPr lang="es-MX" sz="3200" dirty="0" smtClean="0"/>
              <a:t> </a:t>
            </a:r>
            <a:r>
              <a:rPr lang="es-MX" sz="3200" u="sng" dirty="0" smtClean="0"/>
              <a:t>17 al 28 de octubre</a:t>
            </a:r>
          </a:p>
          <a:p>
            <a:pPr algn="ctr"/>
            <a:r>
              <a:rPr lang="es-MX" sz="3200" dirty="0" smtClean="0"/>
              <a:t>Segunda jornada </a:t>
            </a:r>
          </a:p>
          <a:p>
            <a:pPr marL="68580" indent="0">
              <a:buNone/>
            </a:pPr>
            <a:r>
              <a:rPr lang="es-MX" sz="3200" u="sng" dirty="0" smtClean="0"/>
              <a:t>28 de nov. al 9 de diciembre </a:t>
            </a:r>
            <a:endParaRPr lang="es-MX" sz="3200" u="sng" dirty="0"/>
          </a:p>
        </p:txBody>
      </p:sp>
    </p:spTree>
    <p:extLst>
      <p:ext uri="{BB962C8B-B14F-4D97-AF65-F5344CB8AC3E}">
        <p14:creationId xmlns:p14="http://schemas.microsoft.com/office/powerpoint/2010/main" val="212858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1700808"/>
            <a:ext cx="2520280" cy="3035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548680"/>
            <a:ext cx="7024744" cy="1143000"/>
          </a:xfrm>
        </p:spPr>
        <p:txBody>
          <a:bodyPr/>
          <a:lstStyle/>
          <a:p>
            <a:pPr algn="ctr"/>
            <a:r>
              <a:rPr lang="es-MX" dirty="0" smtClean="0"/>
              <a:t>Exámenes institucionales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3" y="2323652"/>
            <a:ext cx="5544732" cy="3508977"/>
          </a:xfrm>
        </p:spPr>
        <p:txBody>
          <a:bodyPr>
            <a:normAutofit lnSpcReduction="10000"/>
          </a:bodyPr>
          <a:lstStyle/>
          <a:p>
            <a:pPr algn="ctr"/>
            <a:r>
              <a:rPr lang="es-MX" u="sng" dirty="0" smtClean="0"/>
              <a:t>Primer Evaluación </a:t>
            </a:r>
          </a:p>
          <a:p>
            <a:pPr marL="68580" indent="0" algn="ctr">
              <a:buNone/>
            </a:pPr>
            <a:r>
              <a:rPr lang="es-MX" dirty="0" smtClean="0"/>
              <a:t>03 al 07 de septiembre </a:t>
            </a:r>
          </a:p>
          <a:p>
            <a:pPr algn="ctr"/>
            <a:r>
              <a:rPr lang="es-MX" dirty="0"/>
              <a:t> </a:t>
            </a:r>
            <a:r>
              <a:rPr lang="es-MX" u="sng" dirty="0" smtClean="0"/>
              <a:t>segunda Evaluación </a:t>
            </a:r>
          </a:p>
          <a:p>
            <a:pPr marL="68580" indent="0" algn="ctr">
              <a:buNone/>
            </a:pPr>
            <a:r>
              <a:rPr lang="es-MX" dirty="0" smtClean="0"/>
              <a:t>21 al 25 de noviembre </a:t>
            </a:r>
          </a:p>
          <a:p>
            <a:pPr algn="ctr"/>
            <a:r>
              <a:rPr lang="es-MX" u="sng" dirty="0" smtClean="0"/>
              <a:t>Tercer Evaluación </a:t>
            </a:r>
          </a:p>
          <a:p>
            <a:pPr marL="68580" indent="0" algn="ctr">
              <a:buNone/>
            </a:pPr>
            <a:r>
              <a:rPr lang="es-MX" dirty="0" smtClean="0"/>
              <a:t>16 al 20 enero</a:t>
            </a:r>
          </a:p>
          <a:p>
            <a:pPr algn="ctr"/>
            <a:r>
              <a:rPr lang="es-MX" u="sng" dirty="0" smtClean="0"/>
              <a:t>Entrega de trabajos globales </a:t>
            </a:r>
          </a:p>
          <a:p>
            <a:pPr marL="68580" indent="0" algn="ctr">
              <a:buNone/>
            </a:pPr>
            <a:r>
              <a:rPr lang="es-MX" dirty="0" smtClean="0"/>
              <a:t>09 al 13 de enero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2377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ACUERDOS DE GRUPO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1042416" y="1628800"/>
            <a:ext cx="3419856" cy="4177640"/>
          </a:xfrm>
        </p:spPr>
        <p:txBody>
          <a:bodyPr/>
          <a:lstStyle/>
          <a:p>
            <a:r>
              <a:rPr lang="es-MX" dirty="0" smtClean="0"/>
              <a:t>DE TRABAJOS 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>
          <a:xfrm>
            <a:off x="4645152" y="1628800"/>
            <a:ext cx="3419856" cy="4177639"/>
          </a:xfrm>
        </p:spPr>
        <p:txBody>
          <a:bodyPr/>
          <a:lstStyle/>
          <a:p>
            <a:r>
              <a:rPr lang="es-MX" dirty="0" smtClean="0"/>
              <a:t>DE ACTITUDES </a:t>
            </a:r>
            <a:endParaRPr lang="es-E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648"/>
            <a:ext cx="172819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755576" y="2132856"/>
            <a:ext cx="3600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Entregarlos en tiempo y forma. (Persona que no entregue en tiempo y forma, la calificación será menor).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Buena presentación de los trabajos.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Revisión del cuaderno. (Etiquetando actividades, sin importar el orden).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Revisión y elaboración de trabajos en escuela en red.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En caso de algún plagio académico, se someterá a criterios para evaluación.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716016" y="2132856"/>
            <a:ext cx="33123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Respeto con compañeros y maestros, tanto dentro como fuera de la institución.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Asistencia, puntualidad y permanencia. (Moderar salidas).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Manejo de tecnología que no impida la atención a la clase.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 smtClean="0"/>
              <a:t> Comer </a:t>
            </a:r>
            <a:r>
              <a:rPr lang="es-MX" smtClean="0"/>
              <a:t>a discreción.</a:t>
            </a:r>
          </a:p>
          <a:p>
            <a:endParaRPr lang="es-MX" dirty="0" smtClean="0"/>
          </a:p>
          <a:p>
            <a:pPr marL="285750" indent="-285750">
              <a:buFont typeface="Arial" pitchFamily="34" charset="0"/>
              <a:buChar char="•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7442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4104608" cy="4347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355976" y="4797151"/>
            <a:ext cx="4320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0" dirty="0" smtClean="0">
                <a:latin typeface="Bradley Hand ITC" pitchFamily="66" charset="0"/>
              </a:rPr>
              <a:t>¡Gracias!</a:t>
            </a:r>
            <a:endParaRPr lang="es-MX" sz="8000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2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8640"/>
            <a:ext cx="155131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024744" cy="1143000"/>
          </a:xfrm>
        </p:spPr>
        <p:txBody>
          <a:bodyPr/>
          <a:lstStyle/>
          <a:p>
            <a:r>
              <a:rPr lang="es-MX" dirty="0" smtClean="0"/>
              <a:t>Propósito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628800"/>
            <a:ext cx="8064896" cy="4824536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s-ES" dirty="0"/>
              <a:t>Ofrecer elementos conceptuales y metodológicos para la innovación en educación y contribuye al diseño de estrategias que permitan mejorar algunos aspectos de la práctica docente, en particular los que se refieren a problemas y dificultades de aprendizaje que enfrentan los alumnos de educación básica; del mismo modo potencia el uso de diagnósticos, seguimientos y evaluaciones, así como la experiencia obtenida por los estudiantes en los semestres anteriores para identificarlos. </a:t>
            </a:r>
            <a:endParaRPr lang="es-ES" dirty="0" smtClean="0"/>
          </a:p>
          <a:p>
            <a:pPr lvl="0"/>
            <a:endParaRPr lang="es-MX" dirty="0"/>
          </a:p>
          <a:p>
            <a:r>
              <a:rPr lang="es-MX" dirty="0"/>
              <a:t>El estudiante normalista elaborará diferentes y variadas estrategias haciendo uso de las TIC, la investigación, los avances en el desarrollo de la ciencias de la educación, la psicopedagogía y la didáctica, para que a partir del contexto, el tipo de alumnos, las modelos, los enfoques y las distintas áreas de conocimiento pueda innovar en aspectos como: planificación, estrategias de enseñanza, de aprendizaje, evaluación, recursos didácticos, entre otros. Ello contribuirá al desarrollo de un pensamiento y docencia crítica-reflexiva en el que los conocimientos y experiencias obtenidas en los semestres anteriores sirvan de referente para la mejora en la práctica. </a:t>
            </a: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53821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dirty="0" smtClean="0"/>
              <a:t>Competencias del Perfil de Egreso que Favorece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2323652"/>
            <a:ext cx="7848872" cy="4057676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s-MX" dirty="0"/>
              <a:t>Diseña planeaciones didácticas, aplicando sus conocimientos pedagógicos y disciplinares para responder a las necesidades del contexto en el marco del plan y programas de estudio de educación básica.  </a:t>
            </a:r>
          </a:p>
          <a:p>
            <a:pPr lvl="0"/>
            <a:r>
              <a:rPr lang="es-MX" dirty="0"/>
              <a:t>Aplica críticamente el plan y programas de estudio de la educación básica para alcanzar los propósitos educativos y contribuir al pleno desenvolvimiento de las capacidades de los alumnos del nivel escolar. </a:t>
            </a:r>
          </a:p>
          <a:p>
            <a:pPr lvl="0"/>
            <a:r>
              <a:rPr lang="es-MX" dirty="0"/>
              <a:t>  Usa las TIC como herramienta de enseñanza y aprendizaje. </a:t>
            </a:r>
          </a:p>
          <a:p>
            <a:pPr lvl="0"/>
            <a:r>
              <a:rPr lang="es-MX" dirty="0"/>
              <a:t> Emplea la evaluación para intervenir en los diferentes ámbitos y momentos de la tarea educativa.</a:t>
            </a:r>
          </a:p>
          <a:p>
            <a:pPr lvl="0"/>
            <a:r>
              <a:rPr lang="es-MX" dirty="0"/>
              <a:t> Utiliza recursos de la investigación educativa para enriquecer la práctica docente, expresando su interés por la ciencia y la propia investigación.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628800"/>
            <a:ext cx="836315" cy="836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20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2656"/>
            <a:ext cx="115212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024744" cy="1143000"/>
          </a:xfrm>
        </p:spPr>
        <p:txBody>
          <a:bodyPr/>
          <a:lstStyle/>
          <a:p>
            <a:r>
              <a:rPr lang="es-MX" dirty="0" smtClean="0"/>
              <a:t>Competencias del curso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700808"/>
            <a:ext cx="7848872" cy="4752528"/>
          </a:xfrm>
        </p:spPr>
        <p:txBody>
          <a:bodyPr>
            <a:normAutofit fontScale="70000" lnSpcReduction="20000"/>
          </a:bodyPr>
          <a:lstStyle/>
          <a:p>
            <a:pPr lvl="0" indent="-228600">
              <a:buClr>
                <a:srgbClr val="2DA2BF"/>
              </a:buClr>
              <a:buSzTx/>
              <a:buFont typeface="Arial" pitchFamily="34" charset="0"/>
              <a:buChar char="•"/>
              <a:defRPr/>
            </a:pPr>
            <a:r>
              <a:rPr lang="es-MX" dirty="0">
                <a:solidFill>
                  <a:sysClr val="windowText" lastClr="000000"/>
                </a:solidFill>
                <a:latin typeface="Comic Sans MS" pitchFamily="66" charset="0"/>
              </a:rPr>
              <a:t>Realiza diagnósticos de los intereses, motivaciones y necesidades formativas de los alumnos para organizar las actividades de aprendizaje. </a:t>
            </a:r>
            <a:endParaRPr lang="es-ES" dirty="0">
              <a:solidFill>
                <a:sysClr val="windowText" lastClr="000000"/>
              </a:solidFill>
              <a:latin typeface="Comic Sans MS" pitchFamily="66" charset="0"/>
            </a:endParaRPr>
          </a:p>
          <a:p>
            <a:pPr lvl="0" indent="-228600">
              <a:buClr>
                <a:srgbClr val="2DA2BF"/>
              </a:buClr>
              <a:buSzTx/>
              <a:buFont typeface="Arial" pitchFamily="34" charset="0"/>
              <a:buChar char="•"/>
              <a:defRPr/>
            </a:pPr>
            <a:r>
              <a:rPr lang="es-MX" dirty="0">
                <a:solidFill>
                  <a:sysClr val="windowText" lastClr="000000"/>
                </a:solidFill>
                <a:latin typeface="Comic Sans MS" pitchFamily="66" charset="0"/>
              </a:rPr>
              <a:t>Elabora proyectos que articulan diversos campos disciplinares para desarrollar un conocimiento integrado en los alumnos. </a:t>
            </a:r>
            <a:endParaRPr lang="es-ES" dirty="0">
              <a:solidFill>
                <a:sysClr val="windowText" lastClr="000000"/>
              </a:solidFill>
              <a:latin typeface="Comic Sans MS" pitchFamily="66" charset="0"/>
            </a:endParaRPr>
          </a:p>
          <a:p>
            <a:pPr lvl="0" indent="-228600">
              <a:buClr>
                <a:srgbClr val="2DA2BF"/>
              </a:buClr>
              <a:buSzTx/>
              <a:buFont typeface="Arial" pitchFamily="34" charset="0"/>
              <a:buChar char="•"/>
              <a:defRPr/>
            </a:pPr>
            <a:r>
              <a:rPr lang="es-MX" dirty="0">
                <a:solidFill>
                  <a:sysClr val="windowText" lastClr="000000"/>
                </a:solidFill>
                <a:latin typeface="Comic Sans MS" pitchFamily="66" charset="0"/>
              </a:rPr>
              <a:t>Diseña estrategias de aprendizaje basadas en las tecnologías de la información y la comunicación de acuerdo con el nivel escolar de los alumnos. </a:t>
            </a:r>
            <a:endParaRPr lang="es-ES" dirty="0">
              <a:solidFill>
                <a:sysClr val="windowText" lastClr="000000"/>
              </a:solidFill>
              <a:latin typeface="Comic Sans MS" pitchFamily="66" charset="0"/>
            </a:endParaRPr>
          </a:p>
          <a:p>
            <a:pPr lvl="0" indent="-228600">
              <a:buClr>
                <a:srgbClr val="2DA2BF"/>
              </a:buClr>
              <a:buSzTx/>
              <a:buFont typeface="Arial" pitchFamily="34" charset="0"/>
              <a:buChar char="•"/>
              <a:defRPr/>
            </a:pPr>
            <a:r>
              <a:rPr lang="es-MX" dirty="0">
                <a:solidFill>
                  <a:sysClr val="windowText" lastClr="000000"/>
                </a:solidFill>
                <a:latin typeface="Comic Sans MS" pitchFamily="66" charset="0"/>
              </a:rPr>
              <a:t>Aplica metodologías situadas para el aprendizaje significativo de las diferentes áreas disciplinarias o campos formativos. </a:t>
            </a:r>
            <a:endParaRPr lang="es-ES" dirty="0">
              <a:solidFill>
                <a:sysClr val="windowText" lastClr="000000"/>
              </a:solidFill>
              <a:latin typeface="Comic Sans MS" pitchFamily="66" charset="0"/>
            </a:endParaRPr>
          </a:p>
          <a:p>
            <a:pPr lvl="0" indent="-228600">
              <a:buClr>
                <a:srgbClr val="2DA2BF"/>
              </a:buClr>
              <a:buSzTx/>
              <a:buFont typeface="Arial" pitchFamily="34" charset="0"/>
              <a:buChar char="•"/>
              <a:defRPr/>
            </a:pPr>
            <a:r>
              <a:rPr lang="es-MX" dirty="0">
                <a:solidFill>
                  <a:sysClr val="windowText" lastClr="000000"/>
                </a:solidFill>
                <a:latin typeface="Comic Sans MS" pitchFamily="66" charset="0"/>
              </a:rPr>
              <a:t>Aplica estrategias de aprendizaje basadas en el uso de las tecnologías de la información y la comunicación de acuerdo con el nivel escolar de los alumnos.  o Usa los recursos de la tecnología para crear ambientes de aprendizaje. </a:t>
            </a:r>
            <a:endParaRPr lang="es-ES" dirty="0">
              <a:solidFill>
                <a:sysClr val="windowText" lastClr="000000"/>
              </a:solidFill>
              <a:latin typeface="Comic Sans MS" pitchFamily="66" charset="0"/>
            </a:endParaRPr>
          </a:p>
          <a:p>
            <a:pPr lvl="0" indent="-228600">
              <a:buClr>
                <a:srgbClr val="2DA2BF"/>
              </a:buClr>
              <a:buSzTx/>
              <a:buFont typeface="Arial" pitchFamily="34" charset="0"/>
              <a:buChar char="•"/>
              <a:defRPr/>
            </a:pPr>
            <a:r>
              <a:rPr lang="es-MX" dirty="0">
                <a:solidFill>
                  <a:sysClr val="windowText" lastClr="000000"/>
                </a:solidFill>
                <a:latin typeface="Comic Sans MS" pitchFamily="66" charset="0"/>
              </a:rPr>
              <a:t>Utiliza la evaluación diagnóstica, formativa y </a:t>
            </a:r>
            <a:r>
              <a:rPr lang="es-MX" dirty="0" err="1">
                <a:solidFill>
                  <a:sysClr val="windowText" lastClr="000000"/>
                </a:solidFill>
                <a:latin typeface="Comic Sans MS" pitchFamily="66" charset="0"/>
              </a:rPr>
              <a:t>sumativa</a:t>
            </a:r>
            <a:r>
              <a:rPr lang="es-MX" dirty="0">
                <a:solidFill>
                  <a:sysClr val="windowText" lastClr="000000"/>
                </a:solidFill>
                <a:latin typeface="Comic Sans MS" pitchFamily="66" charset="0"/>
              </a:rPr>
              <a:t>, de carácter cuantitativo y cualitativo, con base en teorías de evaluación para el aprendizaje. </a:t>
            </a:r>
            <a:endParaRPr lang="es-ES" dirty="0">
              <a:solidFill>
                <a:sysClr val="windowText" lastClr="000000"/>
              </a:solidFill>
              <a:latin typeface="Comic Sans MS" pitchFamily="66" charset="0"/>
            </a:endParaRPr>
          </a:p>
          <a:p>
            <a:pPr lvl="0" indent="-228600">
              <a:buClr>
                <a:srgbClr val="2DA2BF"/>
              </a:buClr>
              <a:buSzTx/>
              <a:buFont typeface="Arial" pitchFamily="34" charset="0"/>
              <a:buChar char="•"/>
              <a:defRPr/>
            </a:pPr>
            <a:r>
              <a:rPr lang="es-MX" dirty="0">
                <a:solidFill>
                  <a:sysClr val="windowText" lastClr="000000"/>
                </a:solidFill>
                <a:latin typeface="Comic Sans MS" pitchFamily="66" charset="0"/>
              </a:rPr>
              <a:t>Interpreta los resultados de las evaluaciones para realizar ajustes curriculares y estrategias de aprendizaje. </a:t>
            </a:r>
            <a:endParaRPr lang="es-ES" dirty="0">
              <a:solidFill>
                <a:sysClr val="windowText" lastClr="000000"/>
              </a:solidFill>
              <a:latin typeface="Comic Sans MS" pitchFamily="66" charset="0"/>
            </a:endParaRPr>
          </a:p>
          <a:p>
            <a:pPr lvl="0" indent="-228600">
              <a:buClr>
                <a:srgbClr val="2DA2BF"/>
              </a:buClr>
              <a:buSzTx/>
              <a:buFont typeface="Arial" pitchFamily="34" charset="0"/>
              <a:buChar char="•"/>
              <a:defRPr/>
            </a:pPr>
            <a:r>
              <a:rPr lang="es-MX" dirty="0">
                <a:solidFill>
                  <a:sysClr val="windowText" lastClr="000000"/>
                </a:solidFill>
                <a:latin typeface="Comic Sans MS" pitchFamily="66" charset="0"/>
              </a:rPr>
              <a:t>Aplica resultados de investigación para profundizar en el conocimiento de sus alumnos e intervenir en sus procesos de desarrollo</a:t>
            </a:r>
            <a:r>
              <a:rPr lang="es-MX" dirty="0">
                <a:solidFill>
                  <a:sysClr val="windowText" lastClr="000000"/>
                </a:solidFill>
                <a:latin typeface="Calibri"/>
              </a:rPr>
              <a:t>.  </a:t>
            </a:r>
            <a:endParaRPr lang="es-ES" dirty="0">
              <a:solidFill>
                <a:sysClr val="windowText" lastClr="000000"/>
              </a:solidFill>
              <a:latin typeface="Calibri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9361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764704"/>
            <a:ext cx="145146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1143000"/>
          </a:xfrm>
        </p:spPr>
        <p:txBody>
          <a:bodyPr>
            <a:normAutofit/>
          </a:bodyPr>
          <a:lstStyle/>
          <a:p>
            <a:r>
              <a:rPr lang="es-MX" dirty="0" smtClean="0"/>
              <a:t>Estructura del Curso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608" y="2492896"/>
            <a:ext cx="6777317" cy="3508977"/>
          </a:xfrm>
        </p:spPr>
        <p:txBody>
          <a:bodyPr/>
          <a:lstStyle/>
          <a:p>
            <a:pPr algn="ctr"/>
            <a:r>
              <a:rPr lang="es-MX" b="1" dirty="0"/>
              <a:t>UNIDAD DE APRENDIZAJE I. </a:t>
            </a:r>
            <a:endParaRPr lang="es-MX" dirty="0"/>
          </a:p>
          <a:p>
            <a:pPr marL="68580" indent="0">
              <a:buNone/>
            </a:pPr>
            <a:r>
              <a:rPr lang="es-MX" b="1" dirty="0"/>
              <a:t>Innovar para mejorar en el trabajo docente: focalizar, diagnosticar y diseñar </a:t>
            </a:r>
            <a:endParaRPr lang="es-MX" b="1" dirty="0" smtClean="0"/>
          </a:p>
          <a:p>
            <a:pPr marL="68580" indent="0">
              <a:buNone/>
            </a:pPr>
            <a:endParaRPr lang="es-MX" dirty="0"/>
          </a:p>
          <a:p>
            <a:pPr algn="ctr"/>
            <a:r>
              <a:rPr lang="es-MX" b="1" dirty="0"/>
              <a:t>UNIDAD DE APRENDIZAJE II. </a:t>
            </a:r>
            <a:endParaRPr lang="es-MX" dirty="0"/>
          </a:p>
          <a:p>
            <a:pPr marL="68580" indent="0">
              <a:buNone/>
            </a:pPr>
            <a:r>
              <a:rPr lang="es-MX" b="1" dirty="0"/>
              <a:t>El trabajo docente: de las propuestas de innovación a su implementación en el aula </a:t>
            </a:r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5991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s-MX" b="1" dirty="0"/>
              <a:t>UNIDAD DE APRENDIZAJE I. </a:t>
            </a:r>
            <a:r>
              <a:rPr lang="es-MX" dirty="0"/>
              <a:t/>
            </a:r>
            <a:br>
              <a:rPr lang="es-MX" dirty="0"/>
            </a:b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MX" b="1" dirty="0" smtClean="0"/>
          </a:p>
          <a:p>
            <a:r>
              <a:rPr lang="es-MX" b="1" dirty="0" smtClean="0"/>
              <a:t>Innovar </a:t>
            </a:r>
            <a:r>
              <a:rPr lang="es-MX" b="1" dirty="0"/>
              <a:t>para mejorar en el trabajo docente: focalizar, diagnosticar y diseñar 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pPr marL="68580" lvl="0" indent="0">
              <a:buNone/>
            </a:pPr>
            <a:r>
              <a:rPr lang="es-MX" dirty="0" smtClean="0"/>
              <a:t>1.-La </a:t>
            </a:r>
            <a:r>
              <a:rPr lang="es-MX" dirty="0"/>
              <a:t>innovación como condición de mejora </a:t>
            </a:r>
          </a:p>
          <a:p>
            <a:pPr marL="68580" lvl="0" indent="0">
              <a:buNone/>
            </a:pPr>
            <a:r>
              <a:rPr lang="es-MX" dirty="0" smtClean="0"/>
              <a:t>2.-Diagnósticos</a:t>
            </a:r>
            <a:r>
              <a:rPr lang="es-MX" dirty="0"/>
              <a:t>: focalizar lo que se quiere mejorar </a:t>
            </a:r>
          </a:p>
          <a:p>
            <a:pPr marL="68580" lvl="0" indent="0">
              <a:buNone/>
            </a:pPr>
            <a:r>
              <a:rPr lang="es-MX" dirty="0" smtClean="0"/>
              <a:t>3.-Del </a:t>
            </a:r>
            <a:r>
              <a:rPr lang="es-MX" dirty="0"/>
              <a:t>diagnóstico al diseño de estrategias de mejora </a:t>
            </a:r>
            <a:endParaRPr lang="es-MX" dirty="0" smtClean="0"/>
          </a:p>
          <a:p>
            <a:pPr marL="68580" lvl="0" indent="0">
              <a:buNone/>
            </a:pPr>
            <a:r>
              <a:rPr lang="es-MX" dirty="0" smtClean="0"/>
              <a:t>4.-Plan </a:t>
            </a:r>
            <a:r>
              <a:rPr lang="es-MX" dirty="0"/>
              <a:t>de acción para innovación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0683"/>
            <a:ext cx="115212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15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b="1" dirty="0"/>
              <a:t>UNIDAD DE APRENDIZAJE II. 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MX" b="1" dirty="0" smtClean="0"/>
          </a:p>
          <a:p>
            <a:endParaRPr lang="es-MX" b="1" dirty="0" smtClean="0"/>
          </a:p>
          <a:p>
            <a:r>
              <a:rPr lang="es-MX" b="1" dirty="0" smtClean="0"/>
              <a:t>El </a:t>
            </a:r>
            <a:r>
              <a:rPr lang="es-MX" b="1" dirty="0"/>
              <a:t>trabajo docente: de las propuestas de innovación a su implementación en el aula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>
          <a:xfrm>
            <a:off x="4645152" y="2313430"/>
            <a:ext cx="3419856" cy="4067897"/>
          </a:xfrm>
        </p:spPr>
        <p:txBody>
          <a:bodyPr>
            <a:normAutofit fontScale="77500" lnSpcReduction="20000"/>
          </a:bodyPr>
          <a:lstStyle/>
          <a:p>
            <a:pPr marL="68580" lvl="0" indent="0">
              <a:buNone/>
            </a:pPr>
            <a:r>
              <a:rPr lang="es-MX" dirty="0" smtClean="0"/>
              <a:t>1.-Implementar </a:t>
            </a:r>
            <a:r>
              <a:rPr lang="es-MX" dirty="0"/>
              <a:t>la innovación en el aula de clase </a:t>
            </a:r>
          </a:p>
          <a:p>
            <a:pPr marL="68580" lvl="0" indent="0">
              <a:buNone/>
            </a:pPr>
            <a:r>
              <a:rPr lang="es-MX" dirty="0" smtClean="0"/>
              <a:t>2.-Condiciones </a:t>
            </a:r>
            <a:r>
              <a:rPr lang="es-MX" dirty="0"/>
              <a:t>de posibilidad: entre la propuesta y el contexto </a:t>
            </a:r>
          </a:p>
          <a:p>
            <a:pPr marL="68580" lvl="0" indent="0">
              <a:buNone/>
            </a:pPr>
            <a:r>
              <a:rPr lang="es-MX" dirty="0" smtClean="0"/>
              <a:t>3.-La </a:t>
            </a:r>
            <a:r>
              <a:rPr lang="es-MX" dirty="0"/>
              <a:t>incorporación de las TIC en el aula de clase </a:t>
            </a:r>
          </a:p>
          <a:p>
            <a:pPr marL="68580" lvl="0" indent="0">
              <a:buNone/>
            </a:pPr>
            <a:r>
              <a:rPr lang="es-MX" dirty="0" smtClean="0"/>
              <a:t>4.-Evaluar </a:t>
            </a:r>
            <a:r>
              <a:rPr lang="es-MX" dirty="0"/>
              <a:t>para mejorar: qué cambia y qué se aprende de la experiencia de innovación </a:t>
            </a:r>
          </a:p>
          <a:p>
            <a:pPr marL="68580" indent="0">
              <a:buNone/>
            </a:pPr>
            <a:r>
              <a:rPr lang="es-MX" dirty="0" smtClean="0"/>
              <a:t>5.-¿Innovar </a:t>
            </a:r>
            <a:r>
              <a:rPr lang="es-MX" dirty="0"/>
              <a:t>para mejorar, mejorar para transformar?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115212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21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548680"/>
            <a:ext cx="7024744" cy="1143000"/>
          </a:xfrm>
        </p:spPr>
        <p:txBody>
          <a:bodyPr/>
          <a:lstStyle/>
          <a:p>
            <a:r>
              <a:rPr lang="es-MX" dirty="0" smtClean="0"/>
              <a:t>Evidencias para portafolio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2323652"/>
            <a:ext cx="7920880" cy="4057676"/>
          </a:xfrm>
        </p:spPr>
        <p:txBody>
          <a:bodyPr>
            <a:normAutofit fontScale="92500"/>
          </a:bodyPr>
          <a:lstStyle/>
          <a:p>
            <a:pPr algn="ctr"/>
            <a:r>
              <a:rPr lang="es-MX" dirty="0" smtClean="0"/>
              <a:t>Unidad1</a:t>
            </a:r>
          </a:p>
          <a:p>
            <a:pPr marL="68580" indent="0">
              <a:buNone/>
            </a:pPr>
            <a:r>
              <a:rPr lang="es-MX" u="sng" dirty="0"/>
              <a:t>Proyecto de </a:t>
            </a:r>
            <a:r>
              <a:rPr lang="es-MX" u="sng" dirty="0" smtClean="0"/>
              <a:t>mejora</a:t>
            </a:r>
            <a:endParaRPr lang="es-MX" dirty="0" smtClean="0"/>
          </a:p>
          <a:p>
            <a:pPr marL="68580" indent="0">
              <a:buNone/>
            </a:pPr>
            <a:endParaRPr lang="es-MX" b="1" u="sng" dirty="0"/>
          </a:p>
          <a:p>
            <a:pPr algn="ctr"/>
            <a:r>
              <a:rPr lang="es-MX" dirty="0" smtClean="0"/>
              <a:t>Unidad 2</a:t>
            </a:r>
          </a:p>
          <a:p>
            <a:pPr marL="68580" indent="0">
              <a:buNone/>
            </a:pPr>
            <a:r>
              <a:rPr lang="es-ES" u="sng" dirty="0"/>
              <a:t>Escrito que detalle el diseño y aplicación del proyecto de innovación hacia la mejora educativa.</a:t>
            </a:r>
            <a:endParaRPr lang="es-MX" dirty="0" smtClean="0"/>
          </a:p>
          <a:p>
            <a:pPr marL="68580" indent="0">
              <a:buNone/>
            </a:pPr>
            <a:endParaRPr lang="es-MX" dirty="0" smtClean="0"/>
          </a:p>
          <a:p>
            <a:pPr algn="ctr"/>
            <a:r>
              <a:rPr lang="es-MX" dirty="0" smtClean="0"/>
              <a:t>Evaluación global</a:t>
            </a:r>
          </a:p>
          <a:p>
            <a:pPr marL="68580" indent="0">
              <a:buNone/>
            </a:pPr>
            <a:r>
              <a:rPr lang="es-ES" u="sng" smtClean="0"/>
              <a:t>Ensayo </a:t>
            </a:r>
            <a:r>
              <a:rPr lang="es-ES" u="sng" dirty="0"/>
              <a:t>que detalle el diseño y aplicación del proyecto de innovación hacia la mejora educativa. </a:t>
            </a:r>
            <a:endParaRPr lang="es-ES" u="sng" dirty="0">
              <a:solidFill>
                <a:srgbClr val="000000"/>
              </a:solidFill>
              <a:ea typeface="Calibri"/>
            </a:endParaRPr>
          </a:p>
          <a:p>
            <a:endParaRPr lang="es-MX" dirty="0" smtClean="0"/>
          </a:p>
          <a:p>
            <a:pPr marL="68580" indent="0">
              <a:buNone/>
            </a:pPr>
            <a:endParaRPr lang="es-MX" dirty="0" smtClean="0"/>
          </a:p>
          <a:p>
            <a:pPr marL="68580" indent="0">
              <a:buNone/>
            </a:pPr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28800"/>
            <a:ext cx="223224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79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Criterios de Evaluación </a:t>
            </a:r>
            <a:endParaRPr lang="es-MX" dirty="0"/>
          </a:p>
        </p:txBody>
      </p:sp>
      <p:pic>
        <p:nvPicPr>
          <p:cNvPr id="4" name="3 Marcador de contenido" descr="C:\Users\User\AppData\Local\Microsoft\Windows\Temporary Internet Files\Low\Content.IE5\I4HJN35N\IMG_0996[1]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800200" cy="1800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569547"/>
              </p:ext>
            </p:extLst>
          </p:nvPr>
        </p:nvGraphicFramePr>
        <p:xfrm>
          <a:off x="2411760" y="1556792"/>
          <a:ext cx="60960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744"/>
                <a:gridCol w="1800200"/>
                <a:gridCol w="1800200"/>
                <a:gridCol w="1751856"/>
              </a:tblGrid>
              <a:tr h="333068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Criterios de evaluación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Porcentaje </a:t>
                      </a:r>
                    </a:p>
                    <a:p>
                      <a:endParaRPr lang="es-MX" dirty="0" smtClean="0"/>
                    </a:p>
                    <a:p>
                      <a:endParaRPr lang="es-MX" dirty="0" smtClean="0"/>
                    </a:p>
                    <a:p>
                      <a:r>
                        <a:rPr lang="es-MX" dirty="0" smtClean="0"/>
                        <a:t>con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dirty="0" smtClean="0"/>
                        <a:t>jornada de  o y</a:t>
                      </a:r>
                      <a:r>
                        <a:rPr lang="es-MX" baseline="0" dirty="0" smtClean="0"/>
                        <a:t> p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De  evaluación</a:t>
                      </a:r>
                    </a:p>
                    <a:p>
                      <a:endParaRPr lang="es-MX" dirty="0" smtClean="0"/>
                    </a:p>
                    <a:p>
                      <a:r>
                        <a:rPr lang="es-MX" dirty="0" smtClean="0"/>
                        <a:t> sin jornada de o y p </a:t>
                      </a:r>
                      <a:endParaRPr lang="es-ES" dirty="0"/>
                    </a:p>
                  </a:txBody>
                  <a:tcPr/>
                </a:tc>
              </a:tr>
              <a:tr h="145717">
                <a:tc>
                  <a:txBody>
                    <a:bodyPr/>
                    <a:lstStyle/>
                    <a:p>
                      <a:r>
                        <a:rPr lang="es-MX" dirty="0" smtClean="0"/>
                        <a:t>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Examen institucional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40%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40%</a:t>
                      </a:r>
                      <a:endParaRPr lang="es-ES" dirty="0"/>
                    </a:p>
                  </a:txBody>
                  <a:tcPr/>
                </a:tc>
              </a:tr>
              <a:tr h="145717">
                <a:tc>
                  <a:txBody>
                    <a:bodyPr/>
                    <a:lstStyle/>
                    <a:p>
                      <a:r>
                        <a:rPr lang="es-MX" dirty="0" smtClean="0"/>
                        <a:t>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Trabajos</a:t>
                      </a:r>
                      <a:r>
                        <a:rPr lang="es-MX" baseline="0" dirty="0" smtClean="0"/>
                        <a:t> escritos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20%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30%</a:t>
                      </a:r>
                      <a:endParaRPr lang="es-E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dirty="0" smtClean="0"/>
                        <a:t>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portafolio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15%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20%</a:t>
                      </a:r>
                      <a:endParaRPr lang="es-E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dirty="0" smtClean="0"/>
                        <a:t>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Participación</a:t>
                      </a:r>
                      <a:r>
                        <a:rPr lang="es-MX" baseline="0" dirty="0" smtClean="0"/>
                        <a:t>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5%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10%</a:t>
                      </a:r>
                      <a:endParaRPr lang="es-ES" dirty="0"/>
                    </a:p>
                  </a:txBody>
                  <a:tcPr/>
                </a:tc>
              </a:tr>
              <a:tr h="145717">
                <a:tc>
                  <a:txBody>
                    <a:bodyPr/>
                    <a:lstStyle/>
                    <a:p>
                      <a:r>
                        <a:rPr lang="es-MX" dirty="0" smtClean="0"/>
                        <a:t>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Practica profesional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20%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--------</a:t>
                      </a:r>
                      <a:endParaRPr lang="es-ES" dirty="0"/>
                    </a:p>
                  </a:txBody>
                  <a:tcPr/>
                </a:tc>
              </a:tr>
              <a:tr h="145717"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Total</a:t>
                      </a:r>
                      <a:r>
                        <a:rPr lang="es-MX" baseline="0" dirty="0" smtClean="0"/>
                        <a:t> de la evaluación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100%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100%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57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122</TotalTime>
  <Words>960</Words>
  <Application>Microsoft Office PowerPoint</Application>
  <PresentationFormat>Presentación en pantalla (4:3)</PresentationFormat>
  <Paragraphs>117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Austin</vt:lpstr>
      <vt:lpstr>Trabajo Docente e Innovación </vt:lpstr>
      <vt:lpstr>Propósito </vt:lpstr>
      <vt:lpstr>Competencias del Perfil de Egreso que Favorece </vt:lpstr>
      <vt:lpstr>Competencias del curso</vt:lpstr>
      <vt:lpstr>Estructura del Curso</vt:lpstr>
      <vt:lpstr>UNIDAD DE APRENDIZAJE I.  </vt:lpstr>
      <vt:lpstr>UNIDAD DE APRENDIZAJE II.  </vt:lpstr>
      <vt:lpstr>Evidencias para portafolio</vt:lpstr>
      <vt:lpstr>Criterios de Evaluación </vt:lpstr>
      <vt:lpstr>Fechas de Jornada de Practica</vt:lpstr>
      <vt:lpstr>Exámenes institucionales </vt:lpstr>
      <vt:lpstr>ACUERDOS DE GRUPO 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 Docente e Innovación</dc:title>
  <dc:creator>User</dc:creator>
  <cp:lastModifiedBy>Usuario</cp:lastModifiedBy>
  <cp:revision>12</cp:revision>
  <dcterms:created xsi:type="dcterms:W3CDTF">2016-08-22T08:04:21Z</dcterms:created>
  <dcterms:modified xsi:type="dcterms:W3CDTF">2016-09-05T13:46:21Z</dcterms:modified>
</cp:coreProperties>
</file>