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14"/>
  </p:notesMasterIdLst>
  <p:sldIdLst>
    <p:sldId id="256" r:id="rId2"/>
    <p:sldId id="284" r:id="rId3"/>
    <p:sldId id="285" r:id="rId4"/>
    <p:sldId id="258" r:id="rId5"/>
    <p:sldId id="267" r:id="rId6"/>
    <p:sldId id="268" r:id="rId7"/>
    <p:sldId id="297" r:id="rId8"/>
    <p:sldId id="286" r:id="rId9"/>
    <p:sldId id="263" r:id="rId10"/>
    <p:sldId id="298" r:id="rId11"/>
    <p:sldId id="299" r:id="rId12"/>
    <p:sldId id="28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uan José Vigil Obregón" initials="JJVO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>
        <p:scale>
          <a:sx n="66" d="100"/>
          <a:sy n="66" d="100"/>
        </p:scale>
        <p:origin x="-678" y="-3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28" d="100"/>
          <a:sy n="28" d="100"/>
        </p:scale>
        <p:origin x="-1800" y="-6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049A43-28F2-497A-951A-A06FDA6663C5}" type="datetimeFigureOut">
              <a:rPr lang="es-ES" smtClean="0"/>
              <a:pPr/>
              <a:t>29/08/2016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35CE83-D27D-4021-BF73-19CB1C833EFD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84800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5CE83-D27D-4021-BF73-19CB1C833EFD}" type="slidenum">
              <a:rPr lang="es-ES" smtClean="0"/>
              <a:pPr/>
              <a:t>1</a:t>
            </a:fld>
            <a:endParaRPr lang="es-E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5CE83-D27D-4021-BF73-19CB1C833EFD}" type="slidenum">
              <a:rPr lang="es-ES" smtClean="0"/>
              <a:pPr/>
              <a:t>3</a:t>
            </a:fld>
            <a:endParaRPr lang="es-E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5CE83-D27D-4021-BF73-19CB1C833EFD}" type="slidenum">
              <a:rPr lang="es-ES" smtClean="0"/>
              <a:pPr/>
              <a:t>4</a:t>
            </a:fld>
            <a:endParaRPr lang="es-E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5CE83-D27D-4021-BF73-19CB1C833EFD}" type="slidenum">
              <a:rPr lang="es-ES" smtClean="0"/>
              <a:pPr/>
              <a:t>8</a:t>
            </a:fld>
            <a:endParaRPr lang="es-E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5CE83-D27D-4021-BF73-19CB1C833EFD}" type="slidenum">
              <a:rPr lang="es-ES" smtClean="0"/>
              <a:pPr/>
              <a:t>9</a:t>
            </a:fld>
            <a:endParaRPr lang="es-E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FB9B-9FB8-469E-96F9-4D32314110B6}" type="datetimeFigureOut">
              <a:rPr lang="en-US" smtClean="0"/>
              <a:pPr/>
              <a:t>8/29/2016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1211-4E0C-4AB3-B04F-585959BDAFE8}" type="datetimeFigureOut">
              <a:rPr lang="en-US" smtClean="0"/>
              <a:pPr/>
              <a:t>8/29/2016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ECAF-D3BE-4069-9C78-642ECCD01477}" type="datetimeFigureOut">
              <a:rPr lang="en-US" smtClean="0"/>
              <a:pPr/>
              <a:t>8/29/2016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DC27-E420-4878-9EE6-7B9656D6442A}" type="datetimeFigureOut">
              <a:rPr lang="en-US" smtClean="0"/>
              <a:pPr/>
              <a:t>8/29/2016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47CF-67C9-420C-80A5-E2069FF0C2DF}" type="datetimeFigureOut">
              <a:rPr lang="en-US" smtClean="0"/>
              <a:pPr/>
              <a:t>8/29/2016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DC73-F065-42F5-A9F2-D90B2E42A0B3}" type="datetimeFigureOut">
              <a:rPr lang="en-US" smtClean="0"/>
              <a:pPr/>
              <a:t>8/29/2016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A702-9B29-41CC-9BCC-3DF8A0D379FE}" type="datetimeFigureOut">
              <a:rPr lang="en-US" smtClean="0"/>
              <a:pPr/>
              <a:t>8/29/2016</a:t>
            </a:fld>
            <a:endParaRPr lang="en-U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pPr/>
              <a:t>8/29/2016</a:t>
            </a:fld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CECA-2D3A-4680-9B49-752200DE467C}" type="datetimeFigureOut">
              <a:rPr lang="en-US" smtClean="0"/>
              <a:pPr/>
              <a:t>8/29/2016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BFE2-83B7-4B0A-B9D3-AB28331082B3}" type="datetimeFigureOut">
              <a:rPr lang="en-US" smtClean="0"/>
              <a:pPr/>
              <a:t>8/29/2016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78E3-FDA3-4D28-AAA2-0B81F349A39D}" type="datetimeFigureOut">
              <a:rPr lang="en-US" smtClean="0"/>
              <a:pPr/>
              <a:t>8/29/2016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BB1C6-BF8F-4481-8AB2-603A1C8A906A}" type="datetimeFigureOut">
              <a:rPr lang="en-US" smtClean="0"/>
              <a:pPr/>
              <a:t>8/29/2016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307342" y="6083871"/>
            <a:ext cx="1210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ENEP-F-ST-19</a:t>
            </a:r>
          </a:p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V01/122012</a:t>
            </a:r>
            <a:endParaRPr lang="es-E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647728" y="1267074"/>
            <a:ext cx="473427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dirty="0">
                <a:solidFill>
                  <a:prstClr val="black"/>
                </a:solidFill>
              </a:rPr>
              <a:t>Escuela </a:t>
            </a:r>
            <a:r>
              <a:rPr lang="es-MX" sz="2800" dirty="0" smtClean="0">
                <a:solidFill>
                  <a:prstClr val="black"/>
                </a:solidFill>
              </a:rPr>
              <a:t>Normal </a:t>
            </a:r>
            <a:r>
              <a:rPr lang="es-MX" sz="2800" dirty="0">
                <a:solidFill>
                  <a:prstClr val="black"/>
                </a:solidFill>
              </a:rPr>
              <a:t>de E</a:t>
            </a:r>
            <a:r>
              <a:rPr lang="es-MX" sz="2800" dirty="0" smtClean="0">
                <a:solidFill>
                  <a:prstClr val="black"/>
                </a:solidFill>
              </a:rPr>
              <a:t>ducación Preescolar</a:t>
            </a:r>
            <a:endParaRPr lang="es-MX" sz="2800" dirty="0">
              <a:solidFill>
                <a:prstClr val="black"/>
              </a:solidFill>
            </a:endParaRPr>
          </a:p>
          <a:p>
            <a:pPr algn="ctr"/>
            <a:r>
              <a:rPr lang="es-ES_tradnl" sz="2800" b="1" dirty="0">
                <a:solidFill>
                  <a:prstClr val="black"/>
                </a:solidFill>
              </a:rPr>
              <a:t>“PROGRAMA INSTITUCIONAL DE TUTORÍA EDUCATIVA PARA LAS ESCUELAS NORMALES DEL ESTADO DE COAHUILA DE ZARAGOZA ”</a:t>
            </a:r>
          </a:p>
          <a:p>
            <a:pPr algn="ctr"/>
            <a:r>
              <a:rPr lang="es-ES_tradnl" sz="2800" b="1" dirty="0">
                <a:solidFill>
                  <a:prstClr val="black"/>
                </a:solidFill>
              </a:rPr>
              <a:t>PITEENC</a:t>
            </a:r>
          </a:p>
          <a:p>
            <a:pPr algn="ctr"/>
            <a:r>
              <a:rPr lang="es-ES_tradnl" sz="2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SEMESTRE</a:t>
            </a:r>
            <a:r>
              <a:rPr lang="es-ES_tradnl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sz="2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5º </a:t>
            </a:r>
            <a:endParaRPr lang="es-ES_tradnl" sz="28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ES_tradnl" sz="2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PROFRA</a:t>
            </a:r>
            <a:r>
              <a:rPr lang="es-ES_tradnl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s-ES_tradnl" sz="2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EDUARDA MALDONADO MARTÍNEZ</a:t>
            </a:r>
            <a:endParaRPr lang="es-ES" sz="28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64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91543" y="266081"/>
            <a:ext cx="5515428" cy="723270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 smtClean="0"/>
              <a:t>LINEAS DE ACCIÓN DE 5º SEM</a:t>
            </a:r>
            <a:endParaRPr lang="es-ES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40830" y="1358858"/>
            <a:ext cx="10394707" cy="3311189"/>
          </a:xfrm>
        </p:spPr>
        <p:txBody>
          <a:bodyPr>
            <a:normAutofit/>
          </a:bodyPr>
          <a:lstStyle/>
          <a:p>
            <a:pPr algn="just"/>
            <a:r>
              <a:rPr lang="es-ES_tradnl" b="1" u="sng" dirty="0"/>
              <a:t>Línea de acción: </a:t>
            </a:r>
            <a:r>
              <a:rPr lang="es-ES_tradnl" dirty="0"/>
              <a:t>Toma de decisiones II</a:t>
            </a:r>
            <a:endParaRPr lang="es-MX" dirty="0"/>
          </a:p>
          <a:p>
            <a:r>
              <a:rPr lang="es-ES_tradnl" b="1" u="sng" dirty="0"/>
              <a:t>Línea de acción:</a:t>
            </a:r>
            <a:r>
              <a:rPr lang="es-ES_tradnl" u="sng" dirty="0"/>
              <a:t> </a:t>
            </a:r>
            <a:r>
              <a:rPr lang="es-ES_tradnl" dirty="0"/>
              <a:t>Manejo de conflictos</a:t>
            </a:r>
            <a:endParaRPr lang="es-MX" dirty="0"/>
          </a:p>
          <a:p>
            <a:r>
              <a:rPr lang="es-ES_tradnl" b="1" dirty="0"/>
              <a:t> </a:t>
            </a:r>
            <a:r>
              <a:rPr lang="es-ES_tradnl" dirty="0"/>
              <a:t>Trabajo de pares (exámenes institucionales</a:t>
            </a:r>
            <a:endParaRPr lang="es-MX" dirty="0"/>
          </a:p>
          <a:p>
            <a:r>
              <a:rPr lang="es-ES_tradnl" b="1" u="sng" dirty="0"/>
              <a:t>Línea de acción: </a:t>
            </a:r>
            <a:r>
              <a:rPr lang="es-ES_tradnl" dirty="0"/>
              <a:t>Análisis de diferentes eventos II</a:t>
            </a:r>
            <a:endParaRPr lang="es-MX" dirty="0"/>
          </a:p>
          <a:p>
            <a:r>
              <a:rPr lang="es-ES_tradnl" b="1" u="sng" dirty="0"/>
              <a:t>Línea de acción: </a:t>
            </a:r>
            <a:r>
              <a:rPr lang="es-ES_tradnl" dirty="0"/>
              <a:t>Aprovechar la tecnología al máximo IV</a:t>
            </a:r>
            <a:endParaRPr lang="es-MX" dirty="0"/>
          </a:p>
          <a:p>
            <a:pPr algn="just"/>
            <a:endParaRPr lang="es-ES" dirty="0" smtClean="0"/>
          </a:p>
        </p:txBody>
      </p:sp>
      <p:pic>
        <p:nvPicPr>
          <p:cNvPr id="4" name="3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307342" y="6083871"/>
            <a:ext cx="1210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ENEP-F-ST-19</a:t>
            </a:r>
          </a:p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V01/122012</a:t>
            </a:r>
            <a:endParaRPr lang="es-ES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695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91543" y="266081"/>
            <a:ext cx="5515428" cy="723270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 smtClean="0"/>
              <a:t>LINEAS DE ACCIÓN DE 5º SEM</a:t>
            </a:r>
            <a:endParaRPr lang="es-ES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40830" y="1358858"/>
            <a:ext cx="10394707" cy="3311189"/>
          </a:xfrm>
        </p:spPr>
        <p:txBody>
          <a:bodyPr>
            <a:normAutofit/>
          </a:bodyPr>
          <a:lstStyle/>
          <a:p>
            <a:pPr algn="just"/>
            <a:endParaRPr lang="es-ES_tradnl" b="1" u="sng" dirty="0" smtClean="0"/>
          </a:p>
          <a:p>
            <a:pPr algn="just"/>
            <a:endParaRPr lang="es-ES_tradnl" b="1" u="sng" dirty="0"/>
          </a:p>
          <a:p>
            <a:pPr algn="just"/>
            <a:r>
              <a:rPr lang="es-ES_tradnl" b="1" u="sng" dirty="0" smtClean="0"/>
              <a:t>Línea </a:t>
            </a:r>
            <a:r>
              <a:rPr lang="es-ES_tradnl" b="1" u="sng" dirty="0"/>
              <a:t>de acción:</a:t>
            </a:r>
            <a:r>
              <a:rPr lang="es-ES_tradnl" u="sng" dirty="0"/>
              <a:t> </a:t>
            </a:r>
            <a:r>
              <a:rPr lang="es-ES_tradnl" dirty="0"/>
              <a:t>Introducción a la elaboración del portafolio de Competencia Docente (PCD</a:t>
            </a:r>
            <a:r>
              <a:rPr lang="es-ES_tradnl" dirty="0" smtClean="0"/>
              <a:t>)</a:t>
            </a:r>
          </a:p>
          <a:p>
            <a:pPr algn="just"/>
            <a:r>
              <a:rPr lang="es-ES" dirty="0">
                <a:solidFill>
                  <a:srgbClr val="000000"/>
                </a:solidFill>
                <a:latin typeface="Arial"/>
                <a:ea typeface="Calibri"/>
              </a:rPr>
              <a:t>Matemáticas IV </a:t>
            </a:r>
          </a:p>
          <a:p>
            <a:pPr algn="just"/>
            <a:endParaRPr lang="es-MX" dirty="0"/>
          </a:p>
          <a:p>
            <a:pPr algn="just"/>
            <a:endParaRPr lang="es-ES" dirty="0" smtClean="0"/>
          </a:p>
        </p:txBody>
      </p:sp>
      <p:pic>
        <p:nvPicPr>
          <p:cNvPr id="4" name="3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307342" y="6083871"/>
            <a:ext cx="1210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ENEP-F-ST-19</a:t>
            </a:r>
          </a:p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V01/122012</a:t>
            </a:r>
            <a:endParaRPr lang="es-ES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90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922079" y="2172856"/>
            <a:ext cx="78281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¡</a:t>
            </a:r>
            <a:r>
              <a:rPr lang="es-E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Gracias por su atención !</a:t>
            </a:r>
            <a:endParaRPr lang="es-E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2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307342" y="6083871"/>
            <a:ext cx="1210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ENEP-F-ST-19</a:t>
            </a:r>
          </a:p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V01/122012</a:t>
            </a:r>
            <a:endParaRPr lang="es-ES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48864" y="149773"/>
            <a:ext cx="10396882" cy="1151965"/>
          </a:xfrm>
        </p:spPr>
        <p:txBody>
          <a:bodyPr>
            <a:normAutofit/>
          </a:bodyPr>
          <a:lstStyle/>
          <a:p>
            <a:pPr algn="ctr"/>
            <a:r>
              <a:rPr lang="es-MX" sz="2800" b="1" dirty="0"/>
              <a:t>E</a:t>
            </a:r>
            <a:r>
              <a:rPr lang="es-MX" sz="2800" b="1" dirty="0" smtClean="0"/>
              <a:t>nfoque</a:t>
            </a:r>
            <a:endParaRPr lang="es-MX" sz="2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33247" y="980475"/>
            <a:ext cx="10394707" cy="4887311"/>
          </a:xfrm>
        </p:spPr>
        <p:txBody>
          <a:bodyPr>
            <a:normAutofit lnSpcReduction="10000"/>
          </a:bodyPr>
          <a:lstStyle/>
          <a:p>
            <a:pPr algn="ctr"/>
            <a:r>
              <a:rPr lang="es-MX" b="1" dirty="0" smtClean="0"/>
              <a:t>Basado en el desarrollo de competencias.</a:t>
            </a:r>
          </a:p>
          <a:p>
            <a:pPr algn="ctr"/>
            <a:r>
              <a:rPr lang="es-MX" b="1" dirty="0" smtClean="0"/>
              <a:t>Centrado en el aprendizaje.</a:t>
            </a:r>
          </a:p>
          <a:p>
            <a:pPr algn="ctr"/>
            <a:r>
              <a:rPr lang="es-MX" b="1" dirty="0" smtClean="0"/>
              <a:t>Aprendizaje colaborativo.</a:t>
            </a:r>
          </a:p>
          <a:p>
            <a:pPr algn="ctr"/>
            <a:endParaRPr lang="es-MX" b="1" dirty="0" smtClean="0"/>
          </a:p>
          <a:p>
            <a:pPr algn="just">
              <a:buNone/>
            </a:pPr>
            <a:r>
              <a:rPr lang="es-MX" dirty="0" smtClean="0"/>
              <a:t>    La competencia es una capacidad que, no sólo se tiene o se adquiere, sino que se muestra y se demuestra, es operativa, y por tanto, debe responder a las demandas que en determinado momento pueden hacerse a quienes las poseen. También se pone en práctica, en movimiento, frente a determinadas demandas del contexto. </a:t>
            </a:r>
          </a:p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  <p:pic>
        <p:nvPicPr>
          <p:cNvPr id="4" name="3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307342" y="6083871"/>
            <a:ext cx="1210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ENEP-F-ST-19</a:t>
            </a:r>
          </a:p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V01/122012</a:t>
            </a:r>
            <a:endParaRPr lang="es-ES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0772" y="296057"/>
            <a:ext cx="10396882" cy="828206"/>
          </a:xfrm>
        </p:spPr>
        <p:txBody>
          <a:bodyPr>
            <a:noAutofit/>
          </a:bodyPr>
          <a:lstStyle/>
          <a:p>
            <a:pPr algn="ctr"/>
            <a:r>
              <a:rPr lang="es-ES_tradnl" sz="2800" b="1" dirty="0" smtClean="0"/>
              <a:t>OBJETIVOS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QUE SE PRETENDEN CON LA OPERACIÓN DEL PITEENC:</a:t>
            </a:r>
            <a:r>
              <a:rPr lang="es-ES_tradnl" sz="2800" b="1" dirty="0" smtClean="0"/>
              <a:t> </a:t>
            </a:r>
            <a:endParaRPr lang="es-ES" sz="28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801" y="1748603"/>
            <a:ext cx="10234448" cy="3311189"/>
          </a:xfrm>
        </p:spPr>
        <p:txBody>
          <a:bodyPr>
            <a:noAutofit/>
          </a:bodyPr>
          <a:lstStyle/>
          <a:p>
            <a:pPr algn="just"/>
            <a:r>
              <a:rPr lang="es-MX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Favorecer el Desarrollo Integral de la Persona.</a:t>
            </a:r>
          </a:p>
          <a:p>
            <a:pPr algn="just"/>
            <a:r>
              <a:rPr lang="es-MX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Desarrollar Competencias para la vida, atendiendo al contexto real y su entorno para la adquisición de aprendizajes significativos.</a:t>
            </a:r>
          </a:p>
          <a:p>
            <a:pPr algn="just"/>
            <a:r>
              <a:rPr lang="es-MX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Prevenir Dificultades de aprendizaje: reprobación, deserción, fracaso y/o inadaptación escolar.</a:t>
            </a:r>
          </a:p>
          <a:p>
            <a:pPr algn="just"/>
            <a:r>
              <a:rPr lang="es-MX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Elevar el nivel de logro de los estudiantes.</a:t>
            </a:r>
          </a:p>
          <a:p>
            <a:pPr algn="just"/>
            <a:r>
              <a:rPr lang="es-MX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Contribuir a la adecuada relación e interacción entre los distintos integrantes de la comunidad educativa.</a:t>
            </a:r>
          </a:p>
        </p:txBody>
      </p:sp>
      <p:pic>
        <p:nvPicPr>
          <p:cNvPr id="4" name="3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307342" y="6083871"/>
            <a:ext cx="1210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ENEP-F-ST-19</a:t>
            </a:r>
          </a:p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V01/122012</a:t>
            </a:r>
            <a:endParaRPr lang="es-ES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80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455" y="374074"/>
            <a:ext cx="10396882" cy="705218"/>
          </a:xfrm>
        </p:spPr>
        <p:txBody>
          <a:bodyPr>
            <a:noAutofit/>
          </a:bodyPr>
          <a:lstStyle/>
          <a:p>
            <a:pPr algn="ctr"/>
            <a:r>
              <a:rPr lang="es-MX" sz="3200" b="1" dirty="0" smtClean="0"/>
              <a:t>CARACTERÍSTICAS DE LA ATENCIÓN DEL  PITEENC.</a:t>
            </a:r>
            <a:endParaRPr lang="es-MX" sz="32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1890" y="1104840"/>
            <a:ext cx="10394707" cy="4639795"/>
          </a:xfrm>
        </p:spPr>
        <p:txBody>
          <a:bodyPr>
            <a:normAutofit/>
          </a:bodyPr>
          <a:lstStyle/>
          <a:p>
            <a:pPr>
              <a:buNone/>
            </a:pPr>
            <a:endParaRPr lang="es-ES" dirty="0" smtClean="0"/>
          </a:p>
          <a:p>
            <a:pPr lvl="0" algn="just"/>
            <a:r>
              <a:rPr lang="es-ES" sz="2400" b="1" i="1" dirty="0" smtClean="0"/>
              <a:t>Personalizada:  </a:t>
            </a:r>
            <a:r>
              <a:rPr lang="es-ES" sz="2400" dirty="0" smtClean="0"/>
              <a:t>Relación directa y confidencial con el alumno. </a:t>
            </a:r>
          </a:p>
          <a:p>
            <a:pPr algn="just">
              <a:buNone/>
            </a:pPr>
            <a:endParaRPr lang="es-ES" sz="2400" dirty="0" smtClean="0"/>
          </a:p>
          <a:p>
            <a:pPr lvl="0" algn="just"/>
            <a:r>
              <a:rPr lang="es-ES" sz="2400" b="1" i="1" dirty="0" smtClean="0"/>
              <a:t>Planificada: </a:t>
            </a:r>
            <a:r>
              <a:rPr lang="es-ES" sz="2400" dirty="0" smtClean="0"/>
              <a:t>actividades organizadas de modo sistemático.</a:t>
            </a:r>
          </a:p>
          <a:p>
            <a:pPr algn="just">
              <a:buNone/>
            </a:pPr>
            <a:endParaRPr lang="es-ES" sz="2400" dirty="0" smtClean="0"/>
          </a:p>
          <a:p>
            <a:pPr lvl="0" algn="just"/>
            <a:r>
              <a:rPr lang="es-ES" sz="2400" b="1" i="1" dirty="0" smtClean="0"/>
              <a:t>Continua</a:t>
            </a:r>
            <a:r>
              <a:rPr lang="es-ES" sz="2400" dirty="0" smtClean="0"/>
              <a:t>: encuentro regular y permanente, definido en tiempo y espacio entre el tutor y tutorado (s). </a:t>
            </a:r>
          </a:p>
          <a:p>
            <a:pPr>
              <a:buNone/>
            </a:pPr>
            <a:endParaRPr lang="es-MX" b="1" cap="none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3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307342" y="6083871"/>
            <a:ext cx="1210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ENEP-F-ST-19</a:t>
            </a:r>
          </a:p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V01/122012</a:t>
            </a:r>
            <a:endParaRPr lang="es-ES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39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1" y="206120"/>
            <a:ext cx="10396882" cy="813211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 smtClean="0"/>
              <a:t>CARACTERÍSTICAS DE LA ATENCIÓN DEL  PITEENC</a:t>
            </a:r>
            <a:endParaRPr lang="es-ES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00791" y="1509000"/>
            <a:ext cx="10394707" cy="3311189"/>
          </a:xfrm>
        </p:spPr>
        <p:txBody>
          <a:bodyPr>
            <a:noAutofit/>
          </a:bodyPr>
          <a:lstStyle/>
          <a:p>
            <a:pPr lvl="0" algn="just"/>
            <a:r>
              <a:rPr lang="es-ES" sz="2800" b="1" i="1" dirty="0" smtClean="0"/>
              <a:t>Intencionada: </a:t>
            </a:r>
            <a:r>
              <a:rPr lang="es-ES" sz="2800" dirty="0" smtClean="0"/>
              <a:t>identifica necesidades de formación y/o aspectos problema para eficientar el desempeño y logro académico de los estudiantes.</a:t>
            </a:r>
          </a:p>
          <a:p>
            <a:pPr lvl="0" algn="just"/>
            <a:r>
              <a:rPr lang="es-ES" sz="2800" b="1" i="1" dirty="0" smtClean="0"/>
              <a:t>Preventiva: </a:t>
            </a:r>
            <a:r>
              <a:rPr lang="es-ES" sz="2800" dirty="0" smtClean="0"/>
              <a:t>Anticipa la presencia de situaciones de riesgo en los estudiantes.</a:t>
            </a:r>
          </a:p>
          <a:p>
            <a:pPr lvl="0" algn="just"/>
            <a:r>
              <a:rPr lang="es-ES" sz="2800" b="1" i="1" dirty="0" smtClean="0"/>
              <a:t>Resolutiva:  </a:t>
            </a:r>
            <a:r>
              <a:rPr lang="es-ES" sz="2800" dirty="0" smtClean="0"/>
              <a:t>intervención y participación de diferentes dependencias de la institución  y en caso necesario,  derivación a espacios profesionalizados para la atención de situaciones específicas. </a:t>
            </a:r>
          </a:p>
          <a:p>
            <a:endParaRPr lang="es-ES" sz="2800" dirty="0"/>
          </a:p>
        </p:txBody>
      </p:sp>
      <p:sp>
        <p:nvSpPr>
          <p:cNvPr id="4" name="3 CuadroTexto"/>
          <p:cNvSpPr txBox="1"/>
          <p:nvPr/>
        </p:nvSpPr>
        <p:spPr>
          <a:xfrm>
            <a:off x="4766872" y="5786205"/>
            <a:ext cx="2833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4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307342" y="6083871"/>
            <a:ext cx="1210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ENEP-F-ST-19</a:t>
            </a:r>
          </a:p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V01/122012</a:t>
            </a:r>
            <a:endParaRPr lang="es-ES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638864" y="266081"/>
            <a:ext cx="4126042" cy="723270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 smtClean="0"/>
              <a:t>TIPOS DE TUTORÍA</a:t>
            </a:r>
            <a:endParaRPr lang="es-ES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40830" y="1358858"/>
            <a:ext cx="10394707" cy="331118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ES" b="1" dirty="0" smtClean="0"/>
              <a:t>Tutoría de Grupo.</a:t>
            </a:r>
          </a:p>
          <a:p>
            <a:pPr algn="just"/>
            <a:endParaRPr lang="es-ES" b="1" dirty="0" smtClean="0"/>
          </a:p>
          <a:p>
            <a:pPr algn="just"/>
            <a:r>
              <a:rPr lang="es-ES" b="1" dirty="0" smtClean="0"/>
              <a:t>Tutoría en pequeños grupos.</a:t>
            </a:r>
          </a:p>
          <a:p>
            <a:pPr algn="just"/>
            <a:endParaRPr lang="es-ES" b="1" dirty="0" smtClean="0"/>
          </a:p>
          <a:p>
            <a:pPr algn="just"/>
            <a:r>
              <a:rPr lang="es-ES" b="1" dirty="0" smtClean="0"/>
              <a:t>Tutoría individual.</a:t>
            </a:r>
          </a:p>
          <a:p>
            <a:pPr algn="just"/>
            <a:endParaRPr lang="es-ES" b="1" dirty="0" smtClean="0"/>
          </a:p>
          <a:p>
            <a:pPr algn="just"/>
            <a:r>
              <a:rPr lang="es-ES" b="1" dirty="0" smtClean="0"/>
              <a:t>Tutoría de pares.</a:t>
            </a:r>
            <a:endParaRPr lang="es-ES" dirty="0" smtClean="0"/>
          </a:p>
        </p:txBody>
      </p:sp>
      <p:pic>
        <p:nvPicPr>
          <p:cNvPr id="4" name="3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307342" y="6083871"/>
            <a:ext cx="1210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ENEP-F-ST-19</a:t>
            </a:r>
          </a:p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V01/122012</a:t>
            </a:r>
            <a:endParaRPr lang="es-ES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638864" y="266081"/>
            <a:ext cx="4126042" cy="723270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 smtClean="0"/>
              <a:t>TUTORÍA DE GRUPO</a:t>
            </a:r>
            <a:endParaRPr lang="es-ES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40830" y="1358858"/>
            <a:ext cx="10394707" cy="3311189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s-ES" dirty="0" smtClean="0"/>
              <a:t>Este tipo de intervención la recibirán el total de los grupos que integran la  licenciatura DE EDUCACIÓN PREESCOLAR. de acuerdo a las líneas de acción/temas que integran el Programa Institucional de Tutoría Educativa. </a:t>
            </a:r>
          </a:p>
          <a:p>
            <a:pPr algn="just">
              <a:buNone/>
            </a:pPr>
            <a:endParaRPr lang="es-ES" dirty="0" smtClean="0"/>
          </a:p>
          <a:p>
            <a:pPr algn="just"/>
            <a:r>
              <a:rPr lang="es-ES" dirty="0" smtClean="0"/>
              <a:t>Las líneas de acción son consideradas los ejes temáticos a abordar para el desarrollo de la(s) competencia (s) que le son inherentes; y cada una de ellas se circunscribe en alguno de los ámbitos.</a:t>
            </a:r>
          </a:p>
        </p:txBody>
      </p:sp>
      <p:pic>
        <p:nvPicPr>
          <p:cNvPr id="4" name="3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307342" y="6083871"/>
            <a:ext cx="1210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ENEP-F-ST-19</a:t>
            </a:r>
          </a:p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V01/122012</a:t>
            </a:r>
            <a:endParaRPr lang="es-ES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228600" y="309900"/>
          <a:ext cx="11201399" cy="5516880"/>
        </p:xfrm>
        <a:graphic>
          <a:graphicData uri="http://schemas.openxmlformats.org/drawingml/2006/table">
            <a:tbl>
              <a:tblPr/>
              <a:tblGrid>
                <a:gridCol w="1511952"/>
                <a:gridCol w="1620516"/>
                <a:gridCol w="1322913"/>
                <a:gridCol w="1185155"/>
                <a:gridCol w="1122059"/>
                <a:gridCol w="1332377"/>
                <a:gridCol w="1216701"/>
                <a:gridCol w="1889726"/>
              </a:tblGrid>
              <a:tr h="140695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Arial"/>
                          <a:ea typeface="Calibri"/>
                          <a:cs typeface="Times New Roman"/>
                        </a:rPr>
                        <a:t>SEMESTRE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406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Arial"/>
                          <a:ea typeface="Calibri"/>
                          <a:cs typeface="Times New Roman"/>
                        </a:rPr>
                        <a:t>PRIMERO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Arial"/>
                          <a:ea typeface="Calibri"/>
                          <a:cs typeface="Times New Roman"/>
                        </a:rPr>
                        <a:t>SEGUNDO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Arial"/>
                          <a:ea typeface="Calibri"/>
                          <a:cs typeface="Times New Roman"/>
                        </a:rPr>
                        <a:t>TERCERO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Arial"/>
                          <a:ea typeface="Calibri"/>
                          <a:cs typeface="Times New Roman"/>
                        </a:rPr>
                        <a:t>CUARTO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Arial"/>
                          <a:ea typeface="Calibri"/>
                          <a:cs typeface="Times New Roman"/>
                        </a:rPr>
                        <a:t>QUINTO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Arial"/>
                          <a:ea typeface="Calibri"/>
                          <a:cs typeface="Times New Roman"/>
                        </a:rPr>
                        <a:t>SEXTO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Arial"/>
                          <a:ea typeface="Calibri"/>
                          <a:cs typeface="Times New Roman"/>
                        </a:rPr>
                        <a:t>SEPTIMO 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Arial"/>
                          <a:ea typeface="Calibri"/>
                          <a:cs typeface="Times New Roman"/>
                        </a:rPr>
                        <a:t>OCTAVO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5339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Plan de Vida y Carrera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(1)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Memoria y reflexión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Preparar una declaración de mi misión personal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Toma de decisiones 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Toma de decisiones 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Seguimiento al Plan de Vida y Carrera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Arial"/>
                          <a:ea typeface="Calibri"/>
                          <a:cs typeface="Times New Roman"/>
                        </a:rPr>
                        <a:t>(3) 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Tutoría de pares y Anticipando lo que viene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Orientación Profesional (Programa para generar raíces con su Alma Mater)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</a:tr>
              <a:tr h="10570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Cómo ser un estudiante exitoso y Administración del tiempo.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Cómo Tomar apuntes dirigidos a cada estilo de aprendizaje y Cómo estudiar para exámenes según el estilo de aprendizaje y área de conocimiento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Auto concepto y autoestima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Inteligencia emocional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Manejo de conflictos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Manejo de emociones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Cómo ser un profesional exitoso (Preparación del Currículum Vitae, Entrevistas profesionales y Conexiones profesionales)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</a:tr>
              <a:tr h="6538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(2)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(2)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Análisis de diferentes eventos 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(3)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Análisis de diferentes eventos 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(3)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Identificación de historias de éxito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(3)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IV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(2)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9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Reconocer mi ritmo y estilo de aprendizaje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IV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62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Comunicación Escrita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Comunicación Oral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Realización de presentaciones exitosas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introducción a la elaboración del Portafolio de Competencia Docente (PCD)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Práctica de elaboración del Portafolio de Competencia Docente (PCD) Anteproyecto.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Elaboración y presentación de medio término del Portafolio de Competencia Docente (PCD 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Presentación final del Portafolio de Competencia Docente (PCD) (Curso: Práctica Profesional)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</a:tr>
              <a:tr h="2723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IV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1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Realizar selecciones académicas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" name="2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307342" y="6083871"/>
            <a:ext cx="1210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ENEP-F-ST-19</a:t>
            </a:r>
          </a:p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V01/122012</a:t>
            </a:r>
            <a:endParaRPr lang="es-ES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16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27564" y="356696"/>
            <a:ext cx="7710054" cy="5049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2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307342" y="6083871"/>
            <a:ext cx="1210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ENEP-F-ST-19</a:t>
            </a:r>
          </a:p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V01/122012</a:t>
            </a:r>
            <a:endParaRPr lang="es-ES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3579155</TotalTime>
  <Words>857</Words>
  <Application>Microsoft Office PowerPoint</Application>
  <PresentationFormat>Personalizado</PresentationFormat>
  <Paragraphs>168</Paragraphs>
  <Slides>12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Presentación de PowerPoint</vt:lpstr>
      <vt:lpstr>Enfoque</vt:lpstr>
      <vt:lpstr>OBJETIVOS QUE SE PRETENDEN CON LA OPERACIÓN DEL PITEENC: </vt:lpstr>
      <vt:lpstr>CARACTERÍSTICAS DE LA ATENCIÓN DEL  PITEENC.</vt:lpstr>
      <vt:lpstr>CARACTERÍSTICAS DE LA ATENCIÓN DEL  PITEENC</vt:lpstr>
      <vt:lpstr>TIPOS DE TUTORÍA</vt:lpstr>
      <vt:lpstr>TUTORÍA DE GRUPO</vt:lpstr>
      <vt:lpstr>Presentación de PowerPoint</vt:lpstr>
      <vt:lpstr>Presentación de PowerPoint</vt:lpstr>
      <vt:lpstr>LINEAS DE ACCIÓN DE 5º SEM</vt:lpstr>
      <vt:lpstr>LINEAS DE ACCIÓN DE 5º SEM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</dc:title>
  <dc:creator>Lic.Juan José Vigil Obregón</dc:creator>
  <cp:lastModifiedBy>User</cp:lastModifiedBy>
  <cp:revision>157</cp:revision>
  <dcterms:created xsi:type="dcterms:W3CDTF">2014-06-11T17:13:16Z</dcterms:created>
  <dcterms:modified xsi:type="dcterms:W3CDTF">2016-08-30T01:43:03Z</dcterms:modified>
</cp:coreProperties>
</file>